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61" r:id="rId3"/>
    <p:sldId id="271" r:id="rId4"/>
    <p:sldId id="281" r:id="rId5"/>
    <p:sldId id="297" r:id="rId6"/>
    <p:sldId id="283" r:id="rId7"/>
    <p:sldId id="294" r:id="rId8"/>
    <p:sldId id="284" r:id="rId9"/>
    <p:sldId id="285" r:id="rId10"/>
    <p:sldId id="286" r:id="rId11"/>
    <p:sldId id="295" r:id="rId12"/>
    <p:sldId id="287" r:id="rId13"/>
    <p:sldId id="288" r:id="rId14"/>
    <p:sldId id="289" r:id="rId15"/>
    <p:sldId id="292" r:id="rId16"/>
    <p:sldId id="291" r:id="rId17"/>
    <p:sldId id="296" r:id="rId18"/>
    <p:sldId id="290" r:id="rId19"/>
    <p:sldId id="274" r:id="rId2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B13"/>
    <a:srgbClr val="4B754E"/>
    <a:srgbClr val="48704B"/>
    <a:srgbClr val="098011"/>
    <a:srgbClr val="6C1BA0"/>
    <a:srgbClr val="641994"/>
    <a:srgbClr val="555654"/>
    <a:srgbClr val="535452"/>
    <a:srgbClr val="FF9713"/>
    <a:srgbClr val="9A34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58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CD85F-C0F6-4100-ACCB-426F6721AC08}" type="datetimeFigureOut">
              <a:rPr lang="pt-BR" smtClean="0"/>
              <a:t>28/06/2023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7547B-0A59-4E45-BB99-412A1D257B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8914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CD85F-C0F6-4100-ACCB-426F6721AC08}" type="datetimeFigureOut">
              <a:rPr lang="pt-BR" smtClean="0"/>
              <a:t>28/06/2023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7547B-0A59-4E45-BB99-412A1D257B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3636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CD85F-C0F6-4100-ACCB-426F6721AC08}" type="datetimeFigureOut">
              <a:rPr lang="pt-BR" smtClean="0"/>
              <a:t>28/06/2023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7547B-0A59-4E45-BB99-412A1D257B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3012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CD85F-C0F6-4100-ACCB-426F6721AC08}" type="datetimeFigureOut">
              <a:rPr lang="pt-BR" smtClean="0"/>
              <a:t>28/06/2023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7547B-0A59-4E45-BB99-412A1D257B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2750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CD85F-C0F6-4100-ACCB-426F6721AC08}" type="datetimeFigureOut">
              <a:rPr lang="pt-BR" smtClean="0"/>
              <a:t>28/06/2023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7547B-0A59-4E45-BB99-412A1D257B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7720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CD85F-C0F6-4100-ACCB-426F6721AC08}" type="datetimeFigureOut">
              <a:rPr lang="pt-BR" smtClean="0"/>
              <a:t>28/06/2023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7547B-0A59-4E45-BB99-412A1D257B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2127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CD85F-C0F6-4100-ACCB-426F6721AC08}" type="datetimeFigureOut">
              <a:rPr lang="pt-BR" smtClean="0"/>
              <a:t>28/06/2023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7547B-0A59-4E45-BB99-412A1D257B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4325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CD85F-C0F6-4100-ACCB-426F6721AC08}" type="datetimeFigureOut">
              <a:rPr lang="pt-BR" smtClean="0"/>
              <a:t>28/06/2023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7547B-0A59-4E45-BB99-412A1D257B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2758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CD85F-C0F6-4100-ACCB-426F6721AC08}" type="datetimeFigureOut">
              <a:rPr lang="pt-BR" smtClean="0"/>
              <a:t>28/06/2023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7547B-0A59-4E45-BB99-412A1D257B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6739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CD85F-C0F6-4100-ACCB-426F6721AC08}" type="datetimeFigureOut">
              <a:rPr lang="pt-BR" smtClean="0"/>
              <a:t>28/06/2023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7547B-0A59-4E45-BB99-412A1D257B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3635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CD85F-C0F6-4100-ACCB-426F6721AC08}" type="datetimeFigureOut">
              <a:rPr lang="pt-BR" smtClean="0"/>
              <a:t>28/06/2023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7547B-0A59-4E45-BB99-412A1D257B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1668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CD85F-C0F6-4100-ACCB-426F6721AC08}" type="datetimeFigureOut">
              <a:rPr lang="pt-BR" smtClean="0"/>
              <a:t>28/06/2023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7547B-0A59-4E45-BB99-412A1D257B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0624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hyperlink" Target="mailto:cma@cbic.org.br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cbic.org.br/sustentabilidade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Espaço Reservado para Conteúdo 11" descr="Uma planta em crescimento">
            <a:extLst>
              <a:ext uri="{FF2B5EF4-FFF2-40B4-BE49-F238E27FC236}">
                <a16:creationId xmlns:a16="http://schemas.microsoft.com/office/drawing/2014/main" id="{DFB76DDC-194C-ECBC-16F1-45EFF0870E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07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77015" y="5994400"/>
            <a:ext cx="113792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50"/>
          <a:stretch/>
        </p:blipFill>
        <p:spPr>
          <a:xfrm>
            <a:off x="10663885" y="6149639"/>
            <a:ext cx="911355" cy="299122"/>
          </a:xfrm>
          <a:prstGeom prst="rect">
            <a:avLst/>
          </a:prstGeom>
        </p:spPr>
      </p:pic>
      <p:cxnSp>
        <p:nvCxnSpPr>
          <p:cNvPr id="9" name="Conector reto 8"/>
          <p:cNvCxnSpPr/>
          <p:nvPr/>
        </p:nvCxnSpPr>
        <p:spPr>
          <a:xfrm>
            <a:off x="377015" y="469900"/>
            <a:ext cx="10329085" cy="0"/>
          </a:xfrm>
          <a:prstGeom prst="line">
            <a:avLst/>
          </a:prstGeom>
          <a:ln>
            <a:solidFill>
              <a:srgbClr val="4B75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ângulo 14"/>
          <p:cNvSpPr/>
          <p:nvPr/>
        </p:nvSpPr>
        <p:spPr>
          <a:xfrm>
            <a:off x="377015" y="358775"/>
            <a:ext cx="562786" cy="114300"/>
          </a:xfrm>
          <a:prstGeom prst="rect">
            <a:avLst/>
          </a:prstGeom>
          <a:solidFill>
            <a:srgbClr val="487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805" y="255807"/>
            <a:ext cx="783338" cy="464079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3B3C7E84-26C8-4977-AAD4-E8EDD296E5BF}"/>
              </a:ext>
            </a:extLst>
          </p:cNvPr>
          <p:cNvSpPr txBox="1"/>
          <p:nvPr/>
        </p:nvSpPr>
        <p:spPr>
          <a:xfrm>
            <a:off x="679836" y="654773"/>
            <a:ext cx="11264128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2000" b="1" dirty="0">
              <a:latin typeface="Arial Nova" panose="020B0504020202020204" pitchFamily="34" charset="0"/>
            </a:endParaRPr>
          </a:p>
          <a:p>
            <a:pPr algn="ctr"/>
            <a:r>
              <a:rPr lang="pt-BR" sz="2000" b="1" dirty="0">
                <a:latin typeface="Arial Nova" panose="020B0504020202020204" pitchFamily="34" charset="0"/>
              </a:rPr>
              <a:t>IPTU VERDE: ARTICULAÇÃO DE ESTÍMULOS</a:t>
            </a:r>
          </a:p>
          <a:p>
            <a:pPr algn="ctr"/>
            <a:endParaRPr lang="pt-BR" sz="2000" b="1" dirty="0">
              <a:latin typeface="Arial Nova" panose="020B0504020202020204" pitchFamily="34" charset="0"/>
            </a:endParaRPr>
          </a:p>
          <a:p>
            <a:pPr algn="ctr"/>
            <a:r>
              <a:rPr lang="pt-BR" sz="2000" b="1" dirty="0">
                <a:latin typeface="Arial Nova" panose="020B0504020202020204" pitchFamily="34" charset="0"/>
              </a:rPr>
              <a:t>BENEFÍCIOS USANDO A CONSTRUÇÃO SUSTENTÁVEL</a:t>
            </a:r>
          </a:p>
          <a:p>
            <a:pPr algn="ctr"/>
            <a:r>
              <a:rPr lang="pt-BR" sz="2000" b="1" dirty="0">
                <a:latin typeface="Arial Nova" panose="020B0504020202020204" pitchFamily="34" charset="0"/>
              </a:rPr>
              <a:t> </a:t>
            </a:r>
            <a:endParaRPr lang="pt-BR" b="1" dirty="0">
              <a:solidFill>
                <a:schemeClr val="accent6">
                  <a:lumMod val="50000"/>
                </a:schemeClr>
              </a:solidFill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pt-BR" sz="2000" dirty="0">
              <a:solidFill>
                <a:schemeClr val="accent6">
                  <a:lumMod val="50000"/>
                </a:schemeClr>
              </a:solidFill>
              <a:effectLst/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sz="2000" dirty="0">
                <a:solidFill>
                  <a:schemeClr val="accent6">
                    <a:lumMod val="50000"/>
                  </a:schemeClr>
                </a:solidFill>
                <a:effectLst/>
                <a:latin typeface="Arial Nova" panose="020B0504020202020204" pitchFamily="34" charset="0"/>
              </a:rPr>
              <a:t>A CBIC vem atuando e tem proposto que o poder público conceda estímulo a empreendimentos sustentáveis, reconhecendo o esforço das empresas em torno de uma transição continuada no modelo de negócios do setor e beneficiando consumidores conscientes e engajados com a sustentabilidade. 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pt-BR" sz="2000" dirty="0">
              <a:solidFill>
                <a:schemeClr val="accent6">
                  <a:lumMod val="50000"/>
                </a:schemeClr>
              </a:solidFill>
              <a:effectLst/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sz="2000" dirty="0">
                <a:solidFill>
                  <a:schemeClr val="accent6">
                    <a:lumMod val="50000"/>
                  </a:schemeClr>
                </a:solidFill>
                <a:effectLst/>
                <a:latin typeface="Arial Nova" panose="020B0504020202020204" pitchFamily="34" charset="0"/>
              </a:rPr>
              <a:t>Em 2019, a entidade avançou no debate do IPTU e da Outorga Verde, tendo em vista que esse avanço atenderia também o consumidor.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pt-BR" sz="2000" dirty="0">
              <a:solidFill>
                <a:schemeClr val="accent6">
                  <a:lumMod val="50000"/>
                </a:schemeClr>
              </a:solidFill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pt-BR" dirty="0">
                <a:latin typeface="Arial Nova" panose="020B0504020202020204" pitchFamily="34" charset="0"/>
              </a:rPr>
            </a:br>
            <a:endParaRPr lang="pt-BR" dirty="0">
              <a:latin typeface="Arial Nova" panose="020B0504020202020204" pitchFamily="34" charset="0"/>
            </a:endParaRPr>
          </a:p>
        </p:txBody>
      </p:sp>
      <p:pic>
        <p:nvPicPr>
          <p:cNvPr id="1025" name="Picture 1" descr="page2image8628592">
            <a:extLst>
              <a:ext uri="{FF2B5EF4-FFF2-40B4-BE49-F238E27FC236}">
                <a16:creationId xmlns:a16="http://schemas.microsoft.com/office/drawing/2014/main" id="{81CA1CEE-2EC3-8146-33E8-AAD5AF3C3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11900" cy="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315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ço Reservado para Conteúdo 4" descr="Um prédio de vidro com plantas na cobertura">
            <a:extLst>
              <a:ext uri="{FF2B5EF4-FFF2-40B4-BE49-F238E27FC236}">
                <a16:creationId xmlns:a16="http://schemas.microsoft.com/office/drawing/2014/main" id="{1FEC4C8B-9708-91F4-A816-C1A93468D9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0" b="96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4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77015" y="5994400"/>
            <a:ext cx="113792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50"/>
          <a:stretch/>
        </p:blipFill>
        <p:spPr>
          <a:xfrm>
            <a:off x="10663885" y="6149639"/>
            <a:ext cx="911355" cy="299122"/>
          </a:xfrm>
          <a:prstGeom prst="rect">
            <a:avLst/>
          </a:prstGeom>
        </p:spPr>
      </p:pic>
      <p:cxnSp>
        <p:nvCxnSpPr>
          <p:cNvPr id="9" name="Conector reto 8"/>
          <p:cNvCxnSpPr/>
          <p:nvPr/>
        </p:nvCxnSpPr>
        <p:spPr>
          <a:xfrm>
            <a:off x="377015" y="469900"/>
            <a:ext cx="10329085" cy="0"/>
          </a:xfrm>
          <a:prstGeom prst="line">
            <a:avLst/>
          </a:prstGeom>
          <a:ln>
            <a:solidFill>
              <a:srgbClr val="4B75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ângulo 14"/>
          <p:cNvSpPr/>
          <p:nvPr/>
        </p:nvSpPr>
        <p:spPr>
          <a:xfrm>
            <a:off x="377015" y="358775"/>
            <a:ext cx="562786" cy="114300"/>
          </a:xfrm>
          <a:prstGeom prst="rect">
            <a:avLst/>
          </a:prstGeom>
          <a:solidFill>
            <a:srgbClr val="487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805" y="255807"/>
            <a:ext cx="783338" cy="464079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3B3C7E84-26C8-4977-AAD4-E8EDD296E5BF}"/>
              </a:ext>
            </a:extLst>
          </p:cNvPr>
          <p:cNvSpPr txBox="1"/>
          <p:nvPr/>
        </p:nvSpPr>
        <p:spPr>
          <a:xfrm>
            <a:off x="679836" y="654773"/>
            <a:ext cx="11264128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2000" b="1" dirty="0">
              <a:latin typeface="Arial Nova" panose="020B0504020202020204" pitchFamily="34" charset="0"/>
            </a:endParaRPr>
          </a:p>
          <a:p>
            <a:pPr algn="ctr"/>
            <a:r>
              <a:rPr lang="pt-BR" sz="2000" b="1" i="0" u="none" strike="noStrike" dirty="0">
                <a:solidFill>
                  <a:srgbClr val="000000"/>
                </a:solidFill>
                <a:effectLst/>
                <a:latin typeface="Arial Nova" panose="020B0504020202020204" pitchFamily="34" charset="0"/>
              </a:rPr>
              <a:t>LICENCIAMENTO AMBIENTAL E </a:t>
            </a:r>
            <a:r>
              <a:rPr lang="pt-BR" sz="2000" b="1" i="0" u="none" strike="noStrike" dirty="0" err="1">
                <a:solidFill>
                  <a:srgbClr val="000000"/>
                </a:solidFill>
                <a:effectLst/>
                <a:latin typeface="Arial Nova" panose="020B0504020202020204" pitchFamily="34" charset="0"/>
              </a:rPr>
              <a:t>APPs</a:t>
            </a:r>
            <a:r>
              <a:rPr lang="pt-BR" sz="2000" b="1" i="0" u="none" strike="noStrike" dirty="0">
                <a:solidFill>
                  <a:srgbClr val="000000"/>
                </a:solidFill>
                <a:effectLst/>
                <a:latin typeface="Arial Nova" panose="020B0504020202020204" pitchFamily="34" charset="0"/>
              </a:rPr>
              <a:t> EM ÁREAS URBANAS</a:t>
            </a:r>
          </a:p>
          <a:p>
            <a:pPr algn="ctr"/>
            <a:r>
              <a:rPr lang="pt-BR" sz="2000" b="1" i="0" u="none" strike="noStrike" dirty="0">
                <a:solidFill>
                  <a:srgbClr val="000000"/>
                </a:solidFill>
                <a:effectLst/>
                <a:latin typeface="Arial Nova" panose="020B0504020202020204" pitchFamily="34" charset="0"/>
              </a:rPr>
              <a:t> COMO PAUTAS PRIORITÁRIAS</a:t>
            </a:r>
          </a:p>
          <a:p>
            <a:pPr algn="ctr"/>
            <a:endParaRPr lang="pt-BR" sz="2000" b="1" dirty="0">
              <a:latin typeface="Arial Nova" panose="020B0504020202020204" pitchFamily="34" charset="0"/>
            </a:endParaRPr>
          </a:p>
          <a:p>
            <a:pPr algn="ctr"/>
            <a:endParaRPr lang="pt-BR" sz="2000" b="1" dirty="0">
              <a:latin typeface="Arial Nova" panose="020B0504020202020204" pitchFamily="34" charset="0"/>
            </a:endParaRPr>
          </a:p>
          <a:p>
            <a:pPr algn="ctr"/>
            <a:r>
              <a:rPr lang="pt-BR" sz="2000" b="1" dirty="0">
                <a:latin typeface="Arial Nova" panose="020B0504020202020204" pitchFamily="34" charset="0"/>
              </a:rPr>
              <a:t> </a:t>
            </a:r>
            <a:endParaRPr lang="pt-BR" b="1" dirty="0">
              <a:solidFill>
                <a:schemeClr val="accent6">
                  <a:lumMod val="50000"/>
                </a:schemeClr>
              </a:solidFill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sz="2000" dirty="0">
                <a:solidFill>
                  <a:schemeClr val="accent6">
                    <a:lumMod val="50000"/>
                  </a:schemeClr>
                </a:solidFill>
                <a:latin typeface="Arial Nova" panose="020B0504020202020204" pitchFamily="34" charset="0"/>
              </a:rPr>
              <a:t>A</a:t>
            </a:r>
            <a:r>
              <a:rPr lang="pt-BR" sz="2000" dirty="0">
                <a:solidFill>
                  <a:schemeClr val="accent6">
                    <a:lumMod val="50000"/>
                  </a:schemeClr>
                </a:solidFill>
                <a:effectLst/>
                <a:latin typeface="Arial Nova" panose="020B0504020202020204" pitchFamily="34" charset="0"/>
              </a:rPr>
              <a:t> CMA seguiu acompanhando as mudanças na legislação, de forma a manter o setor da construção atualizado e apoiou a CBIC no debate em torno da consolidação de um marco legal para o </a:t>
            </a:r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effectLst/>
                <a:latin typeface="Arial Nova" panose="020B0504020202020204" pitchFamily="34" charset="0"/>
              </a:rPr>
              <a:t>licenciamento ambiental </a:t>
            </a:r>
            <a:r>
              <a:rPr lang="pt-BR" sz="2000" dirty="0">
                <a:solidFill>
                  <a:schemeClr val="accent6">
                    <a:lumMod val="50000"/>
                  </a:schemeClr>
                </a:solidFill>
                <a:effectLst/>
                <a:latin typeface="Arial Nova" panose="020B0504020202020204" pitchFamily="34" charset="0"/>
              </a:rPr>
              <a:t>e também acompanhou a discussão de outra legislação com interface sobre a construção: a comissão participou da discussão do projeto de lei que estabeleceu as </a:t>
            </a:r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effectLst/>
                <a:latin typeface="Arial Nova" panose="020B0504020202020204" pitchFamily="34" charset="0"/>
              </a:rPr>
              <a:t>normas para criação de áreas de preservação permanentes urbanas </a:t>
            </a:r>
            <a:r>
              <a:rPr lang="pt-BR" sz="2000" dirty="0">
                <a:solidFill>
                  <a:schemeClr val="accent6">
                    <a:lumMod val="50000"/>
                  </a:schemeClr>
                </a:solidFill>
                <a:effectLst/>
                <a:latin typeface="Arial Nova" panose="020B0504020202020204" pitchFamily="34" charset="0"/>
              </a:rPr>
              <a:t>(</a:t>
            </a:r>
            <a:r>
              <a:rPr lang="pt-BR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Arial Nova" panose="020B0504020202020204" pitchFamily="34" charset="0"/>
              </a:rPr>
              <a:t>APPs</a:t>
            </a:r>
            <a:r>
              <a:rPr lang="pt-BR" sz="2000" dirty="0">
                <a:solidFill>
                  <a:schemeClr val="accent6">
                    <a:lumMod val="50000"/>
                  </a:schemeClr>
                </a:solidFill>
                <a:effectLst/>
                <a:latin typeface="Arial Nova" panose="020B0504020202020204" pitchFamily="34" charset="0"/>
              </a:rPr>
              <a:t> urbanas).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pt-BR" sz="2000" dirty="0">
              <a:solidFill>
                <a:schemeClr val="accent6">
                  <a:lumMod val="50000"/>
                </a:schemeClr>
              </a:solidFill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pt-BR" sz="2000" dirty="0">
              <a:solidFill>
                <a:schemeClr val="accent6">
                  <a:lumMod val="50000"/>
                </a:schemeClr>
              </a:solidFill>
              <a:effectLst/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sz="2000" dirty="0">
                <a:solidFill>
                  <a:schemeClr val="accent6">
                    <a:lumMod val="50000"/>
                  </a:schemeClr>
                </a:solidFill>
                <a:latin typeface="Arial Nova" panose="020B0504020202020204" pitchFamily="34" charset="0"/>
              </a:rPr>
              <a:t>Realização dos </a:t>
            </a:r>
            <a:r>
              <a:rPr lang="pt-BR" sz="2000" b="1" dirty="0" err="1">
                <a:solidFill>
                  <a:schemeClr val="accent6">
                    <a:lumMod val="50000"/>
                  </a:schemeClr>
                </a:solidFill>
                <a:latin typeface="Arial Nova" panose="020B0504020202020204" pitchFamily="34" charset="0"/>
              </a:rPr>
              <a:t>Roadshows</a:t>
            </a:r>
            <a:r>
              <a:rPr lang="pt-BR" sz="2000" dirty="0">
                <a:solidFill>
                  <a:schemeClr val="accent6">
                    <a:lumMod val="50000"/>
                  </a:schemeClr>
                </a:solidFill>
                <a:latin typeface="Arial Nova" panose="020B0504020202020204" pitchFamily="34" charset="0"/>
              </a:rPr>
              <a:t> com participação dos </a:t>
            </a:r>
            <a:r>
              <a:rPr lang="pt-BR" sz="2000" dirty="0" err="1">
                <a:solidFill>
                  <a:schemeClr val="accent6">
                    <a:lumMod val="50000"/>
                  </a:schemeClr>
                </a:solidFill>
                <a:latin typeface="Arial Nova" panose="020B0504020202020204" pitchFamily="34" charset="0"/>
              </a:rPr>
              <a:t>VPs</a:t>
            </a:r>
            <a:r>
              <a:rPr lang="pt-BR" sz="2000" dirty="0">
                <a:solidFill>
                  <a:schemeClr val="accent6">
                    <a:lumMod val="50000"/>
                  </a:schemeClr>
                </a:solidFill>
                <a:latin typeface="Arial Nova" panose="020B0504020202020204" pitchFamily="34" charset="0"/>
              </a:rPr>
              <a:t> da CBIC.</a:t>
            </a:r>
            <a:endParaRPr lang="pt-BR" sz="2000" dirty="0">
              <a:solidFill>
                <a:schemeClr val="accent6">
                  <a:lumMod val="50000"/>
                </a:schemeClr>
              </a:solidFill>
              <a:effectLst/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pt-BR" sz="2000" dirty="0">
              <a:solidFill>
                <a:schemeClr val="accent6">
                  <a:lumMod val="50000"/>
                </a:schemeClr>
              </a:solidFill>
              <a:effectLst/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pt-BR" sz="2000" dirty="0">
              <a:solidFill>
                <a:schemeClr val="accent6">
                  <a:lumMod val="50000"/>
                </a:schemeClr>
              </a:solidFill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pt-BR" dirty="0">
                <a:latin typeface="Arial Nova" panose="020B0504020202020204" pitchFamily="34" charset="0"/>
              </a:rPr>
            </a:br>
            <a:endParaRPr lang="pt-BR" dirty="0">
              <a:latin typeface="Arial Nova" panose="020B0504020202020204" pitchFamily="34" charset="0"/>
            </a:endParaRPr>
          </a:p>
        </p:txBody>
      </p:sp>
      <p:pic>
        <p:nvPicPr>
          <p:cNvPr id="1025" name="Picture 1" descr="page2image8628592">
            <a:extLst>
              <a:ext uri="{FF2B5EF4-FFF2-40B4-BE49-F238E27FC236}">
                <a16:creationId xmlns:a16="http://schemas.microsoft.com/office/drawing/2014/main" id="{81CA1CEE-2EC3-8146-33E8-AAD5AF3C3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11900" cy="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432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77015" y="5994400"/>
            <a:ext cx="113792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50"/>
          <a:stretch/>
        </p:blipFill>
        <p:spPr>
          <a:xfrm>
            <a:off x="10663885" y="6149639"/>
            <a:ext cx="911355" cy="299122"/>
          </a:xfrm>
          <a:prstGeom prst="rect">
            <a:avLst/>
          </a:prstGeom>
        </p:spPr>
      </p:pic>
      <p:cxnSp>
        <p:nvCxnSpPr>
          <p:cNvPr id="9" name="Conector reto 8"/>
          <p:cNvCxnSpPr/>
          <p:nvPr/>
        </p:nvCxnSpPr>
        <p:spPr>
          <a:xfrm>
            <a:off x="377015" y="469900"/>
            <a:ext cx="10329085" cy="0"/>
          </a:xfrm>
          <a:prstGeom prst="line">
            <a:avLst/>
          </a:prstGeom>
          <a:ln>
            <a:solidFill>
              <a:srgbClr val="4B75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ângulo 14"/>
          <p:cNvSpPr/>
          <p:nvPr/>
        </p:nvSpPr>
        <p:spPr>
          <a:xfrm>
            <a:off x="377015" y="358775"/>
            <a:ext cx="562786" cy="114300"/>
          </a:xfrm>
          <a:prstGeom prst="rect">
            <a:avLst/>
          </a:prstGeom>
          <a:solidFill>
            <a:srgbClr val="487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805" y="255807"/>
            <a:ext cx="783338" cy="464079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3B3C7E84-26C8-4977-AAD4-E8EDD296E5BF}"/>
              </a:ext>
            </a:extLst>
          </p:cNvPr>
          <p:cNvSpPr txBox="1"/>
          <p:nvPr/>
        </p:nvSpPr>
        <p:spPr>
          <a:xfrm>
            <a:off x="679836" y="654773"/>
            <a:ext cx="11264128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2000" b="1" dirty="0"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sz="2000" b="1" i="0" u="none" strike="noStrike" dirty="0">
                <a:solidFill>
                  <a:srgbClr val="000000"/>
                </a:solidFill>
                <a:effectLst/>
                <a:latin typeface="Arial Nova" panose="020B0504020202020204" pitchFamily="34" charset="0"/>
              </a:rPr>
              <a:t>DESCARBONIZAÇÃO: O FUTURO CHEGOU</a:t>
            </a:r>
            <a:endParaRPr lang="pt-BR" sz="2000" b="0" dirty="0">
              <a:effectLst/>
              <a:latin typeface="Arial Nova" panose="020B0504020202020204" pitchFamily="34" charset="0"/>
            </a:endParaRPr>
          </a:p>
          <a:p>
            <a:endParaRPr lang="pt-BR" sz="2000" b="1" dirty="0">
              <a:latin typeface="Arial Nova" panose="020B0504020202020204" pitchFamily="34" charset="0"/>
            </a:endParaRPr>
          </a:p>
          <a:p>
            <a:pPr algn="ctr"/>
            <a:r>
              <a:rPr lang="pt-BR" sz="2000" b="1" dirty="0">
                <a:latin typeface="Arial Nova" panose="020B0504020202020204" pitchFamily="34" charset="0"/>
              </a:rPr>
              <a:t> </a:t>
            </a:r>
            <a:endParaRPr lang="pt-BR" b="1" dirty="0">
              <a:solidFill>
                <a:schemeClr val="accent6">
                  <a:lumMod val="50000"/>
                </a:schemeClr>
              </a:solidFill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sz="2000" dirty="0">
                <a:solidFill>
                  <a:schemeClr val="accent6">
                    <a:lumMod val="50000"/>
                  </a:schemeClr>
                </a:solidFill>
                <a:latin typeface="Arial Nova" panose="020B0504020202020204" pitchFamily="34" charset="0"/>
              </a:rPr>
              <a:t>A Comissão de Meio Ambiente está debruçada e introduzindo na agenda da construção brasileira temas como descarbonização e construção em madeira, que carregam tendências cuja realização está cada vez mais próxima.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pt-BR" sz="2000" dirty="0">
              <a:solidFill>
                <a:schemeClr val="accent6">
                  <a:lumMod val="50000"/>
                </a:schemeClr>
              </a:solidFill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pt-BR" sz="2000" dirty="0">
              <a:solidFill>
                <a:schemeClr val="accent6">
                  <a:lumMod val="50000"/>
                </a:schemeClr>
              </a:solidFill>
              <a:effectLst/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sz="2000" dirty="0">
                <a:solidFill>
                  <a:schemeClr val="accent6">
                    <a:lumMod val="50000"/>
                  </a:schemeClr>
                </a:solidFill>
                <a:effectLst/>
                <a:latin typeface="Arial Nova" panose="020B0504020202020204" pitchFamily="34" charset="0"/>
              </a:rPr>
              <a:t>A CBIC planeja anunciar o compromisso da construção brasileira com a descarbonização e apresentar os resultados obtidos com as diversas iniciativas em curso durante a COP 30, que será realizada na cidade de Belém (PA), em 2025.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pt-BR" sz="2000" dirty="0">
              <a:solidFill>
                <a:schemeClr val="accent6">
                  <a:lumMod val="50000"/>
                </a:schemeClr>
              </a:solidFill>
              <a:effectLst/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pt-BR" sz="2000" dirty="0">
              <a:solidFill>
                <a:schemeClr val="accent6">
                  <a:lumMod val="50000"/>
                </a:schemeClr>
              </a:solidFill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pt-BR" dirty="0">
                <a:latin typeface="Arial Nova" panose="020B0504020202020204" pitchFamily="34" charset="0"/>
              </a:rPr>
            </a:br>
            <a:endParaRPr lang="pt-BR" dirty="0">
              <a:latin typeface="Arial Nova" panose="020B0504020202020204" pitchFamily="34" charset="0"/>
            </a:endParaRPr>
          </a:p>
        </p:txBody>
      </p:sp>
      <p:pic>
        <p:nvPicPr>
          <p:cNvPr id="1025" name="Picture 1" descr="page2image8628592">
            <a:extLst>
              <a:ext uri="{FF2B5EF4-FFF2-40B4-BE49-F238E27FC236}">
                <a16:creationId xmlns:a16="http://schemas.microsoft.com/office/drawing/2014/main" id="{81CA1CEE-2EC3-8146-33E8-AAD5AF3C3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11900" cy="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884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77015" y="5994400"/>
            <a:ext cx="113792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50"/>
          <a:stretch/>
        </p:blipFill>
        <p:spPr>
          <a:xfrm>
            <a:off x="10663885" y="6149639"/>
            <a:ext cx="911355" cy="299122"/>
          </a:xfrm>
          <a:prstGeom prst="rect">
            <a:avLst/>
          </a:prstGeom>
        </p:spPr>
      </p:pic>
      <p:cxnSp>
        <p:nvCxnSpPr>
          <p:cNvPr id="9" name="Conector reto 8"/>
          <p:cNvCxnSpPr/>
          <p:nvPr/>
        </p:nvCxnSpPr>
        <p:spPr>
          <a:xfrm>
            <a:off x="377015" y="469900"/>
            <a:ext cx="10329085" cy="0"/>
          </a:xfrm>
          <a:prstGeom prst="line">
            <a:avLst/>
          </a:prstGeom>
          <a:ln>
            <a:solidFill>
              <a:srgbClr val="4B75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ângulo 14"/>
          <p:cNvSpPr/>
          <p:nvPr/>
        </p:nvSpPr>
        <p:spPr>
          <a:xfrm>
            <a:off x="377015" y="358775"/>
            <a:ext cx="562786" cy="114300"/>
          </a:xfrm>
          <a:prstGeom prst="rect">
            <a:avLst/>
          </a:prstGeom>
          <a:solidFill>
            <a:srgbClr val="487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805" y="255807"/>
            <a:ext cx="783338" cy="464079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3B3C7E84-26C8-4977-AAD4-E8EDD296E5BF}"/>
              </a:ext>
            </a:extLst>
          </p:cNvPr>
          <p:cNvSpPr txBox="1"/>
          <p:nvPr/>
        </p:nvSpPr>
        <p:spPr>
          <a:xfrm>
            <a:off x="679836" y="654773"/>
            <a:ext cx="11264128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2000" b="1" dirty="0"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sz="2000" b="1" i="0" u="none" strike="noStrike" dirty="0">
                <a:solidFill>
                  <a:srgbClr val="000000"/>
                </a:solidFill>
                <a:effectLst/>
                <a:latin typeface="Arial Nova" panose="020B0504020202020204" pitchFamily="34" charset="0"/>
              </a:rPr>
              <a:t>CONSTRUÇÃO COM MADEIRA: </a:t>
            </a:r>
            <a:r>
              <a:rPr lang="pt-BR" sz="2000" b="1" dirty="0">
                <a:solidFill>
                  <a:srgbClr val="000000"/>
                </a:solidFill>
                <a:latin typeface="Arial Nova" panose="020B0504020202020204" pitchFamily="34" charset="0"/>
              </a:rPr>
              <a:t>INDUSTRIALIZAÇÃO E SUSTENTABILIDADE</a:t>
            </a:r>
            <a:endParaRPr lang="pt-BR" sz="2000" b="0" dirty="0">
              <a:effectLst/>
              <a:latin typeface="Arial Nova" panose="020B0504020202020204" pitchFamily="34" charset="0"/>
            </a:endParaRPr>
          </a:p>
          <a:p>
            <a:endParaRPr lang="pt-BR" sz="2000" b="1" dirty="0">
              <a:latin typeface="Arial Nova" panose="020B0504020202020204" pitchFamily="34" charset="0"/>
            </a:endParaRPr>
          </a:p>
          <a:p>
            <a:pPr algn="ctr"/>
            <a:r>
              <a:rPr lang="pt-BR" sz="2000" b="1" dirty="0">
                <a:latin typeface="Arial Nova" panose="020B0504020202020204" pitchFamily="34" charset="0"/>
              </a:rPr>
              <a:t> </a:t>
            </a:r>
            <a:endParaRPr lang="pt-BR" b="1" dirty="0">
              <a:solidFill>
                <a:schemeClr val="accent6">
                  <a:lumMod val="50000"/>
                </a:schemeClr>
              </a:solidFill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sz="2000" dirty="0">
                <a:solidFill>
                  <a:schemeClr val="accent6">
                    <a:lumMod val="50000"/>
                  </a:schemeClr>
                </a:solidFill>
                <a:latin typeface="Arial Nova" panose="020B0504020202020204" pitchFamily="34" charset="0"/>
              </a:rPr>
              <a:t>A CBIC também desencadeou uma agenda temática em construção com madeira, com evento realizado na sede da Federação das Indústrias do Estado do Paraná (</a:t>
            </a:r>
            <a:r>
              <a:rPr lang="pt-BR" sz="2000" dirty="0" err="1">
                <a:solidFill>
                  <a:schemeClr val="accent6">
                    <a:lumMod val="50000"/>
                  </a:schemeClr>
                </a:solidFill>
                <a:latin typeface="Arial Nova" panose="020B0504020202020204" pitchFamily="34" charset="0"/>
              </a:rPr>
              <a:t>Fiep</a:t>
            </a:r>
            <a:r>
              <a:rPr lang="pt-BR" sz="2000" dirty="0">
                <a:solidFill>
                  <a:schemeClr val="accent6">
                    <a:lumMod val="50000"/>
                  </a:schemeClr>
                </a:solidFill>
                <a:latin typeface="Arial Nova" panose="020B0504020202020204" pitchFamily="34" charset="0"/>
              </a:rPr>
              <a:t>): a programação recebeu os principais players do ecossistema desse segmento para discutir uma estratégia para abertura desse mercado no Brasil.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pt-BR" sz="2000" dirty="0">
              <a:solidFill>
                <a:schemeClr val="accent6">
                  <a:lumMod val="50000"/>
                </a:schemeClr>
              </a:solidFill>
              <a:effectLst/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sz="2000" dirty="0">
                <a:solidFill>
                  <a:schemeClr val="accent6">
                    <a:lumMod val="50000"/>
                  </a:schemeClr>
                </a:solidFill>
                <a:effectLst/>
                <a:latin typeface="Arial Nova" panose="020B0504020202020204" pitchFamily="34" charset="0"/>
              </a:rPr>
              <a:t>Em maio de 2023, uma delegação da CBIC integrou uma comitiva internacional formada por representantes de toda a cadeia produtiva do setor da construção para visitar iniciativas e projetos desenvolvidos em países europeus que utilizam a madeira engenheirada na estrutura e composição das edificações.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pt-BR" sz="2000" dirty="0">
              <a:solidFill>
                <a:schemeClr val="accent6">
                  <a:lumMod val="50000"/>
                </a:schemeClr>
              </a:solidFill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pt-BR" dirty="0">
                <a:latin typeface="Arial Nova" panose="020B0504020202020204" pitchFamily="34" charset="0"/>
              </a:rPr>
            </a:br>
            <a:endParaRPr lang="pt-BR" dirty="0">
              <a:latin typeface="Arial Nova" panose="020B0504020202020204" pitchFamily="34" charset="0"/>
            </a:endParaRPr>
          </a:p>
        </p:txBody>
      </p:sp>
      <p:pic>
        <p:nvPicPr>
          <p:cNvPr id="1025" name="Picture 1" descr="page2image8628592">
            <a:extLst>
              <a:ext uri="{FF2B5EF4-FFF2-40B4-BE49-F238E27FC236}">
                <a16:creationId xmlns:a16="http://schemas.microsoft.com/office/drawing/2014/main" id="{81CA1CEE-2EC3-8146-33E8-AAD5AF3C3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11900" cy="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617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ço Reservado para Conteúdo 4" descr="Prédio com janelas em cima&#10;&#10;Descrição gerada automaticamente">
            <a:extLst>
              <a:ext uri="{FF2B5EF4-FFF2-40B4-BE49-F238E27FC236}">
                <a16:creationId xmlns:a16="http://schemas.microsoft.com/office/drawing/2014/main" id="{BAB32C9C-1495-8B2C-0F59-4949985A10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9" b="142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697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77015" y="5994400"/>
            <a:ext cx="113792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50"/>
          <a:stretch/>
        </p:blipFill>
        <p:spPr>
          <a:xfrm>
            <a:off x="10663885" y="6149639"/>
            <a:ext cx="911355" cy="299122"/>
          </a:xfrm>
          <a:prstGeom prst="rect">
            <a:avLst/>
          </a:prstGeom>
        </p:spPr>
      </p:pic>
      <p:cxnSp>
        <p:nvCxnSpPr>
          <p:cNvPr id="9" name="Conector reto 8"/>
          <p:cNvCxnSpPr/>
          <p:nvPr/>
        </p:nvCxnSpPr>
        <p:spPr>
          <a:xfrm>
            <a:off x="377015" y="469900"/>
            <a:ext cx="10329085" cy="0"/>
          </a:xfrm>
          <a:prstGeom prst="line">
            <a:avLst/>
          </a:prstGeom>
          <a:ln>
            <a:solidFill>
              <a:srgbClr val="4B75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ângulo 14"/>
          <p:cNvSpPr/>
          <p:nvPr/>
        </p:nvSpPr>
        <p:spPr>
          <a:xfrm>
            <a:off x="377015" y="358775"/>
            <a:ext cx="562786" cy="114300"/>
          </a:xfrm>
          <a:prstGeom prst="rect">
            <a:avLst/>
          </a:prstGeom>
          <a:solidFill>
            <a:srgbClr val="487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805" y="255807"/>
            <a:ext cx="783338" cy="464079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3B3C7E84-26C8-4977-AAD4-E8EDD296E5BF}"/>
              </a:ext>
            </a:extLst>
          </p:cNvPr>
          <p:cNvSpPr txBox="1"/>
          <p:nvPr/>
        </p:nvSpPr>
        <p:spPr>
          <a:xfrm>
            <a:off x="679836" y="570229"/>
            <a:ext cx="11264128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2000" b="1" dirty="0"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sz="2000" b="1" i="0" u="none" strike="noStrike" dirty="0">
                <a:solidFill>
                  <a:srgbClr val="000000"/>
                </a:solidFill>
                <a:effectLst/>
                <a:latin typeface="Arial Nova" panose="020B0504020202020204" pitchFamily="34" charset="0"/>
              </a:rPr>
              <a:t>REFÉM OU PROTAGONISTA?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pt-BR" sz="2000" b="1" dirty="0">
              <a:solidFill>
                <a:srgbClr val="000000"/>
              </a:solidFill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sz="2000" b="1" i="0" u="none" strike="noStrike" dirty="0">
                <a:solidFill>
                  <a:srgbClr val="000000"/>
                </a:solidFill>
                <a:effectLst/>
                <a:latin typeface="Arial Nova" panose="020B0504020202020204" pitchFamily="34" charset="0"/>
              </a:rPr>
              <a:t>O FUTURO DA MINHA CIDADE</a:t>
            </a:r>
            <a:endParaRPr lang="pt-BR" sz="2000" b="0" dirty="0">
              <a:effectLst/>
              <a:latin typeface="Arial Nova" panose="020B0504020202020204" pitchFamily="34" charset="0"/>
            </a:endParaRPr>
          </a:p>
          <a:p>
            <a:endParaRPr lang="pt-BR" sz="2000" b="1" dirty="0">
              <a:latin typeface="Arial Nova" panose="020B0504020202020204" pitchFamily="34" charset="0"/>
            </a:endParaRPr>
          </a:p>
          <a:p>
            <a:pPr algn="ctr"/>
            <a:r>
              <a:rPr lang="pt-BR" sz="2000" b="1" dirty="0">
                <a:latin typeface="Arial Nova" panose="020B0504020202020204" pitchFamily="34" charset="0"/>
              </a:rPr>
              <a:t> </a:t>
            </a:r>
            <a:endParaRPr lang="pt-BR" b="1" dirty="0">
              <a:solidFill>
                <a:schemeClr val="accent6">
                  <a:lumMod val="50000"/>
                </a:schemeClr>
              </a:solidFill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sz="2000" dirty="0">
                <a:solidFill>
                  <a:schemeClr val="accent6">
                    <a:lumMod val="50000"/>
                  </a:schemeClr>
                </a:solidFill>
                <a:latin typeface="Arial Nova" panose="020B0504020202020204" pitchFamily="34" charset="0"/>
              </a:rPr>
              <a:t>Essa é a questão que ancora um dos mais relevantes projetos de sustentabilidade realizados pela CBIC, uma iniciativa que tem impactado de forma inegável as cidades onde foi implantado desde sua criação.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pt-BR" sz="2000" dirty="0">
              <a:solidFill>
                <a:schemeClr val="accent6">
                  <a:lumMod val="50000"/>
                </a:schemeClr>
              </a:solidFill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sz="2000" dirty="0">
                <a:solidFill>
                  <a:schemeClr val="accent6">
                    <a:lumMod val="50000"/>
                  </a:schemeClr>
                </a:solidFill>
                <a:latin typeface="Arial Nova" panose="020B0504020202020204" pitchFamily="34" charset="0"/>
              </a:rPr>
              <a:t>De participação voluntária e apartidária, com visão e planejamento de futuro, a sociedade civil organizada e a prefeitura têm alcançado excelentes resultados para a cidade desde sua implementação.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pt-BR" sz="2000" dirty="0">
              <a:solidFill>
                <a:schemeClr val="accent6">
                  <a:lumMod val="50000"/>
                </a:schemeClr>
              </a:solidFill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 Nova" panose="020B0504020202020204" pitchFamily="34" charset="0"/>
              </a:rPr>
              <a:t>UM PROJETO DE APAIXONADOS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 Nova" panose="020B0504020202020204" pitchFamily="34" charset="0"/>
              </a:rPr>
              <a:t>Entre meados e 2014 e meados de 2023, a CMA realizou eventos de sensibilização em 30 cidades do Brasil.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pt-BR" dirty="0">
                <a:latin typeface="Arial Nova" panose="020B0504020202020204" pitchFamily="34" charset="0"/>
              </a:rPr>
            </a:br>
            <a:endParaRPr lang="pt-BR" dirty="0">
              <a:latin typeface="Arial Nova" panose="020B0504020202020204" pitchFamily="34" charset="0"/>
            </a:endParaRPr>
          </a:p>
        </p:txBody>
      </p:sp>
      <p:pic>
        <p:nvPicPr>
          <p:cNvPr id="1025" name="Picture 1" descr="page2image8628592">
            <a:extLst>
              <a:ext uri="{FF2B5EF4-FFF2-40B4-BE49-F238E27FC236}">
                <a16:creationId xmlns:a16="http://schemas.microsoft.com/office/drawing/2014/main" id="{81CA1CEE-2EC3-8146-33E8-AAD5AF3C3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11900" cy="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480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ço Reservado para Conteúdo 4" descr="Mulher gesticulando na mesa de jantar">
            <a:extLst>
              <a:ext uri="{FF2B5EF4-FFF2-40B4-BE49-F238E27FC236}">
                <a16:creationId xmlns:a16="http://schemas.microsoft.com/office/drawing/2014/main" id="{F6C7E7D9-B61B-6B5F-E1C6-F377CA5EC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83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77015" y="5994400"/>
            <a:ext cx="113792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50"/>
          <a:stretch/>
        </p:blipFill>
        <p:spPr>
          <a:xfrm>
            <a:off x="10663885" y="6149639"/>
            <a:ext cx="911355" cy="299122"/>
          </a:xfrm>
          <a:prstGeom prst="rect">
            <a:avLst/>
          </a:prstGeom>
        </p:spPr>
      </p:pic>
      <p:cxnSp>
        <p:nvCxnSpPr>
          <p:cNvPr id="9" name="Conector reto 8"/>
          <p:cNvCxnSpPr/>
          <p:nvPr/>
        </p:nvCxnSpPr>
        <p:spPr>
          <a:xfrm>
            <a:off x="377015" y="469900"/>
            <a:ext cx="10329085" cy="0"/>
          </a:xfrm>
          <a:prstGeom prst="line">
            <a:avLst/>
          </a:prstGeom>
          <a:ln>
            <a:solidFill>
              <a:srgbClr val="4B75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ângulo 14"/>
          <p:cNvSpPr/>
          <p:nvPr/>
        </p:nvSpPr>
        <p:spPr>
          <a:xfrm>
            <a:off x="377015" y="358775"/>
            <a:ext cx="562786" cy="114300"/>
          </a:xfrm>
          <a:prstGeom prst="rect">
            <a:avLst/>
          </a:prstGeom>
          <a:solidFill>
            <a:srgbClr val="487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805" y="255807"/>
            <a:ext cx="783338" cy="464079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3B3C7E84-26C8-4977-AAD4-E8EDD296E5BF}"/>
              </a:ext>
            </a:extLst>
          </p:cNvPr>
          <p:cNvSpPr txBox="1"/>
          <p:nvPr/>
        </p:nvSpPr>
        <p:spPr>
          <a:xfrm>
            <a:off x="679836" y="654773"/>
            <a:ext cx="1126412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2000" b="1" dirty="0"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sz="2000" b="1" i="0" u="none" strike="noStrike" dirty="0">
                <a:solidFill>
                  <a:srgbClr val="000000"/>
                </a:solidFill>
                <a:effectLst/>
                <a:latin typeface="Arial Nova" panose="020B0504020202020204" pitchFamily="34" charset="0"/>
              </a:rPr>
              <a:t>PARCERIAS INÉDITAS E TRANSVERSAIS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pt-BR" sz="2000" b="1" dirty="0">
              <a:solidFill>
                <a:srgbClr val="000000"/>
              </a:solidFill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sz="2000" b="1" dirty="0">
                <a:solidFill>
                  <a:srgbClr val="000000"/>
                </a:solidFill>
                <a:latin typeface="Arial Nova" panose="020B0504020202020204" pitchFamily="34" charset="0"/>
              </a:rPr>
              <a:t>IFC / BANCO MUNDIAL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pt-BR" sz="2000" b="0" dirty="0">
              <a:effectLst/>
              <a:latin typeface="Arial Nova" panose="020B0504020202020204" pitchFamily="34" charset="0"/>
            </a:endParaRPr>
          </a:p>
          <a:p>
            <a:endParaRPr lang="pt-BR" sz="2000" b="1" dirty="0">
              <a:latin typeface="Arial Nova" panose="020B0504020202020204" pitchFamily="34" charset="0"/>
            </a:endParaRPr>
          </a:p>
          <a:p>
            <a:pPr algn="ctr"/>
            <a:r>
              <a:rPr lang="pt-BR" sz="2000" dirty="0">
                <a:solidFill>
                  <a:schemeClr val="accent6">
                    <a:lumMod val="50000"/>
                  </a:schemeClr>
                </a:solidFill>
                <a:latin typeface="Arial Nova" panose="020B0504020202020204" pitchFamily="34" charset="0"/>
              </a:rPr>
              <a:t>Parceria importante na promoção do processo de descarbonização do setor da Indústria da Construção. A CBIC, através da CMA, visualizou a importância da Certificação EDGE. </a:t>
            </a:r>
          </a:p>
          <a:p>
            <a:pPr algn="ctr"/>
            <a:endParaRPr lang="pt-BR" sz="2000" dirty="0">
              <a:solidFill>
                <a:schemeClr val="accent6">
                  <a:lumMod val="50000"/>
                </a:schemeClr>
              </a:solidFill>
              <a:latin typeface="Arial Nova" panose="020B0504020202020204" pitchFamily="34" charset="0"/>
            </a:endParaRPr>
          </a:p>
          <a:p>
            <a:pPr algn="ctr"/>
            <a:r>
              <a:rPr lang="pt-BR" sz="2000" dirty="0">
                <a:solidFill>
                  <a:schemeClr val="accent6">
                    <a:lumMod val="50000"/>
                  </a:schemeClr>
                </a:solidFill>
                <a:latin typeface="Arial Nova" panose="020B0504020202020204" pitchFamily="34" charset="0"/>
              </a:rPr>
              <a:t>Participação e apoio no Lançamento do Programa de Promoção das Edificações Sustentáveis para municípios da Região Amazônica no Brasil nas cidades de Rio Branco-AC, Manaus-AM, Belém-PA, Porto Velho-RO e Palmas-TO, realizado no mês de julho de 2022, além da cidade de Salvador-BA, todas as iniciativas em parceria com as respectivas Prefeituras.</a:t>
            </a:r>
          </a:p>
          <a:p>
            <a:pPr algn="ctr"/>
            <a:r>
              <a:rPr lang="pt-BR" sz="2000" b="1" dirty="0">
                <a:latin typeface="Arial Nova" panose="020B0504020202020204" pitchFamily="34" charset="0"/>
              </a:rPr>
              <a:t> </a:t>
            </a:r>
            <a:endParaRPr lang="pt-BR" b="1" dirty="0">
              <a:solidFill>
                <a:schemeClr val="accent6">
                  <a:lumMod val="50000"/>
                </a:schemeClr>
              </a:solidFill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pt-BR" sz="2000" dirty="0">
              <a:solidFill>
                <a:schemeClr val="accent6">
                  <a:lumMod val="50000"/>
                </a:schemeClr>
              </a:solidFill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pt-BR" dirty="0">
                <a:latin typeface="Arial Nova" panose="020B0504020202020204" pitchFamily="34" charset="0"/>
              </a:rPr>
            </a:br>
            <a:endParaRPr lang="pt-BR" dirty="0">
              <a:latin typeface="Arial Nova" panose="020B0504020202020204" pitchFamily="34" charset="0"/>
            </a:endParaRPr>
          </a:p>
        </p:txBody>
      </p:sp>
      <p:pic>
        <p:nvPicPr>
          <p:cNvPr id="1025" name="Picture 1" descr="page2image8628592">
            <a:extLst>
              <a:ext uri="{FF2B5EF4-FFF2-40B4-BE49-F238E27FC236}">
                <a16:creationId xmlns:a16="http://schemas.microsoft.com/office/drawing/2014/main" id="{81CA1CEE-2EC3-8146-33E8-AAD5AF3C3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11900" cy="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9601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66" b="12430"/>
          <a:stretch/>
        </p:blipFill>
        <p:spPr>
          <a:xfrm>
            <a:off x="-80185" y="-25400"/>
            <a:ext cx="12352369" cy="688340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377015" y="5994400"/>
            <a:ext cx="113792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50"/>
          <a:stretch/>
        </p:blipFill>
        <p:spPr>
          <a:xfrm>
            <a:off x="10663885" y="6149639"/>
            <a:ext cx="911355" cy="299122"/>
          </a:xfrm>
          <a:prstGeom prst="rect">
            <a:avLst/>
          </a:prstGeom>
        </p:spPr>
      </p:pic>
      <p:cxnSp>
        <p:nvCxnSpPr>
          <p:cNvPr id="9" name="Conector reto 8"/>
          <p:cNvCxnSpPr/>
          <p:nvPr/>
        </p:nvCxnSpPr>
        <p:spPr>
          <a:xfrm>
            <a:off x="377015" y="469900"/>
            <a:ext cx="10329085" cy="0"/>
          </a:xfrm>
          <a:prstGeom prst="line">
            <a:avLst/>
          </a:prstGeom>
          <a:ln>
            <a:solidFill>
              <a:srgbClr val="4B75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738965" y="534784"/>
            <a:ext cx="106553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endParaRPr lang="pt-BR" sz="1600" dirty="0">
              <a:latin typeface="Arial Nova" panose="020B05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pt-BR" sz="1600" dirty="0">
              <a:latin typeface="Arial Nova" panose="020B05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pt-BR" dirty="0">
              <a:latin typeface="Arial Nova" panose="020B0504020202020204" pitchFamily="34" charset="0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377015" y="358775"/>
            <a:ext cx="562786" cy="114300"/>
          </a:xfrm>
          <a:prstGeom prst="rect">
            <a:avLst/>
          </a:prstGeom>
          <a:solidFill>
            <a:srgbClr val="487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805" y="255807"/>
            <a:ext cx="783338" cy="46407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43AA1B2-1C7D-684C-B3AD-DEF5E478B791}"/>
              </a:ext>
            </a:extLst>
          </p:cNvPr>
          <p:cNvSpPr txBox="1"/>
          <p:nvPr/>
        </p:nvSpPr>
        <p:spPr>
          <a:xfrm>
            <a:off x="709580" y="2079575"/>
            <a:ext cx="107140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OBRIGADO!</a:t>
            </a:r>
          </a:p>
          <a:p>
            <a:pPr algn="ctr"/>
            <a:endParaRPr lang="pt-BR" sz="2400" b="1" dirty="0"/>
          </a:p>
          <a:p>
            <a:pPr algn="ctr"/>
            <a:r>
              <a:rPr lang="pt-BR" sz="2400" b="1" dirty="0">
                <a:hlinkClick r:id="rId6"/>
              </a:rPr>
              <a:t>www.cbic.org.br/sustentabilidade</a:t>
            </a:r>
            <a:endParaRPr lang="pt-BR" sz="2400" b="1" dirty="0"/>
          </a:p>
          <a:p>
            <a:pPr algn="ctr"/>
            <a:endParaRPr lang="pt-BR" sz="2400" b="1" dirty="0"/>
          </a:p>
          <a:p>
            <a:pPr algn="ctr"/>
            <a:r>
              <a:rPr lang="pt-BR" sz="2400" b="1" dirty="0">
                <a:hlinkClick r:id="rId7"/>
              </a:rPr>
              <a:t>cma@cbic.org.br</a:t>
            </a:r>
            <a:endParaRPr lang="pt-BR" sz="2400" b="1" dirty="0"/>
          </a:p>
          <a:p>
            <a:pPr algn="ctr"/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850453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77015" y="5994400"/>
            <a:ext cx="113792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50"/>
          <a:stretch/>
        </p:blipFill>
        <p:spPr>
          <a:xfrm>
            <a:off x="10663885" y="6149639"/>
            <a:ext cx="911355" cy="299122"/>
          </a:xfrm>
          <a:prstGeom prst="rect">
            <a:avLst/>
          </a:prstGeom>
        </p:spPr>
      </p:pic>
      <p:cxnSp>
        <p:nvCxnSpPr>
          <p:cNvPr id="9" name="Conector reto 8"/>
          <p:cNvCxnSpPr/>
          <p:nvPr/>
        </p:nvCxnSpPr>
        <p:spPr>
          <a:xfrm>
            <a:off x="377015" y="469900"/>
            <a:ext cx="10329085" cy="0"/>
          </a:xfrm>
          <a:prstGeom prst="line">
            <a:avLst/>
          </a:prstGeom>
          <a:ln>
            <a:solidFill>
              <a:srgbClr val="4B75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ângulo 14"/>
          <p:cNvSpPr/>
          <p:nvPr/>
        </p:nvSpPr>
        <p:spPr>
          <a:xfrm>
            <a:off x="377015" y="358775"/>
            <a:ext cx="562786" cy="114300"/>
          </a:xfrm>
          <a:prstGeom prst="rect">
            <a:avLst/>
          </a:prstGeom>
          <a:solidFill>
            <a:srgbClr val="487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805" y="255807"/>
            <a:ext cx="783338" cy="46407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B30BAF3-0EB4-FD47-B915-3B5BF36443C3}"/>
              </a:ext>
            </a:extLst>
          </p:cNvPr>
          <p:cNvSpPr txBox="1"/>
          <p:nvPr/>
        </p:nvSpPr>
        <p:spPr>
          <a:xfrm>
            <a:off x="1981199" y="1488831"/>
            <a:ext cx="8522677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/>
              <a:t>REUNIÃO DO CONSELHO DE ADMINISTRAÇÃO</a:t>
            </a:r>
          </a:p>
          <a:p>
            <a:pPr algn="ctr"/>
            <a:endParaRPr lang="pt-BR" sz="3000" b="1" dirty="0"/>
          </a:p>
          <a:p>
            <a:pPr algn="ctr"/>
            <a:r>
              <a:rPr lang="pt-BR" sz="3000" b="1" dirty="0">
                <a:solidFill>
                  <a:schemeClr val="accent6">
                    <a:lumMod val="50000"/>
                  </a:schemeClr>
                </a:solidFill>
              </a:rPr>
              <a:t>COMISSÃO DE MEIO AMBIENTE E SUSTENTABILIDADE – CMA/CBIC</a:t>
            </a:r>
          </a:p>
          <a:p>
            <a:pPr algn="ctr"/>
            <a:endParaRPr lang="pt-BR" sz="3000" b="1" dirty="0"/>
          </a:p>
          <a:p>
            <a:pPr algn="ctr"/>
            <a:r>
              <a:rPr lang="pt-BR" sz="2200" b="1" dirty="0"/>
              <a:t>29 DE JUNHO DE 2023</a:t>
            </a:r>
          </a:p>
          <a:p>
            <a:pPr algn="ctr"/>
            <a:r>
              <a:rPr lang="pt-BR" sz="2200" b="1" dirty="0"/>
              <a:t>RIO DE JANEIRO-RJ</a:t>
            </a:r>
          </a:p>
          <a:p>
            <a:pPr algn="ctr"/>
            <a:endParaRPr lang="pt-BR" sz="2400" b="1" dirty="0"/>
          </a:p>
          <a:p>
            <a:pPr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</a:rPr>
              <a:t>NILSON SARTI</a:t>
            </a:r>
          </a:p>
          <a:p>
            <a:pPr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</a:rPr>
              <a:t>PRESIDENTE DA CMA/CBIC</a:t>
            </a:r>
          </a:p>
        </p:txBody>
      </p:sp>
    </p:spTree>
    <p:extLst>
      <p:ext uri="{BB962C8B-B14F-4D97-AF65-F5344CB8AC3E}">
        <p14:creationId xmlns:p14="http://schemas.microsoft.com/office/powerpoint/2010/main" val="411657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77015" y="5994400"/>
            <a:ext cx="113792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50"/>
          <a:stretch/>
        </p:blipFill>
        <p:spPr>
          <a:xfrm>
            <a:off x="10663885" y="6149639"/>
            <a:ext cx="911355" cy="299122"/>
          </a:xfrm>
          <a:prstGeom prst="rect">
            <a:avLst/>
          </a:prstGeom>
        </p:spPr>
      </p:pic>
      <p:cxnSp>
        <p:nvCxnSpPr>
          <p:cNvPr id="9" name="Conector reto 8"/>
          <p:cNvCxnSpPr/>
          <p:nvPr/>
        </p:nvCxnSpPr>
        <p:spPr>
          <a:xfrm>
            <a:off x="377015" y="469900"/>
            <a:ext cx="10329085" cy="0"/>
          </a:xfrm>
          <a:prstGeom prst="line">
            <a:avLst/>
          </a:prstGeom>
          <a:ln>
            <a:solidFill>
              <a:srgbClr val="4B75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ângulo 14"/>
          <p:cNvSpPr/>
          <p:nvPr/>
        </p:nvSpPr>
        <p:spPr>
          <a:xfrm>
            <a:off x="377015" y="358775"/>
            <a:ext cx="562786" cy="114300"/>
          </a:xfrm>
          <a:prstGeom prst="rect">
            <a:avLst/>
          </a:prstGeom>
          <a:solidFill>
            <a:srgbClr val="487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805" y="255807"/>
            <a:ext cx="783338" cy="464079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3B3C7E84-26C8-4977-AAD4-E8EDD296E5BF}"/>
              </a:ext>
            </a:extLst>
          </p:cNvPr>
          <p:cNvSpPr txBox="1"/>
          <p:nvPr/>
        </p:nvSpPr>
        <p:spPr>
          <a:xfrm>
            <a:off x="679836" y="654773"/>
            <a:ext cx="11264128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2000" b="1" dirty="0">
              <a:latin typeface="Arial Nova" panose="020B0504020202020204" pitchFamily="34" charset="0"/>
            </a:endParaRPr>
          </a:p>
          <a:p>
            <a:pPr algn="ctr"/>
            <a:r>
              <a:rPr lang="pt-BR" sz="2000" b="1" dirty="0">
                <a:latin typeface="Arial Nova" panose="020B0504020202020204" pitchFamily="34" charset="0"/>
              </a:rPr>
              <a:t>A EVOLUÇÃO DO CONCEITO DE SUSTENTABILIDADE</a:t>
            </a:r>
          </a:p>
          <a:p>
            <a:pPr algn="ctr"/>
            <a:endParaRPr lang="pt-BR" sz="2000" b="1" dirty="0">
              <a:latin typeface="Arial Nova" panose="020B0504020202020204" pitchFamily="34" charset="0"/>
            </a:endParaRPr>
          </a:p>
          <a:p>
            <a:pPr algn="ctr"/>
            <a:r>
              <a:rPr lang="pt-BR" sz="2000" b="1" dirty="0">
                <a:latin typeface="Arial Nova" panose="020B0504020202020204" pitchFamily="34" charset="0"/>
              </a:rPr>
              <a:t>NOVAS AGENDAS AMBIENTAIS </a:t>
            </a:r>
          </a:p>
          <a:p>
            <a:pPr algn="just"/>
            <a:endParaRPr lang="pt-BR" sz="2000" b="1" dirty="0">
              <a:latin typeface="Arial Nova" panose="020B050402020202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endParaRPr lang="pt-BR" sz="1800" b="1" i="0" u="none" strike="noStrike" dirty="0">
              <a:solidFill>
                <a:srgbClr val="000000"/>
              </a:solidFill>
              <a:effectLst/>
              <a:latin typeface="Arial Narrow" panose="020B06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sz="1800" b="1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Arial Nova" panose="020B0504020202020204" pitchFamily="34" charset="0"/>
              </a:rPr>
              <a:t>CBIC COLOCA A SUSTENTABILIDADE COMO VETOR ESTRATÉGICO DO NEGÓCIO </a:t>
            </a:r>
            <a:endParaRPr lang="pt-BR" sz="1600" b="0" dirty="0">
              <a:solidFill>
                <a:schemeClr val="accent6">
                  <a:lumMod val="50000"/>
                </a:schemeClr>
              </a:solidFill>
              <a:effectLst/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sz="1800" b="1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Arial Nova" panose="020B0504020202020204" pitchFamily="34" charset="0"/>
              </a:rPr>
              <a:t>DA CONSTRUÇÃO E ESTIMULA NOVA MENTALIDADE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pt-BR" b="1" dirty="0">
              <a:solidFill>
                <a:schemeClr val="accent6">
                  <a:lumMod val="50000"/>
                </a:schemeClr>
              </a:solidFill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pt-BR" sz="1600" b="1" dirty="0">
              <a:solidFill>
                <a:schemeClr val="accent6">
                  <a:lumMod val="50000"/>
                </a:schemeClr>
              </a:solidFill>
              <a:effectLst/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Arial Nova" panose="020B0504020202020204" pitchFamily="34" charset="0"/>
              </a:rPr>
              <a:t>Premissa de 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effectLst/>
                <a:latin typeface="Arial Nova" panose="020B0504020202020204" pitchFamily="34" charset="0"/>
              </a:rPr>
              <a:t>estruturar uma agenda que inserisse a sustentabilidade como eixo do negócio da construção.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pt-BR" dirty="0">
              <a:solidFill>
                <a:schemeClr val="accent6">
                  <a:lumMod val="50000"/>
                </a:schemeClr>
              </a:solidFill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pt-BR" dirty="0">
              <a:solidFill>
                <a:schemeClr val="accent6">
                  <a:lumMod val="50000"/>
                </a:schemeClr>
              </a:solidFill>
              <a:effectLst/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chemeClr val="accent6">
                    <a:lumMod val="50000"/>
                  </a:schemeClr>
                </a:solidFill>
                <a:effectLst/>
                <a:latin typeface="Arial Nova" panose="020B0504020202020204" pitchFamily="34" charset="0"/>
              </a:rPr>
              <a:t>Essa agenda ganhou impulso a partir de 2014, mantendo-se aderente aos sucessivos ciclos de mudanças e avanços observados no campo da sustentabilidade: a CBIC incluiu no radar o compromisso de contribuir para atender as metas dos Objetivos de Desenvolvimento Sustentável (ODS) através de projetos conduzidos pela entidade.</a:t>
            </a:r>
          </a:p>
          <a:p>
            <a:br>
              <a:rPr lang="pt-BR" sz="1600" dirty="0"/>
            </a:br>
            <a:endParaRPr lang="pt-BR" dirty="0"/>
          </a:p>
        </p:txBody>
      </p:sp>
      <p:pic>
        <p:nvPicPr>
          <p:cNvPr id="1025" name="Picture 1" descr="page2image8628592">
            <a:extLst>
              <a:ext uri="{FF2B5EF4-FFF2-40B4-BE49-F238E27FC236}">
                <a16:creationId xmlns:a16="http://schemas.microsoft.com/office/drawing/2014/main" id="{81CA1CEE-2EC3-8146-33E8-AAD5AF3C3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11900" cy="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346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77015" y="5994400"/>
            <a:ext cx="113792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50"/>
          <a:stretch/>
        </p:blipFill>
        <p:spPr>
          <a:xfrm>
            <a:off x="10663885" y="6149639"/>
            <a:ext cx="911355" cy="299122"/>
          </a:xfrm>
          <a:prstGeom prst="rect">
            <a:avLst/>
          </a:prstGeom>
        </p:spPr>
      </p:pic>
      <p:cxnSp>
        <p:nvCxnSpPr>
          <p:cNvPr id="9" name="Conector reto 8"/>
          <p:cNvCxnSpPr/>
          <p:nvPr/>
        </p:nvCxnSpPr>
        <p:spPr>
          <a:xfrm>
            <a:off x="377015" y="469900"/>
            <a:ext cx="10329085" cy="0"/>
          </a:xfrm>
          <a:prstGeom prst="line">
            <a:avLst/>
          </a:prstGeom>
          <a:ln>
            <a:solidFill>
              <a:srgbClr val="4B75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ângulo 14"/>
          <p:cNvSpPr/>
          <p:nvPr/>
        </p:nvSpPr>
        <p:spPr>
          <a:xfrm>
            <a:off x="377015" y="358775"/>
            <a:ext cx="562786" cy="114300"/>
          </a:xfrm>
          <a:prstGeom prst="rect">
            <a:avLst/>
          </a:prstGeom>
          <a:solidFill>
            <a:srgbClr val="487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805" y="255807"/>
            <a:ext cx="783338" cy="464079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3B3C7E84-26C8-4977-AAD4-E8EDD296E5BF}"/>
              </a:ext>
            </a:extLst>
          </p:cNvPr>
          <p:cNvSpPr txBox="1"/>
          <p:nvPr/>
        </p:nvSpPr>
        <p:spPr>
          <a:xfrm>
            <a:off x="679836" y="654773"/>
            <a:ext cx="11264128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2000" b="1" dirty="0">
              <a:latin typeface="Arial Nova" panose="020B0504020202020204" pitchFamily="34" charset="0"/>
            </a:endParaRPr>
          </a:p>
          <a:p>
            <a:pPr algn="ctr"/>
            <a:r>
              <a:rPr lang="pt-BR" sz="2000" b="1" dirty="0">
                <a:latin typeface="Arial Nova" panose="020B0504020202020204" pitchFamily="34" charset="0"/>
              </a:rPr>
              <a:t>CONSTRUÇÕES SUSTENTÁVEIS: GUIAS INÉDITOS NO BRASIL </a:t>
            </a:r>
          </a:p>
          <a:p>
            <a:pPr algn="ctr"/>
            <a:endParaRPr lang="pt-BR" sz="2000" b="1" dirty="0">
              <a:latin typeface="Arial Nova" panose="020B0504020202020204" pitchFamily="34" charset="0"/>
            </a:endParaRPr>
          </a:p>
          <a:p>
            <a:pPr algn="ctr"/>
            <a:r>
              <a:rPr lang="pt-BR" sz="2000" b="1" dirty="0">
                <a:latin typeface="Arial Nova" panose="020B0504020202020204" pitchFamily="34" charset="0"/>
              </a:rPr>
              <a:t>MATERIAIS ORIENTATIVOS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pt-BR" b="1" dirty="0">
              <a:solidFill>
                <a:schemeClr val="accent6">
                  <a:lumMod val="50000"/>
                </a:schemeClr>
              </a:solidFill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pt-BR" sz="1600" b="1" dirty="0">
              <a:solidFill>
                <a:schemeClr val="accent6">
                  <a:lumMod val="50000"/>
                </a:schemeClr>
              </a:solidFill>
              <a:effectLst/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Arial Nova" panose="020B0504020202020204" pitchFamily="34" charset="0"/>
              </a:rPr>
              <a:t>Em junho de 2015, a CBIC preparou um conjunto de publicações orientativas para disseminar as melhores práticas e orientar as empresas da construção em diversos temas, desde o licenciamento ambiental, até a gestão de recursos hídricos e energia nos empreendimentos. 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pt-BR" dirty="0">
              <a:solidFill>
                <a:schemeClr val="accent6">
                  <a:lumMod val="50000"/>
                </a:schemeClr>
              </a:solidFill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pt-BR" sz="2000" b="1" u="none" strike="noStrike" dirty="0">
              <a:solidFill>
                <a:schemeClr val="accent6">
                  <a:lumMod val="50000"/>
                </a:schemeClr>
              </a:solidFill>
              <a:effectLst/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sz="2000" b="1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Arial Nova" panose="020B0504020202020204" pitchFamily="34" charset="0"/>
              </a:rPr>
              <a:t>Guia de Orientação para Licenciamento Ambiental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pt-BR" sz="2000" b="1" u="none" strike="noStrike" dirty="0">
              <a:solidFill>
                <a:schemeClr val="accent6">
                  <a:lumMod val="50000"/>
                </a:schemeClr>
              </a:solidFill>
              <a:effectLst/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sz="2000" b="1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Arial Nova" panose="020B0504020202020204" pitchFamily="34" charset="0"/>
              </a:rPr>
              <a:t>Guia de Compra Responsável 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pt-BR" sz="2000" b="1" u="none" strike="noStrike" dirty="0">
              <a:solidFill>
                <a:schemeClr val="accent6">
                  <a:lumMod val="50000"/>
                </a:schemeClr>
              </a:solidFill>
              <a:effectLst/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sz="2000" b="1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Arial Nova" panose="020B0504020202020204" pitchFamily="34" charset="0"/>
              </a:rPr>
              <a:t>Mapeamento de Incentivos Econômicos para a Construção Sustentável </a:t>
            </a:r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pt-BR" sz="1600" dirty="0">
              <a:solidFill>
                <a:schemeClr val="accent6">
                  <a:lumMod val="50000"/>
                </a:schemeClr>
              </a:solidFill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pt-BR" sz="1600" dirty="0"/>
            </a:br>
            <a:endParaRPr lang="pt-BR" dirty="0"/>
          </a:p>
        </p:txBody>
      </p:sp>
      <p:pic>
        <p:nvPicPr>
          <p:cNvPr id="1025" name="Picture 1" descr="page2image8628592">
            <a:extLst>
              <a:ext uri="{FF2B5EF4-FFF2-40B4-BE49-F238E27FC236}">
                <a16:creationId xmlns:a16="http://schemas.microsoft.com/office/drawing/2014/main" id="{81CA1CEE-2EC3-8146-33E8-AAD5AF3C3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11900" cy="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758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ço Reservado para Conteúdo 4" descr="Turbinas eólicas em um campo">
            <a:extLst>
              <a:ext uri="{FF2B5EF4-FFF2-40B4-BE49-F238E27FC236}">
                <a16:creationId xmlns:a16="http://schemas.microsoft.com/office/drawing/2014/main" id="{DD88035F-0657-64D0-53A0-9240C52E78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50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77015" y="5994400"/>
            <a:ext cx="113792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50"/>
          <a:stretch/>
        </p:blipFill>
        <p:spPr>
          <a:xfrm>
            <a:off x="10663885" y="6149639"/>
            <a:ext cx="911355" cy="299122"/>
          </a:xfrm>
          <a:prstGeom prst="rect">
            <a:avLst/>
          </a:prstGeom>
        </p:spPr>
      </p:pic>
      <p:cxnSp>
        <p:nvCxnSpPr>
          <p:cNvPr id="9" name="Conector reto 8"/>
          <p:cNvCxnSpPr/>
          <p:nvPr/>
        </p:nvCxnSpPr>
        <p:spPr>
          <a:xfrm>
            <a:off x="377015" y="469900"/>
            <a:ext cx="10329085" cy="0"/>
          </a:xfrm>
          <a:prstGeom prst="line">
            <a:avLst/>
          </a:prstGeom>
          <a:ln>
            <a:solidFill>
              <a:srgbClr val="4B75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ângulo 14"/>
          <p:cNvSpPr/>
          <p:nvPr/>
        </p:nvSpPr>
        <p:spPr>
          <a:xfrm>
            <a:off x="377015" y="358775"/>
            <a:ext cx="562786" cy="114300"/>
          </a:xfrm>
          <a:prstGeom prst="rect">
            <a:avLst/>
          </a:prstGeom>
          <a:solidFill>
            <a:srgbClr val="487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805" y="255807"/>
            <a:ext cx="783338" cy="464079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3B3C7E84-26C8-4977-AAD4-E8EDD296E5BF}"/>
              </a:ext>
            </a:extLst>
          </p:cNvPr>
          <p:cNvSpPr txBox="1"/>
          <p:nvPr/>
        </p:nvSpPr>
        <p:spPr>
          <a:xfrm>
            <a:off x="679836" y="539517"/>
            <a:ext cx="1126412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2000" b="1" dirty="0">
              <a:latin typeface="Arial Nova" panose="020B0504020202020204" pitchFamily="34" charset="0"/>
            </a:endParaRPr>
          </a:p>
          <a:p>
            <a:pPr algn="ctr"/>
            <a:r>
              <a:rPr lang="pt-BR" sz="2000" b="1" dirty="0">
                <a:latin typeface="Arial Nova" panose="020B0504020202020204" pitchFamily="34" charset="0"/>
              </a:rPr>
              <a:t>GESTÃO SUSTENTÁVEL: PARÂMETROS PARA UMA NOVA MENTALIDADE</a:t>
            </a:r>
          </a:p>
          <a:p>
            <a:pPr algn="ctr"/>
            <a:endParaRPr lang="pt-BR" sz="2000" b="1" dirty="0">
              <a:latin typeface="Arial Nova" panose="020B0504020202020204" pitchFamily="34" charset="0"/>
            </a:endParaRPr>
          </a:p>
          <a:p>
            <a:pPr algn="ctr"/>
            <a:r>
              <a:rPr lang="pt-BR" sz="2000" b="1" dirty="0">
                <a:latin typeface="Arial Nova" panose="020B0504020202020204" pitchFamily="34" charset="0"/>
              </a:rPr>
              <a:t>ESCASSEZ HÍDRICA</a:t>
            </a:r>
          </a:p>
          <a:p>
            <a:pPr algn="ctr"/>
            <a:r>
              <a:rPr lang="pt-BR" sz="2000" b="1" dirty="0">
                <a:latin typeface="Arial Nova" panose="020B0504020202020204" pitchFamily="34" charset="0"/>
              </a:rPr>
              <a:t> </a:t>
            </a:r>
            <a:endParaRPr lang="pt-BR" b="1" dirty="0">
              <a:solidFill>
                <a:schemeClr val="accent6">
                  <a:lumMod val="50000"/>
                </a:schemeClr>
              </a:solidFill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pt-BR" sz="1600" b="1" dirty="0">
              <a:solidFill>
                <a:schemeClr val="accent6">
                  <a:lumMod val="50000"/>
                </a:schemeClr>
              </a:solidFill>
              <a:effectLst/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Arial Nova" panose="020B0504020202020204" pitchFamily="34" charset="0"/>
              </a:rPr>
              <a:t>Em 2017, ano em que o Brasil registrou indicadores expressivos de estiagem em diversos Estados, consolidando a chamada crise hídrica e seus reflexos como ponto importante da rotina da população e das empresas, a CBIC colocou à disposição do setor dois estudos estratégicos e inéditos para a melhor gestão da água e da energia. 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pt-BR" sz="1600" dirty="0">
              <a:solidFill>
                <a:schemeClr val="accent6">
                  <a:lumMod val="50000"/>
                </a:schemeClr>
              </a:solidFill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Arial Nova" panose="020B0504020202020204" pitchFamily="34" charset="0"/>
              </a:rPr>
              <a:t>O estudo </a:t>
            </a: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Arial Nova" panose="020B0504020202020204" pitchFamily="34" charset="0"/>
              </a:rPr>
              <a:t>Gestão de Recursos Hídricos na Indústria da Construção – Uso eficiente da água em edifícios residenciais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Arial Nova" panose="020B0504020202020204" pitchFamily="34" charset="0"/>
              </a:rPr>
              <a:t> estabeleceu diretrizes para o uso eficiente da água nos edifícios residenciais, tendo como referência o cenário de escassez hídrica de então, a discussão mundial sobre a gestão da demanda por água e os paradigmas trazidos pela COP 21. 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pt-BR" dirty="0">
              <a:solidFill>
                <a:schemeClr val="accent6">
                  <a:lumMod val="50000"/>
                </a:schemeClr>
              </a:solidFill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Arial Nova" panose="020B0504020202020204" pitchFamily="34" charset="0"/>
              </a:rPr>
              <a:t>Destaque para a publicação inédita </a:t>
            </a: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Arial Nova" panose="020B0504020202020204" pitchFamily="34" charset="0"/>
              </a:rPr>
              <a:t>Energia nas Construções:  Uma contribuição do setor à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Arial Nova" panose="020B0504020202020204" pitchFamily="34" charset="0"/>
              </a:rPr>
              <a:t>redução de emissões e ao uso de fontes renováveis de energia e participação nas regulações sobre geração distribuída.</a:t>
            </a:r>
            <a:endParaRPr lang="pt-BR" dirty="0">
              <a:solidFill>
                <a:schemeClr val="accent6">
                  <a:lumMod val="50000"/>
                </a:schemeClr>
              </a:solidFill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pt-BR" dirty="0">
              <a:solidFill>
                <a:schemeClr val="accent6">
                  <a:lumMod val="50000"/>
                </a:schemeClr>
              </a:solidFill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pt-BR" dirty="0">
              <a:solidFill>
                <a:schemeClr val="accent6">
                  <a:lumMod val="50000"/>
                </a:schemeClr>
              </a:solidFill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pt-BR" dirty="0">
                <a:latin typeface="Arial Nova" panose="020B0504020202020204" pitchFamily="34" charset="0"/>
              </a:rPr>
            </a:br>
            <a:endParaRPr lang="pt-BR" dirty="0">
              <a:latin typeface="Arial Nova" panose="020B0504020202020204" pitchFamily="34" charset="0"/>
            </a:endParaRPr>
          </a:p>
        </p:txBody>
      </p:sp>
      <p:pic>
        <p:nvPicPr>
          <p:cNvPr id="1025" name="Picture 1" descr="page2image8628592">
            <a:extLst>
              <a:ext uri="{FF2B5EF4-FFF2-40B4-BE49-F238E27FC236}">
                <a16:creationId xmlns:a16="http://schemas.microsoft.com/office/drawing/2014/main" id="{81CA1CEE-2EC3-8146-33E8-AAD5AF3C3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11900" cy="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888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ço Reservado para Conteúdo 4" descr="Ponta de submerso em água">
            <a:extLst>
              <a:ext uri="{FF2B5EF4-FFF2-40B4-BE49-F238E27FC236}">
                <a16:creationId xmlns:a16="http://schemas.microsoft.com/office/drawing/2014/main" id="{C1DEED5B-CE50-5ACC-C5B7-5F278B3803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5" b="1064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6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77015" y="5994400"/>
            <a:ext cx="113792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50"/>
          <a:stretch/>
        </p:blipFill>
        <p:spPr>
          <a:xfrm>
            <a:off x="10663885" y="6149639"/>
            <a:ext cx="911355" cy="299122"/>
          </a:xfrm>
          <a:prstGeom prst="rect">
            <a:avLst/>
          </a:prstGeom>
        </p:spPr>
      </p:pic>
      <p:cxnSp>
        <p:nvCxnSpPr>
          <p:cNvPr id="9" name="Conector reto 8"/>
          <p:cNvCxnSpPr/>
          <p:nvPr/>
        </p:nvCxnSpPr>
        <p:spPr>
          <a:xfrm>
            <a:off x="377015" y="469900"/>
            <a:ext cx="10329085" cy="0"/>
          </a:xfrm>
          <a:prstGeom prst="line">
            <a:avLst/>
          </a:prstGeom>
          <a:ln>
            <a:solidFill>
              <a:srgbClr val="4B75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ângulo 14"/>
          <p:cNvSpPr/>
          <p:nvPr/>
        </p:nvSpPr>
        <p:spPr>
          <a:xfrm>
            <a:off x="377015" y="358775"/>
            <a:ext cx="562786" cy="114300"/>
          </a:xfrm>
          <a:prstGeom prst="rect">
            <a:avLst/>
          </a:prstGeom>
          <a:solidFill>
            <a:srgbClr val="487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805" y="255807"/>
            <a:ext cx="783338" cy="464079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3B3C7E84-26C8-4977-AAD4-E8EDD296E5BF}"/>
              </a:ext>
            </a:extLst>
          </p:cNvPr>
          <p:cNvSpPr txBox="1"/>
          <p:nvPr/>
        </p:nvSpPr>
        <p:spPr>
          <a:xfrm>
            <a:off x="679836" y="654773"/>
            <a:ext cx="11264128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2000" b="1" dirty="0">
              <a:latin typeface="Arial Nova" panose="020B0504020202020204" pitchFamily="34" charset="0"/>
            </a:endParaRPr>
          </a:p>
          <a:p>
            <a:pPr algn="ctr"/>
            <a:r>
              <a:rPr lang="pt-BR" sz="2000" b="1" dirty="0">
                <a:latin typeface="Arial Nova" panose="020B0504020202020204" pitchFamily="34" charset="0"/>
              </a:rPr>
              <a:t>FÓRUM MUNDIAL DA ÁGUA CONSAGRA ATUAÇÃO DA CBIC</a:t>
            </a:r>
          </a:p>
          <a:p>
            <a:pPr algn="ctr"/>
            <a:endParaRPr lang="pt-BR" sz="2000" b="1" dirty="0">
              <a:latin typeface="Arial Nova" panose="020B0504020202020204" pitchFamily="34" charset="0"/>
            </a:endParaRPr>
          </a:p>
          <a:p>
            <a:pPr algn="ctr"/>
            <a:r>
              <a:rPr lang="pt-BR" sz="2000" b="1" dirty="0">
                <a:latin typeface="Arial Nova" panose="020B0504020202020204" pitchFamily="34" charset="0"/>
              </a:rPr>
              <a:t>ALINHAMENTO COM AGENDAS MUNDIAIS</a:t>
            </a:r>
          </a:p>
          <a:p>
            <a:pPr algn="ctr"/>
            <a:r>
              <a:rPr lang="pt-BR" sz="2000" b="1" dirty="0">
                <a:latin typeface="Arial Nova" panose="020B0504020202020204" pitchFamily="34" charset="0"/>
              </a:rPr>
              <a:t> </a:t>
            </a:r>
            <a:endParaRPr lang="pt-BR" b="1" dirty="0">
              <a:solidFill>
                <a:schemeClr val="accent6">
                  <a:lumMod val="50000"/>
                </a:schemeClr>
              </a:solidFill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sz="2000" dirty="0">
                <a:solidFill>
                  <a:schemeClr val="accent6">
                    <a:lumMod val="50000"/>
                  </a:schemeClr>
                </a:solidFill>
                <a:effectLst/>
                <a:latin typeface="Arial Nova" panose="020B0504020202020204" pitchFamily="34" charset="0"/>
              </a:rPr>
              <a:t>Em março de 2018, o uso e manejo consciente da água ganharam protagonismo planetário com a realização do 8º Fórum Mundial da Água no Brasil – o mais importante evento do mundo teve naquela edição dois marcos emblemáticos: pela primeira vez desde sua criação, o Fórum teve palco em um país do hemisfério sul e contou com </a:t>
            </a:r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effectLst/>
                <a:latin typeface="Arial Nova" panose="020B0504020202020204" pitchFamily="34" charset="0"/>
              </a:rPr>
              <a:t>a CBIC na liderança </a:t>
            </a:r>
            <a:r>
              <a:rPr lang="pt-BR" sz="2000" dirty="0">
                <a:solidFill>
                  <a:schemeClr val="accent6">
                    <a:lumMod val="50000"/>
                  </a:schemeClr>
                </a:solidFill>
                <a:effectLst/>
                <a:latin typeface="Arial Nova" panose="020B0504020202020204" pitchFamily="34" charset="0"/>
              </a:rPr>
              <a:t>de duas mesas de discussão.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pt-BR" sz="2000" dirty="0">
              <a:solidFill>
                <a:schemeClr val="accent6">
                  <a:lumMod val="50000"/>
                </a:schemeClr>
              </a:solidFill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sz="2000" dirty="0">
                <a:solidFill>
                  <a:schemeClr val="accent6">
                    <a:lumMod val="50000"/>
                  </a:schemeClr>
                </a:solidFill>
                <a:effectLst/>
                <a:latin typeface="Arial Nova" panose="020B0504020202020204" pitchFamily="34" charset="0"/>
              </a:rPr>
              <a:t>A CBIC foi selecionada entre instituições do mundo inteiro (públicas e privadas) para a coordenação das mesas Projetos de cidades com consciência hídrica, da sessão temática </a:t>
            </a:r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effectLst/>
                <a:latin typeface="Arial Nova" panose="020B0504020202020204" pitchFamily="34" charset="0"/>
              </a:rPr>
              <a:t>Urbano</a:t>
            </a:r>
            <a:r>
              <a:rPr lang="pt-BR" sz="2000" dirty="0">
                <a:solidFill>
                  <a:schemeClr val="accent6">
                    <a:lumMod val="50000"/>
                  </a:schemeClr>
                </a:solidFill>
                <a:effectLst/>
                <a:latin typeface="Arial Nova" panose="020B0504020202020204" pitchFamily="34" charset="0"/>
              </a:rPr>
              <a:t>; e da eficiência no uso da água para gestão responsável: a indústria está ciente dos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sz="2000" dirty="0">
                <a:solidFill>
                  <a:schemeClr val="accent6">
                    <a:lumMod val="50000"/>
                  </a:schemeClr>
                </a:solidFill>
                <a:effectLst/>
                <a:latin typeface="Arial Nova" panose="020B0504020202020204" pitchFamily="34" charset="0"/>
              </a:rPr>
              <a:t>riscos e oportunidades relacionados à água?, da sessão temática </a:t>
            </a:r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effectLst/>
                <a:latin typeface="Arial Nova" panose="020B0504020202020204" pitchFamily="34" charset="0"/>
              </a:rPr>
              <a:t>Desenvolvimento.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pt-BR" sz="2000" dirty="0">
              <a:solidFill>
                <a:schemeClr val="accent6">
                  <a:lumMod val="50000"/>
                </a:schemeClr>
              </a:solidFill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pt-BR" dirty="0">
                <a:latin typeface="Arial Nova" panose="020B0504020202020204" pitchFamily="34" charset="0"/>
              </a:rPr>
            </a:br>
            <a:endParaRPr lang="pt-BR" dirty="0">
              <a:latin typeface="Arial Nova" panose="020B0504020202020204" pitchFamily="34" charset="0"/>
            </a:endParaRPr>
          </a:p>
        </p:txBody>
      </p:sp>
      <p:pic>
        <p:nvPicPr>
          <p:cNvPr id="1025" name="Picture 1" descr="page2image8628592">
            <a:extLst>
              <a:ext uri="{FF2B5EF4-FFF2-40B4-BE49-F238E27FC236}">
                <a16:creationId xmlns:a16="http://schemas.microsoft.com/office/drawing/2014/main" id="{81CA1CEE-2EC3-8146-33E8-AAD5AF3C3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11900" cy="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667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77015" y="5994400"/>
            <a:ext cx="113792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50"/>
          <a:stretch/>
        </p:blipFill>
        <p:spPr>
          <a:xfrm>
            <a:off x="10663885" y="6149639"/>
            <a:ext cx="911355" cy="299122"/>
          </a:xfrm>
          <a:prstGeom prst="rect">
            <a:avLst/>
          </a:prstGeom>
        </p:spPr>
      </p:pic>
      <p:cxnSp>
        <p:nvCxnSpPr>
          <p:cNvPr id="9" name="Conector reto 8"/>
          <p:cNvCxnSpPr/>
          <p:nvPr/>
        </p:nvCxnSpPr>
        <p:spPr>
          <a:xfrm>
            <a:off x="377015" y="469900"/>
            <a:ext cx="10329085" cy="0"/>
          </a:xfrm>
          <a:prstGeom prst="line">
            <a:avLst/>
          </a:prstGeom>
          <a:ln>
            <a:solidFill>
              <a:srgbClr val="4B75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ângulo 14"/>
          <p:cNvSpPr/>
          <p:nvPr/>
        </p:nvSpPr>
        <p:spPr>
          <a:xfrm>
            <a:off x="377015" y="358775"/>
            <a:ext cx="562786" cy="114300"/>
          </a:xfrm>
          <a:prstGeom prst="rect">
            <a:avLst/>
          </a:prstGeom>
          <a:solidFill>
            <a:srgbClr val="487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805" y="255807"/>
            <a:ext cx="783338" cy="464079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3B3C7E84-26C8-4977-AAD4-E8EDD296E5BF}"/>
              </a:ext>
            </a:extLst>
          </p:cNvPr>
          <p:cNvSpPr txBox="1"/>
          <p:nvPr/>
        </p:nvSpPr>
        <p:spPr>
          <a:xfrm>
            <a:off x="679836" y="654773"/>
            <a:ext cx="1126412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2000" b="1" dirty="0">
              <a:latin typeface="Arial Nova" panose="020B0504020202020204" pitchFamily="34" charset="0"/>
            </a:endParaRPr>
          </a:p>
          <a:p>
            <a:pPr algn="ctr"/>
            <a:r>
              <a:rPr lang="pt-BR" sz="2000" b="1" dirty="0">
                <a:latin typeface="Arial Nova" panose="020B0504020202020204" pitchFamily="34" charset="0"/>
              </a:rPr>
              <a:t>FÓRUM MUNDIAL DA ÁGUA CONSAGRA ATUAÇÃO DA CBIC</a:t>
            </a:r>
          </a:p>
          <a:p>
            <a:pPr algn="ctr"/>
            <a:endParaRPr lang="pt-BR" sz="2000" b="1" dirty="0">
              <a:latin typeface="Arial Nova" panose="020B0504020202020204" pitchFamily="34" charset="0"/>
            </a:endParaRPr>
          </a:p>
          <a:p>
            <a:pPr algn="ctr"/>
            <a:r>
              <a:rPr lang="pt-BR" sz="2000" b="1" dirty="0">
                <a:latin typeface="Arial Nova" panose="020B0504020202020204" pitchFamily="34" charset="0"/>
              </a:rPr>
              <a:t>NORMAS TÉCNICAS</a:t>
            </a:r>
          </a:p>
          <a:p>
            <a:pPr algn="ctr"/>
            <a:r>
              <a:rPr lang="pt-BR" sz="2000" b="1" dirty="0">
                <a:latin typeface="Arial Nova" panose="020B0504020202020204" pitchFamily="34" charset="0"/>
              </a:rPr>
              <a:t> </a:t>
            </a:r>
            <a:endParaRPr lang="pt-BR" b="1" dirty="0">
              <a:solidFill>
                <a:schemeClr val="accent6">
                  <a:lumMod val="50000"/>
                </a:schemeClr>
              </a:solidFill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pt-BR" sz="2000" dirty="0">
              <a:solidFill>
                <a:schemeClr val="accent6">
                  <a:lumMod val="50000"/>
                </a:schemeClr>
              </a:solidFill>
              <a:effectLst/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sz="2000" dirty="0">
                <a:solidFill>
                  <a:schemeClr val="accent6">
                    <a:lumMod val="50000"/>
                  </a:schemeClr>
                </a:solidFill>
                <a:effectLst/>
                <a:latin typeface="Arial Nova" panose="020B0504020202020204" pitchFamily="34" charset="0"/>
              </a:rPr>
              <a:t>A expectativa da entidade era pela divulgação pelo poder público, durante o Fórum, de uma nova Norma Técnica sobre Conservação e Uso de Fontes Alternativas e Aproveitamento de Água de Chuva em Edificações. Esse tema foi objeto de publicações da CMA, em 2016 e 2017: Uso Eficiente e Conservação de Água e Gestão da Demanda. 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pt-BR" sz="2000" dirty="0">
              <a:solidFill>
                <a:schemeClr val="accent6">
                  <a:lumMod val="50000"/>
                </a:schemeClr>
              </a:solidFill>
              <a:latin typeface="Arial Nova" panose="020B05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pt-BR" dirty="0">
                <a:latin typeface="Arial Nova" panose="020B0504020202020204" pitchFamily="34" charset="0"/>
              </a:rPr>
            </a:br>
            <a:endParaRPr lang="pt-BR" dirty="0">
              <a:latin typeface="Arial Nova" panose="020B0504020202020204" pitchFamily="34" charset="0"/>
            </a:endParaRPr>
          </a:p>
        </p:txBody>
      </p:sp>
      <p:pic>
        <p:nvPicPr>
          <p:cNvPr id="1025" name="Picture 1" descr="page2image8628592">
            <a:extLst>
              <a:ext uri="{FF2B5EF4-FFF2-40B4-BE49-F238E27FC236}">
                <a16:creationId xmlns:a16="http://schemas.microsoft.com/office/drawing/2014/main" id="{81CA1CEE-2EC3-8146-33E8-AAD5AF3C3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11900" cy="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8439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1155</Words>
  <Application>Microsoft Macintosh PowerPoint</Application>
  <PresentationFormat>Widescreen</PresentationFormat>
  <Paragraphs>150</Paragraphs>
  <Slides>19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6" baseType="lpstr">
      <vt:lpstr>Arial</vt:lpstr>
      <vt:lpstr>Arial Narrow</vt:lpstr>
      <vt:lpstr>Arial Nova</vt:lpstr>
      <vt:lpstr>Calibri</vt:lpstr>
      <vt:lpstr>Calibri Light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com03</dc:creator>
  <cp:lastModifiedBy>Mariana Nascimento</cp:lastModifiedBy>
  <cp:revision>35</cp:revision>
  <dcterms:created xsi:type="dcterms:W3CDTF">2020-07-01T20:18:07Z</dcterms:created>
  <dcterms:modified xsi:type="dcterms:W3CDTF">2023-06-29T01:12:23Z</dcterms:modified>
</cp:coreProperties>
</file>