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9"/>
  </p:notesMasterIdLst>
  <p:sldIdLst>
    <p:sldId id="257" r:id="rId2"/>
    <p:sldId id="276" r:id="rId3"/>
    <p:sldId id="259" r:id="rId4"/>
    <p:sldId id="285" r:id="rId5"/>
    <p:sldId id="287" r:id="rId6"/>
    <p:sldId id="286" r:id="rId7"/>
    <p:sldId id="284" r:id="rId8"/>
  </p:sldIdLst>
  <p:sldSz cx="12192000" cy="6858000"/>
  <p:notesSz cx="12192000" cy="6858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Montserrat" pitchFamily="2" charset="77"/>
      <p:regular r:id="rId14"/>
      <p:bold r:id="rId15"/>
      <p:italic r:id="rId16"/>
      <p:boldItalic r:id="rId17"/>
    </p:embeddedFont>
    <p:embeddedFont>
      <p:font typeface="Montserrat Medium" panose="020F0502020204030204" pitchFamily="34" charset="0"/>
      <p:regular r:id="rId18"/>
      <p:italic r:id="rId19"/>
    </p:embeddedFont>
    <p:embeddedFont>
      <p:font typeface="Montserrat SemiBold" panose="020F0502020204030204" pitchFamily="34" charset="0"/>
      <p:regular r:id="rId20"/>
      <p:bold r:id="rId21"/>
      <p:italic r:id="rId22"/>
      <p:boldItalic r:id="rId23"/>
    </p:embeddedFont>
  </p:embeddedFontLst>
  <p:defaultTextStyle>
    <a:defPPr marR="0" lvl="0" algn="l">
      <a:lnSpc>
        <a:spcPct val="100000"/>
      </a:lnSpc>
      <a:spcBef>
        <a:spcPts val="0"/>
      </a:spcBef>
      <a:spcAft>
        <a:spcPts val="0"/>
      </a:spcAft>
    </a:defPPr>
    <a:lvl1pPr marR="0" lv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1pPr>
    <a:lvl2pPr marR="0" lvl="1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2pPr>
    <a:lvl3pPr marR="0" lvl="2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3pPr>
    <a:lvl4pPr marR="0" lvl="3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4pPr>
    <a:lvl5pPr marR="0" lvl="4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5pPr>
    <a:lvl6pPr marR="0" lvl="5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6pPr>
    <a:lvl7pPr marR="0" lvl="6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7pPr>
    <a:lvl8pPr marR="0" lvl="7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8pPr>
    <a:lvl9pPr marR="0" lvl="8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3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B1870B6-DC24-9037-F940-38FF81FC7713}">
  <a:tblStyle styleId="{4B1870B6-DC24-9037-F940-38FF81FC7713}" styleName="Table_0">
    <a:wholeTbl>
      <a:tcTxStyle>
        <a:srgbClr val="000000"/>
      </a:tcTxStyle>
      <a:tcStyle>
        <a:tcBdr>
          <a:left>
            <a:ln w="9525">
              <a:solidFill>
                <a:srgbClr val="9E9E9E"/>
              </a:solidFill>
            </a:ln>
          </a:left>
          <a:right>
            <a:ln w="9525">
              <a:solidFill>
                <a:srgbClr val="9E9E9E"/>
              </a:solidFill>
            </a:ln>
          </a:right>
          <a:top>
            <a:ln w="9525">
              <a:solidFill>
                <a:srgbClr val="9E9E9E"/>
              </a:solidFill>
            </a:ln>
          </a:top>
          <a:bottom>
            <a:ln w="9525">
              <a:solidFill>
                <a:srgbClr val="9E9E9E"/>
              </a:solidFill>
            </a:ln>
          </a:bottom>
          <a:insideH>
            <a:ln w="9525">
              <a:solidFill>
                <a:srgbClr val="9E9E9E"/>
              </a:solidFill>
            </a:ln>
          </a:insideH>
          <a:insideV>
            <a:ln w="9525">
              <a:solidFill>
                <a:srgbClr val="9E9E9E"/>
              </a:solidFill>
            </a:ln>
          </a:insideV>
        </a:tcBdr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/>
      </a:tcStyle>
    </a:lastCol>
    <a:firstCol>
      <a:tcStyle>
        <a:tcBdr/>
      </a:tcStyle>
    </a:firstCol>
    <a:lastRow>
      <a:tcStyle>
        <a:tcBdr/>
      </a:tcStyle>
    </a:lastRow>
    <a:seCell>
      <a:tcStyle>
        <a:tcBdr/>
      </a:tcStyle>
    </a:seCell>
    <a:swCell>
      <a:tcStyle>
        <a:tcBdr/>
      </a:tcStyle>
    </a:swCell>
    <a:firstRow>
      <a:tcStyle>
        <a:tcBdr/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11"/>
    <p:restoredTop sz="94595"/>
  </p:normalViewPr>
  <p:slideViewPr>
    <p:cSldViewPr>
      <p:cViewPr varScale="1">
        <p:scale>
          <a:sx n="111" d="100"/>
          <a:sy n="111" d="100"/>
        </p:scale>
        <p:origin x="856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font" Target="fonts/font14.fntdata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E84711-CD47-3447-BC15-D906F18C2DDC}" type="datetimeFigureOut">
              <a:rPr lang="pt-BR" smtClean="0"/>
              <a:t>29/06/2023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64E15-411F-914B-BD1D-89C473FD67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27229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D64E15-411F-914B-BD1D-89C473FD6743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960879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D64E15-411F-914B-BD1D-89C473FD6743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32558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Capa 2" userDrawn="1">
  <p:cSld name="OBJECT_1_1_1_1_1_1_1_1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" name="Google Shape;18;g1425ba98c71_0_215"/>
          <p:cNvSpPr txBox="1">
            <a:spLocks noGrp="1"/>
          </p:cNvSpPr>
          <p:nvPr>
            <p:ph type="sldNum" idx="12"/>
          </p:nvPr>
        </p:nvSpPr>
        <p:spPr bwMode="auto"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pt-BR"/>
              <a:t>‹nº›</a:t>
            </a:fld>
            <a:endParaRPr dirty="0"/>
          </a:p>
        </p:txBody>
      </p:sp>
      <p:sp>
        <p:nvSpPr>
          <p:cNvPr id="19" name="Google Shape;19;g1425ba98c71_0_215"/>
          <p:cNvSpPr/>
          <p:nvPr/>
        </p:nvSpPr>
        <p:spPr bwMode="auto">
          <a:xfrm>
            <a:off x="888650" y="1726625"/>
            <a:ext cx="3404700" cy="3404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  <a:defRPr/>
            </a:pPr>
            <a:endParaRPr sz="2600" b="0" i="0" u="none" strike="noStrike" cap="none" dirty="0">
              <a:solidFill>
                <a:srgbClr val="000000"/>
              </a:solidFill>
              <a:latin typeface="Montserrat Medium"/>
              <a:ea typeface="Montserrat Medium"/>
              <a:cs typeface="Montserrat Medium"/>
            </a:endParaRPr>
          </a:p>
        </p:txBody>
      </p:sp>
      <p:sp>
        <p:nvSpPr>
          <p:cNvPr id="20" name="Google Shape;20;g1425ba98c71_0_215"/>
          <p:cNvSpPr/>
          <p:nvPr/>
        </p:nvSpPr>
        <p:spPr bwMode="auto">
          <a:xfrm>
            <a:off x="3683775" y="1223550"/>
            <a:ext cx="4410900" cy="44109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  <a:defRPr/>
            </a:pPr>
            <a:endParaRPr sz="2600" b="0" i="0" u="none" strike="noStrike" cap="none" dirty="0">
              <a:solidFill>
                <a:srgbClr val="000000"/>
              </a:solidFill>
              <a:latin typeface="Montserrat Medium"/>
              <a:ea typeface="Montserrat Medium"/>
              <a:cs typeface="Montserrat Medium"/>
            </a:endParaRPr>
          </a:p>
        </p:txBody>
      </p:sp>
      <p:pic>
        <p:nvPicPr>
          <p:cNvPr id="21" name="Google Shape;21;g1425ba98c71_0_215"/>
          <p:cNvPicPr/>
          <p:nvPr/>
        </p:nvPicPr>
        <p:blipFill>
          <a:blip r:embed="rId2">
            <a:alphaModFix/>
          </a:blip>
          <a:srcRect/>
          <a:stretch/>
        </p:blipFill>
        <p:spPr bwMode="auto">
          <a:xfrm>
            <a:off x="11261232" y="6265125"/>
            <a:ext cx="687718" cy="235200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g1425ba98c71_0_215"/>
          <p:cNvSpPr/>
          <p:nvPr/>
        </p:nvSpPr>
        <p:spPr bwMode="auto">
          <a:xfrm>
            <a:off x="8440550" y="4654950"/>
            <a:ext cx="2813400" cy="1329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pPr>
            <a:endParaRPr sz="900" b="0" i="0" u="none" strike="noStrike" cap="none" dirty="0">
              <a:solidFill>
                <a:srgbClr val="000000"/>
              </a:solidFill>
              <a:latin typeface="Montserrat Medium"/>
              <a:ea typeface="Montserrat Medium"/>
              <a:cs typeface="Montserrat Medium"/>
            </a:endParaRPr>
          </a:p>
        </p:txBody>
      </p:sp>
      <p:sp>
        <p:nvSpPr>
          <p:cNvPr id="23" name="Google Shape;23;g1425ba98c71_0_215"/>
          <p:cNvSpPr/>
          <p:nvPr/>
        </p:nvSpPr>
        <p:spPr bwMode="auto">
          <a:xfrm>
            <a:off x="1086312" y="5337400"/>
            <a:ext cx="846300" cy="39087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4" name="Google Shape;24;g1425ba98c71_0_215"/>
          <p:cNvSpPr/>
          <p:nvPr/>
        </p:nvSpPr>
        <p:spPr bwMode="auto">
          <a:xfrm>
            <a:off x="2167855" y="5337400"/>
            <a:ext cx="846300" cy="39087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5" name="Google Shape;25;g1425ba98c71_0_215"/>
          <p:cNvSpPr/>
          <p:nvPr/>
        </p:nvSpPr>
        <p:spPr bwMode="auto">
          <a:xfrm>
            <a:off x="3249399" y="5337400"/>
            <a:ext cx="846300" cy="39087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r>
              <a:rPr lang="pt-BR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    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id="26" name="Google Shape;26;g1425ba98c71_0_215"/>
          <p:cNvPicPr/>
          <p:nvPr/>
        </p:nvPicPr>
        <p:blipFill>
          <a:blip r:embed="rId3">
            <a:alphaModFix/>
          </a:blip>
          <a:srcRect l="11107" t="4850" r="69729" b="87739"/>
          <a:stretch/>
        </p:blipFill>
        <p:spPr bwMode="auto">
          <a:xfrm>
            <a:off x="1775875" y="3090825"/>
            <a:ext cx="1364474" cy="676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Interna 1" userDrawn="1">
  <p:cSld name="OBJECT_4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5" name="Google Shape;35;g14b02e7ca1f_0_0"/>
          <p:cNvSpPr/>
          <p:nvPr/>
        </p:nvSpPr>
        <p:spPr bwMode="auto">
          <a:xfrm>
            <a:off x="0" y="6622800"/>
            <a:ext cx="12192000" cy="235200"/>
          </a:xfrm>
          <a:prstGeom prst="rect">
            <a:avLst/>
          </a:prstGeom>
          <a:solidFill>
            <a:srgbClr val="0003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id="36" name="Google Shape;36;g14b02e7ca1f_0_0"/>
          <p:cNvPicPr/>
          <p:nvPr/>
        </p:nvPicPr>
        <p:blipFill>
          <a:blip r:embed="rId2">
            <a:alphaModFix/>
          </a:blip>
          <a:srcRect/>
          <a:stretch/>
        </p:blipFill>
        <p:spPr bwMode="auto">
          <a:xfrm>
            <a:off x="11261232" y="6265125"/>
            <a:ext cx="687718" cy="235200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g14b02e7ca1f_0_0"/>
          <p:cNvSpPr/>
          <p:nvPr/>
        </p:nvSpPr>
        <p:spPr bwMode="auto">
          <a:xfrm rot="5400000">
            <a:off x="10851000" y="-41100"/>
            <a:ext cx="1299900" cy="1382100"/>
          </a:xfrm>
          <a:prstGeom prst="flowChartDelay">
            <a:avLst/>
          </a:prstGeom>
          <a:solidFill>
            <a:srgbClr val="0003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id="38" name="Google Shape;38;g14b02e7ca1f_0_0"/>
          <p:cNvPicPr/>
          <p:nvPr/>
        </p:nvPicPr>
        <p:blipFill>
          <a:blip r:embed="rId3">
            <a:alphaModFix/>
          </a:blip>
          <a:stretch/>
        </p:blipFill>
        <p:spPr bwMode="auto">
          <a:xfrm>
            <a:off x="10973462" y="285698"/>
            <a:ext cx="1054975" cy="728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Abertura de Capítulo 8" userDrawn="1">
  <p:cSld name="OBJECT_4_1_1_1_1_1_1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1" name="Google Shape;101;g14b02e7ca1f_0_50"/>
          <p:cNvSpPr/>
          <p:nvPr/>
        </p:nvSpPr>
        <p:spPr bwMode="auto">
          <a:xfrm>
            <a:off x="233775" y="1601400"/>
            <a:ext cx="1135800" cy="36552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02" name="Google Shape;102;g14b02e7ca1f_0_50"/>
          <p:cNvSpPr/>
          <p:nvPr/>
        </p:nvSpPr>
        <p:spPr bwMode="auto">
          <a:xfrm>
            <a:off x="1614149" y="1190400"/>
            <a:ext cx="1135800" cy="44772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03" name="Google Shape;103;g14b02e7ca1f_0_50"/>
          <p:cNvSpPr/>
          <p:nvPr/>
        </p:nvSpPr>
        <p:spPr bwMode="auto">
          <a:xfrm>
            <a:off x="2994523" y="805650"/>
            <a:ext cx="1135800" cy="52467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04" name="Google Shape;104;g14b02e7ca1f_0_50"/>
          <p:cNvSpPr/>
          <p:nvPr/>
        </p:nvSpPr>
        <p:spPr bwMode="auto">
          <a:xfrm>
            <a:off x="2351825" y="1223550"/>
            <a:ext cx="4410900" cy="44109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  <a:defRPr/>
            </a:pPr>
            <a:endParaRPr sz="1000" b="0" i="0" u="none" strike="noStrike" cap="none" dirty="0">
              <a:solidFill>
                <a:srgbClr val="000000"/>
              </a:solidFill>
              <a:latin typeface="Montserrat Medium"/>
              <a:ea typeface="Montserrat Medium"/>
              <a:cs typeface="Montserrat Medium"/>
            </a:endParaRPr>
          </a:p>
        </p:txBody>
      </p:sp>
      <p:pic>
        <p:nvPicPr>
          <p:cNvPr id="105" name="Google Shape;105;g14b02e7ca1f_0_50"/>
          <p:cNvPicPr/>
          <p:nvPr/>
        </p:nvPicPr>
        <p:blipFill>
          <a:blip r:embed="rId2">
            <a:alphaModFix/>
          </a:blip>
          <a:srcRect/>
          <a:stretch/>
        </p:blipFill>
        <p:spPr bwMode="auto">
          <a:xfrm>
            <a:off x="11261232" y="6265125"/>
            <a:ext cx="687718" cy="23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g14b02e7ca1f_0_50"/>
          <p:cNvPicPr/>
          <p:nvPr/>
        </p:nvPicPr>
        <p:blipFill>
          <a:blip r:embed="rId3">
            <a:alphaModFix/>
          </a:blip>
          <a:srcRect/>
          <a:stretch/>
        </p:blipFill>
        <p:spPr bwMode="auto">
          <a:xfrm>
            <a:off x="10825413" y="0"/>
            <a:ext cx="1366599" cy="124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g14b02e7ca1f_0_50"/>
          <p:cNvPicPr/>
          <p:nvPr/>
        </p:nvPicPr>
        <p:blipFill>
          <a:blip r:embed="rId4">
            <a:alphaModFix/>
          </a:blip>
          <a:srcRect l="6583" r="65224" b="80906"/>
          <a:stretch/>
        </p:blipFill>
        <p:spPr bwMode="auto">
          <a:xfrm>
            <a:off x="10967750" y="-15350"/>
            <a:ext cx="1078225" cy="936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Agradecimento 3" userDrawn="1">
  <p:cSld name="OBJECT_4_1_1_1_1_1_1_1_1_1_1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5" name="Google Shape;155;g14b02e7ca1f_0_225"/>
          <p:cNvSpPr/>
          <p:nvPr/>
        </p:nvSpPr>
        <p:spPr bwMode="auto">
          <a:xfrm>
            <a:off x="233775" y="1601400"/>
            <a:ext cx="1135800" cy="36552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56" name="Google Shape;156;g14b02e7ca1f_0_225"/>
          <p:cNvSpPr/>
          <p:nvPr/>
        </p:nvSpPr>
        <p:spPr bwMode="auto">
          <a:xfrm>
            <a:off x="1614149" y="1190400"/>
            <a:ext cx="1135800" cy="44772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57" name="Google Shape;157;g14b02e7ca1f_0_225"/>
          <p:cNvSpPr/>
          <p:nvPr/>
        </p:nvSpPr>
        <p:spPr bwMode="auto">
          <a:xfrm>
            <a:off x="2994523" y="805650"/>
            <a:ext cx="1135800" cy="52467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58" name="Google Shape;158;g14b02e7ca1f_0_225"/>
          <p:cNvSpPr/>
          <p:nvPr/>
        </p:nvSpPr>
        <p:spPr bwMode="auto">
          <a:xfrm>
            <a:off x="4476675" y="1058000"/>
            <a:ext cx="4742100" cy="47421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  <a:defRPr/>
            </a:pPr>
            <a:endParaRPr sz="1000" b="0" i="0" u="none" strike="noStrike" cap="none" dirty="0">
              <a:solidFill>
                <a:srgbClr val="000000"/>
              </a:solidFill>
              <a:latin typeface="Montserrat Medium"/>
              <a:ea typeface="Montserrat Medium"/>
              <a:cs typeface="Montserrat Medium"/>
            </a:endParaRPr>
          </a:p>
        </p:txBody>
      </p:sp>
      <p:pic>
        <p:nvPicPr>
          <p:cNvPr id="159" name="Google Shape;159;g14b02e7ca1f_0_225"/>
          <p:cNvPicPr/>
          <p:nvPr/>
        </p:nvPicPr>
        <p:blipFill>
          <a:blip r:embed="rId2">
            <a:alphaModFix/>
          </a:blip>
          <a:srcRect/>
          <a:stretch/>
        </p:blipFill>
        <p:spPr bwMode="auto">
          <a:xfrm>
            <a:off x="11261232" y="6265125"/>
            <a:ext cx="687718" cy="23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g14b02e7ca1f_0_225"/>
          <p:cNvPicPr/>
          <p:nvPr/>
        </p:nvPicPr>
        <p:blipFill>
          <a:blip r:embed="rId3">
            <a:alphaModFix/>
          </a:blip>
          <a:srcRect/>
          <a:stretch/>
        </p:blipFill>
        <p:spPr bwMode="auto">
          <a:xfrm>
            <a:off x="10825413" y="0"/>
            <a:ext cx="1366599" cy="124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g14b02e7ca1f_0_225"/>
          <p:cNvPicPr/>
          <p:nvPr/>
        </p:nvPicPr>
        <p:blipFill>
          <a:blip r:embed="rId4">
            <a:alphaModFix/>
          </a:blip>
          <a:srcRect l="6583" r="65224" b="80906"/>
          <a:stretch/>
        </p:blipFill>
        <p:spPr bwMode="auto">
          <a:xfrm>
            <a:off x="10967750" y="-15350"/>
            <a:ext cx="1078225" cy="936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63" r:id="rId3"/>
    <p:sldLayoutId id="2147483671" r:id="rId4"/>
  </p:sldLayoutIdLst>
  <p:hf sldNum="0" hdr="0" ftr="0" dt="0"/>
  <p:txStyles>
    <p:title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titleStyle>
    <p:body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bodyStyle>
    <p:other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4" name="Google Shape;174;g149ec7575ad_0_136"/>
          <p:cNvSpPr txBox="1"/>
          <p:nvPr/>
        </p:nvSpPr>
        <p:spPr bwMode="auto">
          <a:xfrm>
            <a:off x="8400256" y="4509120"/>
            <a:ext cx="2783700" cy="1169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  <a:defRPr/>
            </a:pPr>
            <a:r>
              <a:rPr lang="pt-BR" sz="5200" i="0" u="none" strike="noStrike" cap="none" dirty="0">
                <a:solidFill>
                  <a:srgbClr val="0003C8"/>
                </a:solidFill>
                <a:latin typeface="Rajdhani Medium"/>
                <a:ea typeface="Rajdhani Medium"/>
                <a:cs typeface="Rajdhani Medium"/>
              </a:rPr>
              <a:t> </a:t>
            </a:r>
            <a:r>
              <a:rPr lang="pt-BR" sz="1600" i="0" u="none" strike="noStrike" cap="none" dirty="0">
                <a:solidFill>
                  <a:srgbClr val="0003C8"/>
                </a:solidFill>
                <a:latin typeface="Montserrat" pitchFamily="2" charset="77"/>
                <a:ea typeface="Rajdhani Medium"/>
                <a:cs typeface="Rajdhani Medium"/>
              </a:rPr>
              <a:t>Reunião do Conselho </a:t>
            </a:r>
            <a:r>
              <a:rPr lang="pt-BR" sz="1200" i="0" u="none" strike="noStrike" cap="none" dirty="0">
                <a:solidFill>
                  <a:srgbClr val="0003C8"/>
                </a:solidFill>
                <a:latin typeface="Montserrat" pitchFamily="2" charset="77"/>
                <a:ea typeface="Rajdhani Medium"/>
                <a:cs typeface="Rajdhani Medium"/>
              </a:rPr>
              <a:t>Rio de Janeiro/RJ, </a:t>
            </a:r>
            <a:r>
              <a:rPr lang="pt-BR" sz="1200" u="none" strike="noStrike" cap="none" dirty="0">
                <a:solidFill>
                  <a:srgbClr val="0003C8"/>
                </a:solidFill>
                <a:latin typeface="Montserrat" pitchFamily="2" charset="77"/>
                <a:ea typeface="Montserrat Medium"/>
                <a:cs typeface="Montserrat Medium"/>
              </a:rPr>
              <a:t>29/06/2023.</a:t>
            </a:r>
            <a:endParaRPr sz="1200" u="none" strike="noStrike" cap="none" dirty="0">
              <a:solidFill>
                <a:schemeClr val="dk1"/>
              </a:solidFill>
              <a:latin typeface="Montserrat" pitchFamily="2" charset="77"/>
              <a:ea typeface="Montserrat Medium"/>
              <a:cs typeface="Montserrat Medium"/>
            </a:endParaRPr>
          </a:p>
        </p:txBody>
      </p:sp>
      <p:sp>
        <p:nvSpPr>
          <p:cNvPr id="175" name="Google Shape;175;g149ec7575ad_0_136"/>
          <p:cNvSpPr txBox="1"/>
          <p:nvPr/>
        </p:nvSpPr>
        <p:spPr bwMode="auto">
          <a:xfrm>
            <a:off x="3818700" y="2774575"/>
            <a:ext cx="4249500" cy="15388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/>
            </a:pPr>
            <a:r>
              <a:rPr lang="pt-BR" sz="4400" b="1" dirty="0">
                <a:solidFill>
                  <a:srgbClr val="0003C8"/>
                </a:solidFill>
                <a:latin typeface="Montserrat Medium"/>
                <a:ea typeface="Montserrat Medium"/>
                <a:cs typeface="Montserrat Medium"/>
              </a:rPr>
              <a:t>Realizações 2014-2023</a:t>
            </a:r>
            <a:endParaRPr sz="4400" b="1" i="0" u="none" strike="noStrike" cap="none" dirty="0">
              <a:solidFill>
                <a:srgbClr val="0003C8"/>
              </a:solidFill>
              <a:latin typeface="Montserrat Medium"/>
              <a:ea typeface="Montserrat Medium"/>
              <a:cs typeface="Montserrat Medium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04" name="Google Shape;304;g149ec7575ad_0_66"/>
          <p:cNvSpPr txBox="1"/>
          <p:nvPr/>
        </p:nvSpPr>
        <p:spPr bwMode="auto">
          <a:xfrm>
            <a:off x="2351584" y="2276872"/>
            <a:ext cx="4411316" cy="2831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/>
            </a:pPr>
            <a:r>
              <a:rPr lang="pt-BR" sz="2400" i="0" u="none" strike="noStrike" cap="none" dirty="0">
                <a:solidFill>
                  <a:srgbClr val="0003C8"/>
                </a:solidFill>
                <a:latin typeface="Montserrat" pitchFamily="2" charset="77"/>
                <a:ea typeface="Montserrat"/>
                <a:cs typeface="Montserrat"/>
              </a:rPr>
              <a:t>Presidente: </a:t>
            </a:r>
          </a:p>
          <a:p>
            <a:pPr marL="45720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/>
            </a:pPr>
            <a:r>
              <a:rPr lang="pt-BR" sz="2400" b="1" i="0" u="none" strike="noStrike" cap="none" dirty="0">
                <a:solidFill>
                  <a:srgbClr val="0003C8"/>
                </a:solidFill>
                <a:latin typeface="Montserrat" pitchFamily="2" charset="77"/>
                <a:ea typeface="Montserrat"/>
                <a:cs typeface="Montserrat"/>
              </a:rPr>
              <a:t>Ana Cláudia Gomes</a:t>
            </a:r>
          </a:p>
          <a:p>
            <a:pPr marL="45720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/>
            </a:pPr>
            <a:endParaRPr lang="pt-BR" sz="2400" b="1" i="0" u="none" strike="noStrike" cap="none" dirty="0">
              <a:solidFill>
                <a:srgbClr val="0003C8"/>
              </a:solidFill>
              <a:latin typeface="Montserrat" pitchFamily="2" charset="77"/>
              <a:ea typeface="Montserrat"/>
              <a:cs typeface="Montserrat"/>
            </a:endParaRPr>
          </a:p>
          <a:p>
            <a:pPr marL="45720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/>
            </a:pPr>
            <a:r>
              <a:rPr lang="pt-BR" sz="2400" dirty="0">
                <a:solidFill>
                  <a:srgbClr val="0003C8"/>
                </a:solidFill>
                <a:latin typeface="Montserrat" pitchFamily="2" charset="77"/>
                <a:ea typeface="Montserrat"/>
                <a:cs typeface="Montserrat Medium"/>
              </a:rPr>
              <a:t>Gestora: </a:t>
            </a:r>
          </a:p>
          <a:p>
            <a:pPr marL="45720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/>
            </a:pPr>
            <a:r>
              <a:rPr lang="pt-BR" sz="2400" b="1" dirty="0">
                <a:solidFill>
                  <a:srgbClr val="0003C8"/>
                </a:solidFill>
                <a:latin typeface="Montserrat" pitchFamily="2" charset="77"/>
                <a:ea typeface="Montserrat"/>
                <a:cs typeface="Montserrat Medium"/>
              </a:rPr>
              <a:t>Cláudia Rodrigues </a:t>
            </a:r>
          </a:p>
          <a:p>
            <a:pPr marL="45720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/>
            </a:pPr>
            <a:endParaRPr lang="pt-BR" sz="2400" b="1" dirty="0">
              <a:solidFill>
                <a:srgbClr val="0003C8"/>
              </a:solidFill>
              <a:latin typeface="Montserrat" pitchFamily="2" charset="77"/>
              <a:ea typeface="Montserrat"/>
              <a:cs typeface="Montserrat Medium"/>
            </a:endParaRPr>
          </a:p>
          <a:p>
            <a:pPr marL="45720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/>
            </a:pPr>
            <a:endParaRPr lang="pt-BR" sz="1000" dirty="0">
              <a:solidFill>
                <a:schemeClr val="dk1"/>
              </a:solidFill>
              <a:latin typeface="Montserrat" pitchFamily="2" charset="77"/>
              <a:ea typeface="Montserrat"/>
              <a:cs typeface="Montserrat Medium"/>
            </a:endParaRPr>
          </a:p>
          <a:p>
            <a:pPr marL="45720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/>
            </a:pPr>
            <a:r>
              <a:rPr lang="pt-BR" sz="1800" b="0" i="0" u="none" strike="noStrike" cap="none" dirty="0">
                <a:solidFill>
                  <a:srgbClr val="0003C8"/>
                </a:solidFill>
                <a:latin typeface="Montserrat"/>
                <a:ea typeface="Montserrat"/>
                <a:cs typeface="Montserrat"/>
              </a:rPr>
              <a:t>                               Desde 2015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7" name="Google Shape;187;g137efd60d56_1_165"/>
          <p:cNvSpPr txBox="1"/>
          <p:nvPr/>
        </p:nvSpPr>
        <p:spPr bwMode="auto">
          <a:xfrm>
            <a:off x="1631504" y="332656"/>
            <a:ext cx="9865096" cy="6192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R="0" lvl="0" algn="l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002060"/>
              </a:buClr>
              <a:buSzPct val="30000"/>
              <a:defRPr/>
            </a:pPr>
            <a:endParaRPr lang="pt-BR" sz="2000" b="1" dirty="0">
              <a:solidFill>
                <a:srgbClr val="1F3864"/>
              </a:solidFill>
              <a:latin typeface="Rajdhani"/>
              <a:ea typeface="Montserrat"/>
              <a:cs typeface="Montserrat"/>
            </a:endParaRPr>
          </a:p>
          <a:p>
            <a:pPr marL="285750" marR="0" lvl="0" indent="-285750" algn="l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0003C8"/>
              </a:buClr>
              <a:buSzPct val="200000"/>
              <a:buFont typeface="Arial" panose="020B0604020202020204" pitchFamily="34" charset="0"/>
              <a:buChar char="•"/>
              <a:defRPr/>
            </a:pPr>
            <a:r>
              <a:rPr lang="pt-BR" sz="1800" b="1" i="0" u="none" strike="noStrike" cap="none" dirty="0">
                <a:solidFill>
                  <a:srgbClr val="0003C8"/>
                </a:solidFill>
                <a:latin typeface="Montserrat" pitchFamily="2" charset="77"/>
                <a:ea typeface="Montserrat"/>
                <a:cs typeface="Montserrat"/>
              </a:rPr>
              <a:t>2014 </a:t>
            </a:r>
            <a:r>
              <a:rPr lang="pt-BR" sz="1800" b="1" dirty="0">
                <a:solidFill>
                  <a:srgbClr val="0003C8"/>
                </a:solidFill>
                <a:latin typeface="Montserrat" pitchFamily="2" charset="77"/>
                <a:ea typeface="Montserrat"/>
                <a:cs typeface="Montserrat"/>
              </a:rPr>
              <a:t>–</a:t>
            </a:r>
            <a:r>
              <a:rPr lang="pt-BR" sz="1800" b="1" i="0" u="none" strike="noStrike" cap="none" dirty="0">
                <a:solidFill>
                  <a:srgbClr val="0003C8"/>
                </a:solidFill>
                <a:latin typeface="Montserrat" pitchFamily="2" charset="77"/>
                <a:ea typeface="Montserrat"/>
                <a:cs typeface="Montserrat"/>
              </a:rPr>
              <a:t> </a:t>
            </a:r>
            <a:r>
              <a:rPr lang="pt-BR" sz="1800" dirty="0">
                <a:solidFill>
                  <a:srgbClr val="0003C8"/>
                </a:solidFill>
                <a:effectLst/>
                <a:latin typeface="Montserra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Fórum de Ação Social e Cidadania (</a:t>
            </a:r>
            <a:r>
              <a:rPr lang="pt-BR" sz="1800" b="1" dirty="0">
                <a:solidFill>
                  <a:srgbClr val="0003C8"/>
                </a:solidFill>
                <a:effectLst/>
                <a:latin typeface="Montserra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FASC</a:t>
            </a:r>
            <a:r>
              <a:rPr lang="pt-BR" sz="1800" dirty="0">
                <a:solidFill>
                  <a:srgbClr val="0003C8"/>
                </a:solidFill>
                <a:effectLst/>
                <a:latin typeface="Montserra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285750" lvl="1" indent="25400">
              <a:lnSpc>
                <a:spcPct val="150000"/>
              </a:lnSpc>
              <a:spcAft>
                <a:spcPts val="1800"/>
              </a:spcAft>
              <a:buClr>
                <a:srgbClr val="0003C8"/>
              </a:buClr>
              <a:buSzPct val="150000"/>
              <a:buFont typeface="Wingdings" pitchFamily="2" charset="2"/>
              <a:buChar char="ü"/>
              <a:defRPr/>
            </a:pPr>
            <a:r>
              <a:rPr lang="pt-BR" sz="1800" dirty="0">
                <a:solidFill>
                  <a:srgbClr val="0003C8"/>
                </a:solidFill>
                <a:effectLst/>
                <a:latin typeface="Montserra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Maria Helena </a:t>
            </a:r>
            <a:r>
              <a:rPr lang="pt-BR" sz="1800" dirty="0" err="1">
                <a:solidFill>
                  <a:srgbClr val="0003C8"/>
                </a:solidFill>
                <a:effectLst/>
                <a:latin typeface="Montserra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Mauad</a:t>
            </a:r>
            <a:r>
              <a:rPr lang="pt-BR" sz="1800" dirty="0">
                <a:solidFill>
                  <a:srgbClr val="0003C8"/>
                </a:solidFill>
                <a:latin typeface="Montserra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&amp; </a:t>
            </a:r>
            <a:r>
              <a:rPr lang="pt-BR" sz="1800" dirty="0">
                <a:solidFill>
                  <a:srgbClr val="0003C8"/>
                </a:solidFill>
                <a:effectLst/>
                <a:latin typeface="Montserra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Paulo Safady Simão</a:t>
            </a:r>
            <a:r>
              <a:rPr lang="pt-BR" sz="1800" dirty="0">
                <a:solidFill>
                  <a:srgbClr val="0003C8"/>
                </a:solidFill>
                <a:effectLst/>
                <a:latin typeface="Montserrat" pitchFamily="2" charset="77"/>
              </a:rPr>
              <a:t>;</a:t>
            </a:r>
          </a:p>
          <a:p>
            <a:pPr marL="285750" marR="0" lvl="0" indent="-285750" algn="l">
              <a:lnSpc>
                <a:spcPct val="150000"/>
              </a:lnSpc>
              <a:spcBef>
                <a:spcPts val="0"/>
              </a:spcBef>
              <a:spcAft>
                <a:spcPts val="1800"/>
              </a:spcAft>
              <a:buClr>
                <a:srgbClr val="0003C8"/>
              </a:buClr>
              <a:buSzPct val="200000"/>
              <a:buFont typeface="Arial" panose="020B0604020202020204" pitchFamily="34" charset="0"/>
              <a:buChar char="•"/>
              <a:defRPr/>
            </a:pPr>
            <a:r>
              <a:rPr lang="pt-BR" sz="1800" b="1" i="0" u="none" strike="noStrike" cap="none" dirty="0">
                <a:solidFill>
                  <a:srgbClr val="0003C8"/>
                </a:solidFill>
                <a:latin typeface="Montserrat" pitchFamily="2" charset="77"/>
                <a:ea typeface="Montserrat"/>
                <a:cs typeface="Montserrat"/>
              </a:rPr>
              <a:t>201</a:t>
            </a:r>
            <a:r>
              <a:rPr lang="pt-BR" sz="1800" b="1" dirty="0">
                <a:solidFill>
                  <a:srgbClr val="0003C8"/>
                </a:solidFill>
                <a:latin typeface="Montserrat" pitchFamily="2" charset="77"/>
                <a:ea typeface="Montserrat"/>
                <a:cs typeface="Montserrat"/>
              </a:rPr>
              <a:t>5 – </a:t>
            </a:r>
            <a:r>
              <a:rPr lang="pt-BR" sz="1800" dirty="0">
                <a:solidFill>
                  <a:srgbClr val="0003C8"/>
                </a:solidFill>
                <a:effectLst/>
                <a:latin typeface="Montserrat" pitchFamily="2" charset="77"/>
              </a:rPr>
              <a:t>Ana Cláudia Gomes &amp; José Carlos Martins;</a:t>
            </a:r>
            <a:endParaRPr lang="pt-BR" sz="1800" b="1" dirty="0">
              <a:solidFill>
                <a:srgbClr val="0003C8"/>
              </a:solidFill>
              <a:latin typeface="Montserrat" pitchFamily="2" charset="77"/>
              <a:ea typeface="Montserrat"/>
              <a:cs typeface="Montserrat"/>
            </a:endParaRPr>
          </a:p>
          <a:p>
            <a:pPr marL="285750" marR="0" lvl="0" indent="-285750" algn="l">
              <a:lnSpc>
                <a:spcPct val="150000"/>
              </a:lnSpc>
              <a:spcBef>
                <a:spcPts val="0"/>
              </a:spcBef>
              <a:spcAft>
                <a:spcPts val="1800"/>
              </a:spcAft>
              <a:buClr>
                <a:srgbClr val="0003C8"/>
              </a:buClr>
              <a:buSzPct val="200000"/>
              <a:buFont typeface="Arial" panose="020B0604020202020204" pitchFamily="34" charset="0"/>
              <a:buChar char="•"/>
              <a:defRPr/>
            </a:pPr>
            <a:r>
              <a:rPr lang="pt-BR" sz="1800" b="1" i="0" u="none" strike="noStrike" cap="none" dirty="0">
                <a:solidFill>
                  <a:srgbClr val="0003C8"/>
                </a:solidFill>
                <a:latin typeface="Montserrat" pitchFamily="2" charset="77"/>
                <a:ea typeface="Montserrat"/>
                <a:cs typeface="Montserrat"/>
              </a:rPr>
              <a:t>2018</a:t>
            </a:r>
            <a:r>
              <a:rPr lang="pt-BR" sz="1800" b="0" i="0" u="none" strike="noStrike" cap="none" dirty="0">
                <a:solidFill>
                  <a:srgbClr val="0003C8"/>
                </a:solidFill>
                <a:latin typeface="Montserrat" pitchFamily="2" charset="77"/>
                <a:ea typeface="Montserrat"/>
                <a:cs typeface="Montserrat"/>
              </a:rPr>
              <a:t> </a:t>
            </a:r>
            <a:r>
              <a:rPr lang="pt-BR" sz="1800" b="1" dirty="0">
                <a:solidFill>
                  <a:srgbClr val="0003C8"/>
                </a:solidFill>
                <a:latin typeface="Montserrat" pitchFamily="2" charset="77"/>
                <a:ea typeface="Montserrat"/>
                <a:cs typeface="Montserrat"/>
              </a:rPr>
              <a:t>–</a:t>
            </a:r>
            <a:r>
              <a:rPr lang="pt-BR" sz="1800" b="0" i="0" u="none" strike="noStrike" cap="none" dirty="0">
                <a:solidFill>
                  <a:srgbClr val="0003C8"/>
                </a:solidFill>
                <a:latin typeface="Montserrat" pitchFamily="2" charset="77"/>
                <a:ea typeface="Montserrat"/>
                <a:cs typeface="Montserrat"/>
              </a:rPr>
              <a:t> Comissão de Responsabilidade Social (</a:t>
            </a:r>
            <a:r>
              <a:rPr lang="pt-BR" sz="1800" b="1" i="0" u="none" strike="noStrike" cap="none" dirty="0">
                <a:solidFill>
                  <a:srgbClr val="0003C8"/>
                </a:solidFill>
                <a:latin typeface="Montserrat" pitchFamily="2" charset="77"/>
                <a:ea typeface="Montserrat"/>
                <a:cs typeface="Montserrat"/>
              </a:rPr>
              <a:t>CRS</a:t>
            </a:r>
            <a:r>
              <a:rPr lang="pt-BR" sz="1800" b="0" i="0" u="none" strike="noStrike" cap="none" dirty="0">
                <a:solidFill>
                  <a:srgbClr val="0003C8"/>
                </a:solidFill>
                <a:latin typeface="Montserrat" pitchFamily="2" charset="77"/>
                <a:ea typeface="Montserrat"/>
                <a:cs typeface="Montserrat"/>
              </a:rPr>
              <a:t>);</a:t>
            </a:r>
          </a:p>
          <a:p>
            <a:pPr marL="285750" lvl="0" indent="-285750">
              <a:lnSpc>
                <a:spcPct val="150000"/>
              </a:lnSpc>
              <a:spcAft>
                <a:spcPts val="600"/>
              </a:spcAft>
              <a:buClr>
                <a:srgbClr val="0003C8"/>
              </a:buClr>
              <a:buSzPct val="200000"/>
              <a:buFont typeface="Arial" panose="020B0604020202020204" pitchFamily="34" charset="0"/>
              <a:buChar char="•"/>
              <a:defRPr/>
            </a:pPr>
            <a:r>
              <a:rPr lang="pt-BR" sz="1800" b="1" dirty="0">
                <a:solidFill>
                  <a:srgbClr val="0003C8"/>
                </a:solidFill>
                <a:latin typeface="Montserra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Trabalhador como ativo mais importante</a:t>
            </a:r>
          </a:p>
          <a:p>
            <a:pPr marL="533400" lvl="3" indent="-266700">
              <a:lnSpc>
                <a:spcPct val="150000"/>
              </a:lnSpc>
              <a:spcAft>
                <a:spcPts val="600"/>
              </a:spcAft>
              <a:buClr>
                <a:srgbClr val="0003C8"/>
              </a:buClr>
              <a:buSzPct val="150000"/>
              <a:buFont typeface="Wingdings" pitchFamily="2" charset="2"/>
              <a:buChar char="ü"/>
              <a:defRPr/>
            </a:pPr>
            <a:r>
              <a:rPr lang="pt-BR" sz="1600" dirty="0">
                <a:solidFill>
                  <a:srgbClr val="0003C8"/>
                </a:solidFill>
                <a:latin typeface="Montserrat" pitchFamily="2" charset="77"/>
                <a:ea typeface="Montserrat"/>
                <a:cs typeface="Montserrat"/>
              </a:rPr>
              <a:t>Dia Nacional da Construção Social (</a:t>
            </a:r>
            <a:r>
              <a:rPr lang="pt-BR" sz="1600" b="1" dirty="0">
                <a:solidFill>
                  <a:srgbClr val="0003C8"/>
                </a:solidFill>
                <a:latin typeface="Montserrat" pitchFamily="2" charset="77"/>
                <a:ea typeface="Montserrat"/>
                <a:cs typeface="Montserrat"/>
              </a:rPr>
              <a:t>DNCS</a:t>
            </a:r>
            <a:r>
              <a:rPr lang="pt-BR" sz="1600" dirty="0">
                <a:solidFill>
                  <a:srgbClr val="0003C8"/>
                </a:solidFill>
                <a:latin typeface="Montserrat" pitchFamily="2" charset="77"/>
                <a:ea typeface="Montserrat"/>
                <a:cs typeface="Montserrat"/>
              </a:rPr>
              <a:t>)– realizado desde 2006;</a:t>
            </a:r>
          </a:p>
          <a:p>
            <a:pPr marL="533400" lvl="3" indent="-266700">
              <a:lnSpc>
                <a:spcPct val="150000"/>
              </a:lnSpc>
              <a:spcAft>
                <a:spcPts val="1800"/>
              </a:spcAft>
              <a:buClr>
                <a:srgbClr val="0003C8"/>
              </a:buClr>
              <a:buSzPct val="150000"/>
              <a:buFont typeface="Wingdings" pitchFamily="2" charset="2"/>
              <a:buChar char="ü"/>
              <a:defRPr/>
            </a:pPr>
            <a:r>
              <a:rPr lang="pt-BR" sz="1600" dirty="0">
                <a:solidFill>
                  <a:srgbClr val="0003C8"/>
                </a:solidFill>
                <a:latin typeface="Montserrat" pitchFamily="2" charset="77"/>
                <a:ea typeface="Montserrat"/>
                <a:cs typeface="Montserrat"/>
              </a:rPr>
              <a:t>Campanha #</a:t>
            </a:r>
            <a:r>
              <a:rPr lang="pt-BR" sz="1600" dirty="0" err="1">
                <a:solidFill>
                  <a:srgbClr val="0003C8"/>
                </a:solidFill>
                <a:latin typeface="Montserrat" pitchFamily="2" charset="77"/>
                <a:ea typeface="Montserrat"/>
                <a:cs typeface="Montserrat"/>
              </a:rPr>
              <a:t>OrgulhoDeSer</a:t>
            </a:r>
            <a:endParaRPr lang="pt-BR" sz="1600" dirty="0">
              <a:solidFill>
                <a:srgbClr val="0003C8"/>
              </a:solidFill>
              <a:latin typeface="Montserrat" pitchFamily="2" charset="77"/>
              <a:ea typeface="Montserrat"/>
              <a:cs typeface="Montserrat"/>
            </a:endParaRPr>
          </a:p>
          <a:p>
            <a:pPr marL="285750" lvl="0" indent="-285750">
              <a:lnSpc>
                <a:spcPct val="150000"/>
              </a:lnSpc>
              <a:spcAft>
                <a:spcPts val="600"/>
              </a:spcAft>
              <a:buClr>
                <a:srgbClr val="0003C8"/>
              </a:buClr>
              <a:buSzPct val="200000"/>
              <a:buFont typeface="Arial" panose="020B0604020202020204" pitchFamily="34" charset="0"/>
              <a:buChar char="•"/>
              <a:defRPr/>
            </a:pPr>
            <a:r>
              <a:rPr lang="pt-BR" sz="1800" b="1" dirty="0">
                <a:solidFill>
                  <a:srgbClr val="0003C8"/>
                </a:solidFill>
                <a:latin typeface="Montserrat" pitchFamily="2" charset="77"/>
                <a:ea typeface="Montserrat"/>
                <a:cs typeface="Montserrat"/>
              </a:rPr>
              <a:t>Responsabilidade social como vetor de negócio</a:t>
            </a:r>
          </a:p>
          <a:p>
            <a:pPr marL="533400" lvl="3" indent="-266700">
              <a:lnSpc>
                <a:spcPct val="150000"/>
              </a:lnSpc>
              <a:spcAft>
                <a:spcPts val="600"/>
              </a:spcAft>
              <a:buClr>
                <a:srgbClr val="0003C8"/>
              </a:buClr>
              <a:buSzPct val="150000"/>
              <a:buFont typeface="Wingdings" pitchFamily="2" charset="2"/>
              <a:buChar char="ü"/>
              <a:defRPr/>
            </a:pPr>
            <a:r>
              <a:rPr lang="pt-BR" sz="1600" dirty="0">
                <a:solidFill>
                  <a:srgbClr val="0003C8"/>
                </a:solidFill>
                <a:latin typeface="Montserrat" pitchFamily="2" charset="77"/>
                <a:ea typeface="Montserrat"/>
                <a:cs typeface="Montserrat"/>
              </a:rPr>
              <a:t>Prêmio CBIC de Responsabilidade Social – realizado desde 2004,</a:t>
            </a:r>
          </a:p>
          <a:p>
            <a:pPr marL="533400" lvl="3" indent="-266700">
              <a:lnSpc>
                <a:spcPct val="150000"/>
              </a:lnSpc>
              <a:spcAft>
                <a:spcPts val="1200"/>
              </a:spcAft>
              <a:buClr>
                <a:srgbClr val="0003C8"/>
              </a:buClr>
              <a:buSzPct val="150000"/>
              <a:buFont typeface="Wingdings" pitchFamily="2" charset="2"/>
              <a:buChar char="ü"/>
              <a:defRPr/>
            </a:pPr>
            <a:r>
              <a:rPr lang="pt-BR" sz="1600" dirty="0">
                <a:solidFill>
                  <a:srgbClr val="0003C8"/>
                </a:solidFill>
                <a:latin typeface="Montserrat" pitchFamily="2" charset="77"/>
                <a:ea typeface="Montserrat"/>
                <a:cs typeface="Montserrat"/>
              </a:rPr>
              <a:t>2017: </a:t>
            </a:r>
            <a:r>
              <a:rPr lang="pt-BR" sz="1600" b="1" dirty="0">
                <a:solidFill>
                  <a:srgbClr val="0003C8"/>
                </a:solidFill>
                <a:latin typeface="Montserra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Troféu Paulo Safady Simão</a:t>
            </a:r>
            <a:r>
              <a:rPr lang="pt-BR" sz="1600" dirty="0">
                <a:latin typeface="Montserra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R="0" lvl="0" algn="l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>
                <a:srgbClr val="0003C8"/>
              </a:buClr>
              <a:buSzPct val="200000"/>
              <a:defRPr/>
            </a:pPr>
            <a:endParaRPr lang="pt-BR" sz="1800" dirty="0">
              <a:solidFill>
                <a:srgbClr val="0003C8"/>
              </a:solidFill>
              <a:latin typeface="Montserrat" pitchFamily="2" charset="77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l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>
                <a:srgbClr val="0003C8"/>
              </a:buClr>
              <a:buSzPct val="200000"/>
              <a:defRPr/>
            </a:pPr>
            <a:endParaRPr lang="pt-BR" sz="1800" dirty="0">
              <a:latin typeface="Montserrat" pitchFamily="2" charset="77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l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0003C8"/>
              </a:buClr>
              <a:buSzPct val="200000"/>
              <a:defRPr/>
            </a:pPr>
            <a:endParaRPr lang="pt-BR" sz="1800" b="0" i="0" u="none" strike="noStrike" cap="none" dirty="0">
              <a:solidFill>
                <a:srgbClr val="0003C8"/>
              </a:solidFill>
              <a:latin typeface="Montserrat" pitchFamily="2" charset="77"/>
              <a:ea typeface="Montserrat"/>
              <a:cs typeface="Montserrat"/>
            </a:endParaRPr>
          </a:p>
          <a:p>
            <a:pPr marL="285750" marR="0" lvl="0" indent="-285750" algn="l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0003C8"/>
              </a:buClr>
              <a:buSzPct val="200000"/>
              <a:buFont typeface="Arial" panose="020B0604020202020204" pitchFamily="34" charset="0"/>
              <a:buChar char="•"/>
              <a:defRPr/>
            </a:pPr>
            <a:endParaRPr lang="pt-BR" sz="1800" b="0" i="0" u="none" strike="noStrike" cap="none" dirty="0">
              <a:solidFill>
                <a:srgbClr val="0003C8"/>
              </a:solidFill>
              <a:latin typeface="Montserrat" pitchFamily="2" charset="77"/>
              <a:ea typeface="Montserrat"/>
              <a:cs typeface="Montserrat"/>
            </a:endParaRPr>
          </a:p>
          <a:p>
            <a:pPr marL="285750" marR="0" lvl="0" indent="-285750" algn="l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0003C8"/>
              </a:buClr>
              <a:buSzPct val="200000"/>
              <a:buFont typeface="Arial" panose="020B0604020202020204" pitchFamily="34" charset="0"/>
              <a:buChar char="•"/>
              <a:defRPr/>
            </a:pPr>
            <a:endParaRPr lang="pt-BR" sz="1800" b="0" i="0" u="none" strike="noStrike" cap="none" dirty="0">
              <a:solidFill>
                <a:srgbClr val="0003C8"/>
              </a:solidFill>
              <a:latin typeface="Montserrat" pitchFamily="2" charset="77"/>
              <a:ea typeface="Montserrat"/>
              <a:cs typeface="Montserrat"/>
            </a:endParaRPr>
          </a:p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  <a:defRPr/>
            </a:pPr>
            <a:endParaRPr sz="1800" b="0" i="0" u="none" strike="noStrike" cap="none" dirty="0">
              <a:solidFill>
                <a:srgbClr val="0003C8"/>
              </a:solidFill>
              <a:latin typeface="Montserrat"/>
              <a:ea typeface="Montserrat"/>
              <a:cs typeface="Montserra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7" name="Google Shape;187;g137efd60d56_1_165"/>
          <p:cNvSpPr txBox="1"/>
          <p:nvPr/>
        </p:nvSpPr>
        <p:spPr bwMode="auto">
          <a:xfrm>
            <a:off x="983432" y="-171400"/>
            <a:ext cx="9865096" cy="6696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R="0" lvl="0" algn="l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002060"/>
              </a:buClr>
              <a:buSzPct val="30000"/>
              <a:defRPr/>
            </a:pPr>
            <a:endParaRPr lang="pt-BR" sz="2000" b="1" dirty="0">
              <a:solidFill>
                <a:srgbClr val="1F3864"/>
              </a:solidFill>
              <a:latin typeface="Rajdhani"/>
              <a:ea typeface="Montserrat"/>
              <a:cs typeface="Montserrat"/>
            </a:endParaRPr>
          </a:p>
          <a:p>
            <a:pPr marL="285750" indent="-285750">
              <a:lnSpc>
                <a:spcPct val="150000"/>
              </a:lnSpc>
              <a:spcAft>
                <a:spcPts val="1200"/>
              </a:spcAft>
              <a:buClr>
                <a:srgbClr val="0003C8"/>
              </a:buClr>
              <a:buSzPct val="200000"/>
              <a:buFont typeface="Arial" panose="020B0604020202020204" pitchFamily="34" charset="0"/>
              <a:buChar char="•"/>
              <a:defRPr/>
            </a:pPr>
            <a:r>
              <a:rPr lang="pt-BR" sz="1800" dirty="0">
                <a:solidFill>
                  <a:srgbClr val="0003C8"/>
                </a:solidFill>
                <a:latin typeface="Montserra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pt-BR" sz="1800" dirty="0">
                <a:solidFill>
                  <a:srgbClr val="0003C8"/>
                </a:solidFill>
                <a:effectLst/>
                <a:latin typeface="Montserra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emas alinhados aos paradigmas do </a:t>
            </a:r>
            <a:r>
              <a:rPr lang="pt-BR" sz="1800" b="1" dirty="0">
                <a:solidFill>
                  <a:srgbClr val="0003C8"/>
                </a:solidFill>
                <a:effectLst/>
                <a:latin typeface="Montserra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ESG</a:t>
            </a:r>
            <a:r>
              <a:rPr lang="pt-BR" sz="1800" dirty="0">
                <a:solidFill>
                  <a:srgbClr val="0003C8"/>
                </a:solidFill>
                <a:effectLst/>
                <a:latin typeface="Montserra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(governança ambiental, social e corporativa) e à agenda da diversidade, equidade e inclusão (</a:t>
            </a:r>
            <a:r>
              <a:rPr lang="pt-BR" sz="1800" b="1" dirty="0">
                <a:solidFill>
                  <a:srgbClr val="0003C8"/>
                </a:solidFill>
                <a:effectLst/>
                <a:latin typeface="Montserra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DEI</a:t>
            </a:r>
            <a:r>
              <a:rPr lang="pt-BR" sz="1800" dirty="0">
                <a:solidFill>
                  <a:srgbClr val="0003C8"/>
                </a:solidFill>
                <a:effectLst/>
                <a:latin typeface="Montserra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pt-BR" sz="1800" b="0" i="0" u="none" strike="noStrike" cap="none" dirty="0">
                <a:solidFill>
                  <a:srgbClr val="0003C8"/>
                </a:solidFill>
                <a:latin typeface="Montserrat" pitchFamily="2" charset="77"/>
                <a:ea typeface="Montserrat"/>
                <a:cs typeface="Montserrat"/>
              </a:rPr>
              <a:t>;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Clr>
                <a:srgbClr val="0003C8"/>
              </a:buClr>
              <a:buSzPct val="200000"/>
              <a:buFont typeface="Arial" panose="020B0604020202020204" pitchFamily="34" charset="0"/>
              <a:buChar char="•"/>
              <a:defRPr/>
            </a:pPr>
            <a:r>
              <a:rPr lang="pt-BR" sz="1800" b="1" kern="100" dirty="0">
                <a:solidFill>
                  <a:srgbClr val="0003C8"/>
                </a:solidFill>
                <a:effectLst/>
                <a:latin typeface="Montserra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Liderança sustentável: o futuro da indústria da construção</a:t>
            </a:r>
            <a:endParaRPr lang="pt-BR" sz="1800" kern="100" dirty="0">
              <a:solidFill>
                <a:srgbClr val="0003C8"/>
              </a:solidFill>
              <a:effectLst/>
              <a:latin typeface="Montserrat" pitchFamily="2" charset="77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33400" lvl="3" indent="-266700">
              <a:lnSpc>
                <a:spcPct val="150000"/>
              </a:lnSpc>
              <a:spcAft>
                <a:spcPts val="600"/>
              </a:spcAft>
              <a:buClr>
                <a:srgbClr val="0003C8"/>
              </a:buClr>
              <a:buSzPct val="150000"/>
              <a:buFont typeface="Wingdings" pitchFamily="2" charset="2"/>
              <a:buChar char="ü"/>
              <a:defRPr/>
            </a:pPr>
            <a:r>
              <a:rPr lang="pt-BR" sz="1600" dirty="0">
                <a:solidFill>
                  <a:srgbClr val="0003C8"/>
                </a:solidFill>
                <a:latin typeface="Montserrat" pitchFamily="2" charset="77"/>
                <a:ea typeface="Montserrat"/>
                <a:cs typeface="Montserrat"/>
              </a:rPr>
              <a:t>Projetos técnicos voltados ao futuro do setor,</a:t>
            </a:r>
          </a:p>
          <a:p>
            <a:pPr marL="533400" lvl="3" indent="-266700">
              <a:lnSpc>
                <a:spcPct val="150000"/>
              </a:lnSpc>
              <a:spcAft>
                <a:spcPts val="600"/>
              </a:spcAft>
              <a:buClr>
                <a:srgbClr val="0003C8"/>
              </a:buClr>
              <a:buSzPct val="150000"/>
              <a:buFont typeface="Wingdings" pitchFamily="2" charset="2"/>
              <a:buChar char="ü"/>
              <a:defRPr/>
            </a:pPr>
            <a:r>
              <a:rPr lang="pt-BR" sz="1600" dirty="0">
                <a:solidFill>
                  <a:srgbClr val="0003C8"/>
                </a:solidFill>
                <a:latin typeface="Montserrat" pitchFamily="2" charset="77"/>
                <a:ea typeface="Montserrat"/>
                <a:cs typeface="Montserrat"/>
              </a:rPr>
              <a:t>2016: </a:t>
            </a:r>
            <a:r>
              <a:rPr lang="pt-BR" sz="1600" dirty="0">
                <a:solidFill>
                  <a:srgbClr val="0003C8"/>
                </a:solidFill>
                <a:effectLst/>
                <a:latin typeface="Montserra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Plataforma de Liderança Sustentável Setorial,</a:t>
            </a:r>
            <a:endParaRPr lang="pt-BR" sz="1600" dirty="0">
              <a:solidFill>
                <a:srgbClr val="0003C8"/>
              </a:solidFill>
              <a:latin typeface="Montserrat" pitchFamily="2" charset="77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33400" lvl="3" indent="-266700">
              <a:lnSpc>
                <a:spcPct val="150000"/>
              </a:lnSpc>
              <a:spcAft>
                <a:spcPts val="1200"/>
              </a:spcAft>
              <a:buClr>
                <a:srgbClr val="0003C8"/>
              </a:buClr>
              <a:buSzPct val="150000"/>
              <a:buFont typeface="Wingdings" pitchFamily="2" charset="2"/>
              <a:buChar char="ü"/>
              <a:defRPr/>
            </a:pPr>
            <a:r>
              <a:rPr lang="pt-BR" sz="1600" dirty="0">
                <a:solidFill>
                  <a:srgbClr val="0003C8"/>
                </a:solidFill>
                <a:latin typeface="Montserra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2017: CBIC Jovem: formação continuada (capacitações, articulação com entidades, desenvolvimento de pesquisas);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Clr>
                <a:srgbClr val="0003C8"/>
              </a:buClr>
              <a:buSzPct val="200000"/>
              <a:buFont typeface="Arial" panose="020B0604020202020204" pitchFamily="34" charset="0"/>
              <a:buChar char="•"/>
              <a:defRPr/>
            </a:pPr>
            <a:r>
              <a:rPr lang="pt-BR" sz="1800" b="1" kern="100" dirty="0">
                <a:solidFill>
                  <a:srgbClr val="0003C8"/>
                </a:solidFill>
                <a:effectLst/>
                <a:latin typeface="Montserra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Diversidade e inclusão no setor da construção</a:t>
            </a:r>
            <a:endParaRPr lang="pt-BR" sz="1800" kern="100" dirty="0">
              <a:solidFill>
                <a:srgbClr val="0003C8"/>
              </a:solidFill>
              <a:effectLst/>
              <a:latin typeface="Montserrat" pitchFamily="2" charset="77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33400" lvl="3" indent="-266700">
              <a:lnSpc>
                <a:spcPct val="150000"/>
              </a:lnSpc>
              <a:spcAft>
                <a:spcPts val="600"/>
              </a:spcAft>
              <a:buClr>
                <a:srgbClr val="0003C8"/>
              </a:buClr>
              <a:buSzPct val="150000"/>
              <a:buFont typeface="Wingdings" pitchFamily="2" charset="2"/>
              <a:buChar char="ü"/>
              <a:defRPr/>
            </a:pPr>
            <a:r>
              <a:rPr lang="pt-BR" sz="1600" dirty="0">
                <a:solidFill>
                  <a:srgbClr val="0003C8"/>
                </a:solidFill>
                <a:latin typeface="Montserrat" pitchFamily="2" charset="77"/>
                <a:ea typeface="Montserrat"/>
                <a:cs typeface="Montserrat"/>
              </a:rPr>
              <a:t>2022: Diversidade em Construção,</a:t>
            </a:r>
          </a:p>
          <a:p>
            <a:pPr marL="533400" lvl="3" indent="-266700">
              <a:lnSpc>
                <a:spcPct val="150000"/>
              </a:lnSpc>
              <a:spcAft>
                <a:spcPts val="600"/>
              </a:spcAft>
              <a:buClr>
                <a:srgbClr val="0003C8"/>
              </a:buClr>
              <a:buSzPct val="150000"/>
              <a:buFont typeface="Wingdings" pitchFamily="2" charset="2"/>
              <a:buChar char="ü"/>
              <a:defRPr/>
            </a:pPr>
            <a:r>
              <a:rPr lang="pt-BR" sz="1600" dirty="0">
                <a:solidFill>
                  <a:srgbClr val="0003C8"/>
                </a:solidFill>
                <a:latin typeface="Montserrat" pitchFamily="2" charset="77"/>
                <a:ea typeface="Montserrat"/>
                <a:cs typeface="Montserrat"/>
              </a:rPr>
              <a:t>2022: </a:t>
            </a:r>
            <a:r>
              <a:rPr lang="pt-BR" sz="1600" dirty="0">
                <a:solidFill>
                  <a:srgbClr val="0003C8"/>
                </a:solidFill>
                <a:effectLst/>
                <a:latin typeface="Montserra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Elas Constroem,</a:t>
            </a:r>
            <a:endParaRPr lang="pt-BR" sz="1600" dirty="0">
              <a:solidFill>
                <a:srgbClr val="0003C8"/>
              </a:solidFill>
              <a:latin typeface="Montserrat" pitchFamily="2" charset="77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33400" lvl="3" indent="-266700">
              <a:lnSpc>
                <a:spcPct val="150000"/>
              </a:lnSpc>
              <a:spcAft>
                <a:spcPts val="1200"/>
              </a:spcAft>
              <a:buClr>
                <a:srgbClr val="0003C8"/>
              </a:buClr>
              <a:buSzPct val="150000"/>
              <a:buFont typeface="Wingdings" pitchFamily="2" charset="2"/>
              <a:buChar char="ü"/>
              <a:defRPr/>
            </a:pPr>
            <a:r>
              <a:rPr lang="pt-BR" sz="1600" dirty="0">
                <a:solidFill>
                  <a:srgbClr val="0003C8"/>
                </a:solidFill>
                <a:latin typeface="Montserra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2022: Cartilha Construindo Juntos;</a:t>
            </a:r>
          </a:p>
          <a:p>
            <a:pPr marL="319088" lvl="3" indent="-307975">
              <a:lnSpc>
                <a:spcPct val="150000"/>
              </a:lnSpc>
              <a:spcAft>
                <a:spcPts val="600"/>
              </a:spcAft>
              <a:buClr>
                <a:srgbClr val="0003C8"/>
              </a:buClr>
              <a:buSzPct val="200000"/>
              <a:buFont typeface="Arial" panose="020B0604020202020204" pitchFamily="34" charset="0"/>
              <a:buChar char="•"/>
              <a:defRPr/>
            </a:pPr>
            <a:r>
              <a:rPr lang="pt-BR" sz="1800" b="1" dirty="0">
                <a:solidFill>
                  <a:srgbClr val="0003C8"/>
                </a:solidFill>
                <a:latin typeface="Montserra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Disseminação de boas práticas do setor </a:t>
            </a:r>
          </a:p>
          <a:p>
            <a:pPr marL="536575" lvl="3" indent="-217488">
              <a:lnSpc>
                <a:spcPct val="150000"/>
              </a:lnSpc>
              <a:spcAft>
                <a:spcPts val="1200"/>
              </a:spcAft>
              <a:buClr>
                <a:srgbClr val="0003C8"/>
              </a:buClr>
              <a:buSzPct val="150000"/>
              <a:buFont typeface="Wingdings" pitchFamily="2" charset="2"/>
              <a:buChar char="ü"/>
              <a:defRPr/>
            </a:pPr>
            <a:r>
              <a:rPr lang="pt-BR" sz="1600" dirty="0">
                <a:solidFill>
                  <a:srgbClr val="0003C8"/>
                </a:solidFill>
                <a:latin typeface="Montserra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Intensificação da disseminação de boas práticas do setor durante pandemia da Covid-19;</a:t>
            </a:r>
          </a:p>
          <a:p>
            <a:pPr marL="273050" lvl="3" indent="-228600">
              <a:lnSpc>
                <a:spcPct val="150000"/>
              </a:lnSpc>
              <a:spcAft>
                <a:spcPts val="1200"/>
              </a:spcAft>
              <a:buClr>
                <a:srgbClr val="0003C8"/>
              </a:buClr>
              <a:buSzPct val="200000"/>
              <a:buFont typeface="Arial" panose="020B0604020202020204" pitchFamily="34" charset="0"/>
              <a:buChar char="•"/>
              <a:defRPr/>
            </a:pPr>
            <a:endParaRPr lang="pt-BR" sz="1800" b="1" dirty="0">
              <a:solidFill>
                <a:srgbClr val="0003C8"/>
              </a:solidFill>
              <a:latin typeface="Montserrat" pitchFamily="2" charset="77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l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>
                <a:srgbClr val="0003C8"/>
              </a:buClr>
              <a:buSzPct val="200000"/>
              <a:defRPr/>
            </a:pPr>
            <a:endParaRPr lang="pt-BR" sz="1800" dirty="0">
              <a:latin typeface="Montserrat" pitchFamily="2" charset="77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l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0003C8"/>
              </a:buClr>
              <a:buSzPct val="200000"/>
              <a:defRPr/>
            </a:pPr>
            <a:endParaRPr lang="pt-BR" sz="1800" b="0" i="0" u="none" strike="noStrike" cap="none" dirty="0">
              <a:solidFill>
                <a:srgbClr val="0003C8"/>
              </a:solidFill>
              <a:latin typeface="Montserrat" pitchFamily="2" charset="77"/>
              <a:ea typeface="Montserrat"/>
              <a:cs typeface="Montserrat"/>
            </a:endParaRPr>
          </a:p>
          <a:p>
            <a:pPr marL="285750" marR="0" lvl="0" indent="-285750" algn="l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0003C8"/>
              </a:buClr>
              <a:buSzPct val="200000"/>
              <a:buFont typeface="Arial" panose="020B0604020202020204" pitchFamily="34" charset="0"/>
              <a:buChar char="•"/>
              <a:defRPr/>
            </a:pPr>
            <a:endParaRPr lang="pt-BR" sz="1800" b="0" i="0" u="none" strike="noStrike" cap="none" dirty="0">
              <a:solidFill>
                <a:srgbClr val="0003C8"/>
              </a:solidFill>
              <a:latin typeface="Montserrat" pitchFamily="2" charset="77"/>
              <a:ea typeface="Montserrat"/>
              <a:cs typeface="Montserrat"/>
            </a:endParaRPr>
          </a:p>
          <a:p>
            <a:pPr marL="285750" marR="0" lvl="0" indent="-285750" algn="l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0003C8"/>
              </a:buClr>
              <a:buSzPct val="200000"/>
              <a:buFont typeface="Arial" panose="020B0604020202020204" pitchFamily="34" charset="0"/>
              <a:buChar char="•"/>
              <a:defRPr/>
            </a:pPr>
            <a:endParaRPr lang="pt-BR" sz="1800" b="0" i="0" u="none" strike="noStrike" cap="none" dirty="0">
              <a:solidFill>
                <a:srgbClr val="0003C8"/>
              </a:solidFill>
              <a:latin typeface="Montserrat" pitchFamily="2" charset="77"/>
              <a:ea typeface="Montserrat"/>
              <a:cs typeface="Montserrat"/>
            </a:endParaRPr>
          </a:p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  <a:defRPr/>
            </a:pPr>
            <a:endParaRPr sz="1800" b="0" i="0" u="none" strike="noStrike" cap="none" dirty="0">
              <a:solidFill>
                <a:srgbClr val="0003C8"/>
              </a:solidFill>
              <a:latin typeface="Montserrat"/>
              <a:ea typeface="Montserrat"/>
              <a:cs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15099247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7" name="Google Shape;187;g137efd60d56_1_165"/>
          <p:cNvSpPr txBox="1"/>
          <p:nvPr/>
        </p:nvSpPr>
        <p:spPr bwMode="auto">
          <a:xfrm>
            <a:off x="623392" y="-355300"/>
            <a:ext cx="10369152" cy="7245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R="0" lvl="0" algn="l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002060"/>
              </a:buClr>
              <a:buSzPct val="30000"/>
              <a:defRPr/>
            </a:pPr>
            <a:endParaRPr lang="pt-BR" sz="2000" b="1" dirty="0">
              <a:solidFill>
                <a:srgbClr val="1F3864"/>
              </a:solidFill>
              <a:latin typeface="Rajdhani"/>
              <a:ea typeface="Montserrat"/>
              <a:cs typeface="Montserrat"/>
            </a:endParaRP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Clr>
                <a:srgbClr val="0003C8"/>
              </a:buClr>
              <a:buSzPct val="200000"/>
              <a:buFont typeface="Arial" panose="020B0604020202020204" pitchFamily="34" charset="0"/>
              <a:buChar char="•"/>
              <a:defRPr/>
            </a:pPr>
            <a:r>
              <a:rPr lang="pt-BR" sz="1800" b="1" dirty="0">
                <a:solidFill>
                  <a:srgbClr val="0003C8"/>
                </a:solidFill>
                <a:latin typeface="Montserrat" pitchFamily="2" charset="77"/>
                <a:ea typeface="Montserrat"/>
                <a:cs typeface="Montserrat"/>
              </a:rPr>
              <a:t>Projeto Ética &amp; </a:t>
            </a:r>
            <a:r>
              <a:rPr lang="pt-BR" sz="1800" b="1" i="1" dirty="0" err="1">
                <a:solidFill>
                  <a:srgbClr val="0003C8"/>
                </a:solidFill>
                <a:latin typeface="Montserrat" pitchFamily="2" charset="77"/>
                <a:ea typeface="Montserrat"/>
                <a:cs typeface="Montserrat"/>
              </a:rPr>
              <a:t>Compliance</a:t>
            </a:r>
            <a:r>
              <a:rPr lang="pt-BR" sz="1800" b="1" dirty="0">
                <a:solidFill>
                  <a:srgbClr val="0003C8"/>
                </a:solidFill>
                <a:latin typeface="Montserrat" pitchFamily="2" charset="77"/>
                <a:ea typeface="Montserrat"/>
                <a:cs typeface="Montserrat"/>
              </a:rPr>
              <a:t> na Construção</a:t>
            </a:r>
            <a:endParaRPr lang="pt-BR" sz="1800" b="1" kern="100" dirty="0">
              <a:solidFill>
                <a:srgbClr val="0003C8"/>
              </a:solidFill>
              <a:effectLst/>
              <a:latin typeface="Montserrat" pitchFamily="2" charset="77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33400" lvl="3" indent="-266700">
              <a:lnSpc>
                <a:spcPct val="150000"/>
              </a:lnSpc>
              <a:spcAft>
                <a:spcPts val="1200"/>
              </a:spcAft>
              <a:buClr>
                <a:srgbClr val="0003C8"/>
              </a:buClr>
              <a:buSzPct val="150000"/>
              <a:buFont typeface="Wingdings" pitchFamily="2" charset="2"/>
              <a:buChar char="ü"/>
              <a:defRPr/>
            </a:pPr>
            <a:r>
              <a:rPr lang="pt-BR" sz="1600" dirty="0">
                <a:solidFill>
                  <a:srgbClr val="0003C8"/>
                </a:solidFill>
                <a:latin typeface="Montserrat" pitchFamily="2" charset="77"/>
                <a:ea typeface="Montserrat"/>
                <a:cs typeface="Montserrat"/>
              </a:rPr>
              <a:t>2015: Cartilha com conceitos preliminares;</a:t>
            </a:r>
          </a:p>
          <a:p>
            <a:pPr marL="533400" lvl="3" indent="-266700">
              <a:lnSpc>
                <a:spcPct val="150000"/>
              </a:lnSpc>
              <a:spcAft>
                <a:spcPts val="600"/>
              </a:spcAft>
              <a:buClr>
                <a:srgbClr val="0003C8"/>
              </a:buClr>
              <a:buSzPct val="150000"/>
              <a:buFont typeface="Wingdings" pitchFamily="2" charset="2"/>
              <a:buChar char="ü"/>
              <a:defRPr/>
            </a:pPr>
            <a:r>
              <a:rPr lang="pt-BR" sz="1600" dirty="0">
                <a:solidFill>
                  <a:srgbClr val="0003C8"/>
                </a:solidFill>
                <a:latin typeface="Montserrat" pitchFamily="2" charset="77"/>
                <a:ea typeface="Montserrat"/>
                <a:cs typeface="Montserrat"/>
              </a:rPr>
              <a:t>2016: </a:t>
            </a:r>
            <a:r>
              <a:rPr lang="pt-BR" sz="1600" b="1" dirty="0">
                <a:solidFill>
                  <a:srgbClr val="0003C8"/>
                </a:solidFill>
                <a:effectLst/>
                <a:latin typeface="Montserra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Publicações</a:t>
            </a:r>
            <a:r>
              <a:rPr lang="pt-BR" sz="1600" dirty="0">
                <a:solidFill>
                  <a:srgbClr val="0003C8"/>
                </a:solidFill>
                <a:effectLst/>
                <a:latin typeface="Montserra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relevantes sobre a temática: </a:t>
            </a:r>
          </a:p>
          <a:p>
            <a:pPr marL="758825" lvl="1" indent="-223838">
              <a:lnSpc>
                <a:spcPct val="107000"/>
              </a:lnSpc>
              <a:spcAft>
                <a:spcPts val="800"/>
              </a:spcAft>
              <a:buClr>
                <a:srgbClr val="0003C8"/>
              </a:buClr>
              <a:buFont typeface="Courier New" panose="02070309020205020404" pitchFamily="49" charset="0"/>
              <a:buChar char="o"/>
            </a:pPr>
            <a:r>
              <a:rPr lang="pt-BR" kern="0" dirty="0">
                <a:solidFill>
                  <a:srgbClr val="0003C8"/>
                </a:solidFill>
                <a:effectLst/>
                <a:latin typeface="Montserrat" pitchFamily="2" charset="77"/>
                <a:ea typeface="Calibri" panose="020F0502020204030204" pitchFamily="34" charset="0"/>
                <a:cs typeface="AppleSystemUIFont"/>
              </a:rPr>
              <a:t>Código de Conduta Concorrencial para a Construção e o Mercado, </a:t>
            </a:r>
            <a:endParaRPr lang="pt-BR" kern="100" dirty="0">
              <a:solidFill>
                <a:srgbClr val="0003C8"/>
              </a:solidFill>
              <a:effectLst/>
              <a:latin typeface="Montserrat" pitchFamily="2" charset="77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58825" lvl="1" indent="-223838" algn="just">
              <a:lnSpc>
                <a:spcPct val="107000"/>
              </a:lnSpc>
              <a:spcAft>
                <a:spcPts val="1200"/>
              </a:spcAft>
              <a:buClr>
                <a:srgbClr val="0003C8"/>
              </a:buClr>
              <a:buFont typeface="Courier New" panose="02070309020205020404" pitchFamily="49" charset="0"/>
              <a:buChar char="o"/>
            </a:pPr>
            <a:r>
              <a:rPr lang="pt-BR" kern="0" dirty="0">
                <a:solidFill>
                  <a:srgbClr val="0003C8"/>
                </a:solidFill>
                <a:effectLst/>
                <a:latin typeface="Montserrat" pitchFamily="2" charset="77"/>
                <a:ea typeface="Calibri" panose="020F0502020204030204" pitchFamily="34" charset="0"/>
                <a:cs typeface="AppleSystemUIFont"/>
              </a:rPr>
              <a:t>Fortalecimento do Controle Interno e Melhoria dos Marcos Regulatórios &amp; Práticas;</a:t>
            </a:r>
            <a:endParaRPr lang="pt-BR" kern="100" dirty="0">
              <a:solidFill>
                <a:srgbClr val="0003C8"/>
              </a:solidFill>
              <a:effectLst/>
              <a:latin typeface="Montserrat" pitchFamily="2" charset="77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33400" lvl="3" indent="-266700">
              <a:lnSpc>
                <a:spcPct val="150000"/>
              </a:lnSpc>
              <a:spcAft>
                <a:spcPts val="600"/>
              </a:spcAft>
              <a:buClr>
                <a:srgbClr val="0003C8"/>
              </a:buClr>
              <a:buSzPct val="150000"/>
              <a:buFont typeface="Wingdings" pitchFamily="2" charset="2"/>
              <a:buChar char="ü"/>
              <a:defRPr/>
            </a:pPr>
            <a:r>
              <a:rPr lang="pt-BR" sz="1600" dirty="0">
                <a:solidFill>
                  <a:srgbClr val="0003C8"/>
                </a:solidFill>
                <a:latin typeface="Montserra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2016 - 2019: </a:t>
            </a:r>
            <a:r>
              <a:rPr lang="pt-BR" sz="1600" b="1" dirty="0">
                <a:solidFill>
                  <a:srgbClr val="0003C8"/>
                </a:solidFill>
                <a:latin typeface="Montserra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Seminário Ética &amp; </a:t>
            </a:r>
            <a:r>
              <a:rPr lang="pt-BR" sz="1600" b="1" i="1" dirty="0" err="1">
                <a:solidFill>
                  <a:srgbClr val="0003C8"/>
                </a:solidFill>
                <a:latin typeface="Montserra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Compliance</a:t>
            </a:r>
            <a:r>
              <a:rPr lang="pt-BR" sz="1600" b="1" dirty="0">
                <a:solidFill>
                  <a:srgbClr val="0003C8"/>
                </a:solidFill>
                <a:latin typeface="Montserra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para uma Gestão Efica</a:t>
            </a:r>
            <a:r>
              <a:rPr lang="pt-BR" sz="1600" dirty="0">
                <a:solidFill>
                  <a:srgbClr val="0003C8"/>
                </a:solidFill>
                <a:latin typeface="Montserra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z:</a:t>
            </a:r>
          </a:p>
          <a:p>
            <a:pPr marL="742950" lvl="1" indent="-285750" algn="just">
              <a:lnSpc>
                <a:spcPct val="150000"/>
              </a:lnSpc>
              <a:buClr>
                <a:srgbClr val="0003C8"/>
              </a:buClr>
              <a:buFont typeface="Courier New" panose="02070309020205020404" pitchFamily="49" charset="0"/>
              <a:buChar char="o"/>
            </a:pPr>
            <a:r>
              <a:rPr lang="pt-BR" dirty="0">
                <a:solidFill>
                  <a:srgbClr val="0003C8"/>
                </a:solidFill>
                <a:effectLst/>
                <a:latin typeface="Montserra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Público alvo: empresas do setor da construção, sindicatos e entidades do setor, governo e sociedade civil,</a:t>
            </a:r>
          </a:p>
          <a:p>
            <a:pPr marL="742950" lvl="1" indent="-285750" algn="just">
              <a:lnSpc>
                <a:spcPct val="150000"/>
              </a:lnSpc>
              <a:buClr>
                <a:srgbClr val="0003C8"/>
              </a:buClr>
              <a:buFont typeface="Courier New" panose="02070309020205020404" pitchFamily="49" charset="0"/>
              <a:buChar char="o"/>
            </a:pPr>
            <a:r>
              <a:rPr lang="pt-BR" dirty="0">
                <a:solidFill>
                  <a:srgbClr val="0003C8"/>
                </a:solidFill>
                <a:effectLst/>
                <a:latin typeface="Montserra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Número de participantes: 1500,</a:t>
            </a:r>
          </a:p>
          <a:p>
            <a:pPr marL="742950" lvl="1" indent="-285750" algn="just">
              <a:lnSpc>
                <a:spcPct val="150000"/>
              </a:lnSpc>
              <a:spcAft>
                <a:spcPts val="1200"/>
              </a:spcAft>
              <a:buClr>
                <a:srgbClr val="0003C8"/>
              </a:buClr>
              <a:buFont typeface="Courier New" panose="02070309020205020404" pitchFamily="49" charset="0"/>
              <a:buChar char="o"/>
            </a:pPr>
            <a:r>
              <a:rPr lang="pt-BR" dirty="0">
                <a:solidFill>
                  <a:srgbClr val="0003C8"/>
                </a:solidFill>
                <a:effectLst/>
                <a:latin typeface="Montserra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Número de seminários realizados (2016 a 2019): 23;</a:t>
            </a:r>
            <a:endParaRPr lang="pt-BR" dirty="0">
              <a:solidFill>
                <a:srgbClr val="0003C8"/>
              </a:solidFill>
              <a:latin typeface="Montserrat" pitchFamily="2" charset="77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33400" lvl="3" indent="-266700">
              <a:lnSpc>
                <a:spcPct val="150000"/>
              </a:lnSpc>
              <a:spcAft>
                <a:spcPts val="600"/>
              </a:spcAft>
              <a:buClr>
                <a:srgbClr val="0003C8"/>
              </a:buClr>
              <a:buSzPct val="150000"/>
              <a:buFont typeface="Wingdings" pitchFamily="2" charset="2"/>
              <a:buChar char="ü"/>
              <a:defRPr/>
            </a:pPr>
            <a:r>
              <a:rPr lang="pt-BR" sz="1600" dirty="0">
                <a:solidFill>
                  <a:srgbClr val="0003C8"/>
                </a:solidFill>
                <a:latin typeface="Montserra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2018 – 2019: </a:t>
            </a:r>
          </a:p>
          <a:p>
            <a:pPr marL="671513" lvl="3" indent="-180975">
              <a:lnSpc>
                <a:spcPct val="150000"/>
              </a:lnSpc>
              <a:buClr>
                <a:srgbClr val="0003C8"/>
              </a:buClr>
              <a:buSzPct val="100000"/>
              <a:buFont typeface="Courier New" panose="02070309020205020404" pitchFamily="49" charset="0"/>
              <a:buChar char="o"/>
              <a:defRPr/>
            </a:pPr>
            <a:r>
              <a:rPr lang="pt-BR" b="1" dirty="0">
                <a:solidFill>
                  <a:srgbClr val="0003C8"/>
                </a:solidFill>
                <a:effectLst/>
                <a:latin typeface="Montserrat" pitchFamily="2" charset="77"/>
                <a:ea typeface="Times New Roman" panose="02020603050405020304" pitchFamily="18" charset="0"/>
              </a:rPr>
              <a:t>Capacitação Semipresencial em Ética &amp; </a:t>
            </a:r>
            <a:r>
              <a:rPr lang="pt-BR" b="1" i="1" dirty="0" err="1">
                <a:solidFill>
                  <a:srgbClr val="0003C8"/>
                </a:solidFill>
                <a:effectLst/>
                <a:latin typeface="Montserrat" pitchFamily="2" charset="77"/>
                <a:ea typeface="Times New Roman" panose="02020603050405020304" pitchFamily="18" charset="0"/>
              </a:rPr>
              <a:t>Compliance</a:t>
            </a:r>
            <a:r>
              <a:rPr lang="pt-BR" b="1" dirty="0">
                <a:solidFill>
                  <a:srgbClr val="0003C8"/>
                </a:solidFill>
                <a:effectLst/>
                <a:latin typeface="Montserrat" pitchFamily="2" charset="77"/>
                <a:ea typeface="Times New Roman" panose="02020603050405020304" pitchFamily="18" charset="0"/>
              </a:rPr>
              <a:t> </a:t>
            </a:r>
            <a:r>
              <a:rPr lang="pt-BR" dirty="0">
                <a:solidFill>
                  <a:srgbClr val="0003C8"/>
                </a:solidFill>
                <a:effectLst/>
                <a:latin typeface="Montserrat" pitchFamily="2" charset="77"/>
                <a:ea typeface="Times New Roman" panose="02020603050405020304" pitchFamily="18" charset="0"/>
              </a:rPr>
              <a:t>direcionado a entidades associadas,</a:t>
            </a:r>
          </a:p>
          <a:p>
            <a:pPr marL="671513" lvl="3" indent="-180975">
              <a:lnSpc>
                <a:spcPct val="150000"/>
              </a:lnSpc>
              <a:spcAft>
                <a:spcPts val="1200"/>
              </a:spcAft>
              <a:buClr>
                <a:srgbClr val="0003C8"/>
              </a:buClr>
              <a:buSzPct val="100000"/>
              <a:buFont typeface="Courier New" panose="02070309020205020404" pitchFamily="49" charset="0"/>
              <a:buChar char="o"/>
              <a:defRPr/>
            </a:pPr>
            <a:r>
              <a:rPr lang="pt-BR" b="1" dirty="0">
                <a:solidFill>
                  <a:srgbClr val="0003C8"/>
                </a:solidFill>
                <a:latin typeface="Montserra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Capacitação EAD </a:t>
            </a:r>
            <a:r>
              <a:rPr lang="pt-BR" dirty="0">
                <a:solidFill>
                  <a:srgbClr val="0003C8"/>
                </a:solidFill>
                <a:latin typeface="Montserra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para empresas do setor;</a:t>
            </a:r>
          </a:p>
          <a:p>
            <a:pPr marL="533400" lvl="3" indent="-266700">
              <a:lnSpc>
                <a:spcPct val="150000"/>
              </a:lnSpc>
              <a:spcAft>
                <a:spcPts val="600"/>
              </a:spcAft>
              <a:buClr>
                <a:srgbClr val="0003C8"/>
              </a:buClr>
              <a:buSzPct val="150000"/>
              <a:buFont typeface="Wingdings" pitchFamily="2" charset="2"/>
              <a:buChar char="ü"/>
              <a:defRPr/>
            </a:pPr>
            <a:r>
              <a:rPr lang="pt-BR" sz="1600" dirty="0">
                <a:solidFill>
                  <a:srgbClr val="0003C8"/>
                </a:solidFill>
                <a:latin typeface="Montserra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2020 – 2023: </a:t>
            </a:r>
          </a:p>
          <a:p>
            <a:pPr marL="671513" lvl="3" indent="-180975">
              <a:lnSpc>
                <a:spcPct val="150000"/>
              </a:lnSpc>
              <a:buClr>
                <a:srgbClr val="0003C8"/>
              </a:buClr>
              <a:buSzPct val="100000"/>
              <a:buFont typeface="Courier New" panose="02070309020205020404" pitchFamily="49" charset="0"/>
              <a:buChar char="o"/>
              <a:defRPr/>
            </a:pPr>
            <a:r>
              <a:rPr lang="pt-BR" dirty="0">
                <a:solidFill>
                  <a:srgbClr val="0003C8"/>
                </a:solidFill>
                <a:effectLst/>
                <a:latin typeface="Montserrat" pitchFamily="2" charset="77"/>
                <a:ea typeface="Times New Roman" panose="02020603050405020304" pitchFamily="18" charset="0"/>
              </a:rPr>
              <a:t>Eventos e painéis sobre o tema </a:t>
            </a:r>
            <a:r>
              <a:rPr lang="pt-BR">
                <a:solidFill>
                  <a:srgbClr val="0003C8"/>
                </a:solidFill>
                <a:effectLst/>
                <a:latin typeface="Montserrat" pitchFamily="2" charset="77"/>
                <a:ea typeface="Times New Roman" panose="02020603050405020304" pitchFamily="18" charset="0"/>
              </a:rPr>
              <a:t>(Ex</a:t>
            </a:r>
            <a:r>
              <a:rPr lang="pt-BR" dirty="0">
                <a:solidFill>
                  <a:srgbClr val="0003C8"/>
                </a:solidFill>
                <a:latin typeface="Montserrat" pitchFamily="2" charset="77"/>
                <a:ea typeface="Times New Roman" panose="02020603050405020304" pitchFamily="18" charset="0"/>
              </a:rPr>
              <a:t>.</a:t>
            </a:r>
            <a:r>
              <a:rPr lang="pt-BR">
                <a:solidFill>
                  <a:srgbClr val="0003C8"/>
                </a:solidFill>
                <a:effectLst/>
                <a:latin typeface="Montserrat" pitchFamily="2" charset="77"/>
                <a:ea typeface="Times New Roman" panose="02020603050405020304" pitchFamily="18" charset="0"/>
              </a:rPr>
              <a:t>: </a:t>
            </a:r>
            <a:r>
              <a:rPr lang="pt-BR" dirty="0">
                <a:solidFill>
                  <a:srgbClr val="0003C8"/>
                </a:solidFill>
                <a:latin typeface="Montserrat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É</a:t>
            </a:r>
            <a:r>
              <a:rPr lang="pt-BR" dirty="0">
                <a:solidFill>
                  <a:srgbClr val="0003C8"/>
                </a:solidFill>
                <a:effectLst/>
                <a:latin typeface="Montserra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tica em tempos de crise – sociedade e </a:t>
            </a:r>
            <a:r>
              <a:rPr lang="pt-BR">
                <a:solidFill>
                  <a:srgbClr val="0003C8"/>
                </a:solidFill>
                <a:effectLst/>
                <a:latin typeface="Montserra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empresas pós-pandemia)</a:t>
            </a:r>
            <a:r>
              <a:rPr lang="pt-BR">
                <a:solidFill>
                  <a:srgbClr val="0003C8"/>
                </a:solidFill>
                <a:effectLst/>
                <a:latin typeface="Montserrat" pitchFamily="2" charset="77"/>
                <a:ea typeface="Times New Roman" panose="02020603050405020304" pitchFamily="18" charset="0"/>
              </a:rPr>
              <a:t>,</a:t>
            </a:r>
            <a:endParaRPr lang="pt-BR" dirty="0">
              <a:solidFill>
                <a:srgbClr val="0003C8"/>
              </a:solidFill>
              <a:effectLst/>
              <a:latin typeface="Montserrat" pitchFamily="2" charset="77"/>
              <a:ea typeface="Times New Roman" panose="02020603050405020304" pitchFamily="18" charset="0"/>
            </a:endParaRPr>
          </a:p>
          <a:p>
            <a:pPr marL="671513" lvl="3" indent="-180975">
              <a:lnSpc>
                <a:spcPct val="150000"/>
              </a:lnSpc>
              <a:buClr>
                <a:srgbClr val="0003C8"/>
              </a:buClr>
              <a:buSzPct val="100000"/>
              <a:buFont typeface="Courier New" panose="02070309020205020404" pitchFamily="49" charset="0"/>
              <a:buChar char="o"/>
              <a:defRPr/>
            </a:pPr>
            <a:r>
              <a:rPr lang="pt-BR" b="1" dirty="0">
                <a:solidFill>
                  <a:srgbClr val="0003C8"/>
                </a:solidFill>
                <a:latin typeface="Montserra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Campanha para trabalhadores: “O certo é o certo”.</a:t>
            </a:r>
          </a:p>
          <a:p>
            <a:pPr marL="671513" lvl="3" indent="-180975">
              <a:lnSpc>
                <a:spcPct val="150000"/>
              </a:lnSpc>
              <a:buClr>
                <a:srgbClr val="0003C8"/>
              </a:buClr>
              <a:buSzPct val="100000"/>
              <a:buFont typeface="Courier New" panose="02070309020205020404" pitchFamily="49" charset="0"/>
              <a:buChar char="o"/>
              <a:defRPr/>
            </a:pPr>
            <a:endParaRPr lang="pt-BR" dirty="0">
              <a:solidFill>
                <a:srgbClr val="0003C8"/>
              </a:solidFill>
              <a:latin typeface="Montserrat" pitchFamily="2" charset="77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l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>
                <a:srgbClr val="0003C8"/>
              </a:buClr>
              <a:buSzPct val="200000"/>
              <a:defRPr/>
            </a:pPr>
            <a:endParaRPr lang="pt-BR" sz="1800" dirty="0">
              <a:latin typeface="Montserrat" pitchFamily="2" charset="77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l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0003C8"/>
              </a:buClr>
              <a:buSzPct val="200000"/>
              <a:defRPr/>
            </a:pPr>
            <a:endParaRPr lang="pt-BR" sz="1800" b="0" i="0" u="none" strike="noStrike" cap="none" dirty="0">
              <a:solidFill>
                <a:srgbClr val="0003C8"/>
              </a:solidFill>
              <a:latin typeface="Montserrat" pitchFamily="2" charset="77"/>
              <a:ea typeface="Montserrat"/>
              <a:cs typeface="Montserrat"/>
            </a:endParaRPr>
          </a:p>
          <a:p>
            <a:pPr marL="285750" marR="0" lvl="0" indent="-285750" algn="l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0003C8"/>
              </a:buClr>
              <a:buSzPct val="200000"/>
              <a:buFont typeface="Arial" panose="020B0604020202020204" pitchFamily="34" charset="0"/>
              <a:buChar char="•"/>
              <a:defRPr/>
            </a:pPr>
            <a:endParaRPr lang="pt-BR" sz="1800" b="0" i="0" u="none" strike="noStrike" cap="none" dirty="0">
              <a:solidFill>
                <a:srgbClr val="0003C8"/>
              </a:solidFill>
              <a:latin typeface="Montserrat" pitchFamily="2" charset="77"/>
              <a:ea typeface="Montserrat"/>
              <a:cs typeface="Montserrat"/>
            </a:endParaRPr>
          </a:p>
          <a:p>
            <a:pPr marL="285750" marR="0" lvl="0" indent="-285750" algn="l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0003C8"/>
              </a:buClr>
              <a:buSzPct val="200000"/>
              <a:buFont typeface="Arial" panose="020B0604020202020204" pitchFamily="34" charset="0"/>
              <a:buChar char="•"/>
              <a:defRPr/>
            </a:pPr>
            <a:endParaRPr lang="pt-BR" sz="1800" b="0" i="0" u="none" strike="noStrike" cap="none" dirty="0">
              <a:solidFill>
                <a:srgbClr val="0003C8"/>
              </a:solidFill>
              <a:latin typeface="Montserrat" pitchFamily="2" charset="77"/>
              <a:ea typeface="Montserrat"/>
              <a:cs typeface="Montserrat"/>
            </a:endParaRPr>
          </a:p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  <a:defRPr/>
            </a:pPr>
            <a:endParaRPr sz="1800" b="0" i="0" u="none" strike="noStrike" cap="none" dirty="0">
              <a:solidFill>
                <a:srgbClr val="0003C8"/>
              </a:solidFill>
              <a:latin typeface="Montserrat"/>
              <a:ea typeface="Montserrat"/>
              <a:cs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13217911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7" name="Google Shape;187;g137efd60d56_1_165"/>
          <p:cNvSpPr txBox="1"/>
          <p:nvPr/>
        </p:nvSpPr>
        <p:spPr bwMode="auto">
          <a:xfrm>
            <a:off x="695400" y="0"/>
            <a:ext cx="10297144" cy="6597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  <a:spcAft>
                <a:spcPts val="1800"/>
              </a:spcAft>
              <a:buClr>
                <a:srgbClr val="0003C8"/>
              </a:buClr>
              <a:buSzPct val="200000"/>
              <a:defRPr/>
            </a:pPr>
            <a:endParaRPr lang="pt-BR" sz="1800" dirty="0">
              <a:solidFill>
                <a:srgbClr val="0003C8"/>
              </a:solidFill>
              <a:latin typeface="Montserrat" pitchFamily="2" charset="77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600"/>
              </a:spcAft>
              <a:buClr>
                <a:srgbClr val="0003C8"/>
              </a:buClr>
              <a:buSzPct val="150000"/>
              <a:buFont typeface="Symbol" pitchFamily="2" charset="2"/>
              <a:buChar char=""/>
            </a:pPr>
            <a:r>
              <a:rPr lang="pt-BR" sz="1800" dirty="0">
                <a:solidFill>
                  <a:srgbClr val="0003C8"/>
                </a:solidFill>
                <a:effectLst/>
                <a:latin typeface="Montserrat" pitchFamily="2" charset="77"/>
                <a:ea typeface="Calibri" panose="020F0502020204030204" pitchFamily="34" charset="0"/>
                <a:cs typeface="Arial" panose="020B0604020202020204" pitchFamily="34" charset="0"/>
              </a:rPr>
              <a:t>Participação em Grupos de trabalho </a:t>
            </a:r>
            <a:r>
              <a:rPr lang="pt-BR" sz="1800" dirty="0">
                <a:solidFill>
                  <a:srgbClr val="0003C8"/>
                </a:solidFill>
                <a:effectLst/>
                <a:latin typeface="Montserra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lang="pt-BR" sz="1800" dirty="0">
                <a:solidFill>
                  <a:srgbClr val="0003C8"/>
                </a:solidFill>
                <a:effectLst/>
                <a:latin typeface="Montserrat" pitchFamily="2" charset="77"/>
                <a:ea typeface="Calibri" panose="020F0502020204030204" pitchFamily="34" charset="0"/>
                <a:cs typeface="Arial" panose="020B0604020202020204" pitchFamily="34" charset="0"/>
              </a:rPr>
              <a:t> tema ética e </a:t>
            </a:r>
            <a:r>
              <a:rPr lang="pt-BR" sz="1800" i="1" dirty="0" err="1">
                <a:solidFill>
                  <a:srgbClr val="0003C8"/>
                </a:solidFill>
                <a:effectLst/>
                <a:latin typeface="Montserrat" pitchFamily="2" charset="77"/>
                <a:ea typeface="Calibri" panose="020F0502020204030204" pitchFamily="34" charset="0"/>
                <a:cs typeface="Arial" panose="020B0604020202020204" pitchFamily="34" charset="0"/>
              </a:rPr>
              <a:t>compliance</a:t>
            </a:r>
            <a:endParaRPr lang="pt-BR" sz="1800" dirty="0">
              <a:solidFill>
                <a:srgbClr val="0003C8"/>
              </a:solidFill>
              <a:effectLst/>
              <a:latin typeface="Montserrat" pitchFamily="2" charset="77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628650" lvl="0" indent="-266700" algn="just">
              <a:lnSpc>
                <a:spcPct val="150000"/>
              </a:lnSpc>
              <a:spcAft>
                <a:spcPts val="600"/>
              </a:spcAft>
              <a:buClr>
                <a:srgbClr val="0003C8"/>
              </a:buClr>
              <a:buSzPct val="150000"/>
              <a:buFont typeface="Wingdings" pitchFamily="2" charset="2"/>
              <a:buChar char=""/>
            </a:pPr>
            <a:r>
              <a:rPr lang="pt-BR" sz="1600" dirty="0">
                <a:solidFill>
                  <a:srgbClr val="0003C8"/>
                </a:solidFill>
                <a:effectLst/>
                <a:latin typeface="Montserra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Rede Brasil do Pacto Global da ONU – </a:t>
            </a:r>
            <a:r>
              <a:rPr lang="pt-BR" sz="1600" b="1" dirty="0">
                <a:solidFill>
                  <a:srgbClr val="0003C8"/>
                </a:solidFill>
                <a:effectLst/>
                <a:latin typeface="Montserra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Grupo de Trabalho Anticorrupção </a:t>
            </a:r>
            <a:r>
              <a:rPr lang="pt-BR" sz="1600" dirty="0">
                <a:solidFill>
                  <a:srgbClr val="0003C8"/>
                </a:solidFill>
                <a:effectLst/>
                <a:latin typeface="Montserra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– desde 2016,</a:t>
            </a:r>
          </a:p>
          <a:p>
            <a:pPr marL="628650" lvl="0" indent="-266700" algn="just">
              <a:lnSpc>
                <a:spcPct val="150000"/>
              </a:lnSpc>
              <a:spcAft>
                <a:spcPts val="600"/>
              </a:spcAft>
              <a:buClr>
                <a:srgbClr val="0003C8"/>
              </a:buClr>
              <a:buSzPct val="150000"/>
              <a:buFont typeface="Wingdings" pitchFamily="2" charset="2"/>
              <a:buChar char=""/>
            </a:pPr>
            <a:r>
              <a:rPr lang="pt-BR" sz="1600" dirty="0">
                <a:solidFill>
                  <a:srgbClr val="0003C8"/>
                </a:solidFill>
                <a:effectLst/>
                <a:latin typeface="Montserra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Rede Brasil do Pacto Global da ONU &amp; Instituto Ethos – </a:t>
            </a:r>
            <a:r>
              <a:rPr lang="pt-BR" sz="1600" b="1" i="0" u="none" strike="noStrike" dirty="0">
                <a:solidFill>
                  <a:srgbClr val="0003C8"/>
                </a:solidFill>
                <a:effectLst/>
                <a:latin typeface="Montserrat" pitchFamily="2" charset="77"/>
              </a:rPr>
              <a:t>Movimento pela Integridade do Setor de Engenharia e Construção </a:t>
            </a:r>
            <a:r>
              <a:rPr lang="pt-BR" sz="1600" b="1" dirty="0">
                <a:solidFill>
                  <a:srgbClr val="0003C8"/>
                </a:solidFill>
                <a:effectLst/>
                <a:latin typeface="Montserra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600" dirty="0">
                <a:solidFill>
                  <a:srgbClr val="0003C8"/>
                </a:solidFill>
                <a:effectLst/>
                <a:latin typeface="Montserra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pt-BR" sz="1600" b="1" i="0" u="none" strike="noStrike" dirty="0">
                <a:solidFill>
                  <a:srgbClr val="0003C8"/>
                </a:solidFill>
                <a:effectLst/>
                <a:latin typeface="Montserrat" pitchFamily="2" charset="77"/>
              </a:rPr>
              <a:t> MISEC </a:t>
            </a:r>
            <a:r>
              <a:rPr lang="pt-BR" sz="1600" i="0" u="none" strike="noStrike" dirty="0">
                <a:solidFill>
                  <a:srgbClr val="0003C8"/>
                </a:solidFill>
                <a:effectLst/>
                <a:latin typeface="Montserrat" pitchFamily="2" charset="77"/>
              </a:rPr>
              <a:t>(antigo </a:t>
            </a:r>
            <a:r>
              <a:rPr lang="pt-BR" sz="1600" dirty="0">
                <a:solidFill>
                  <a:srgbClr val="0003C8"/>
                </a:solidFill>
                <a:effectLst/>
                <a:latin typeface="Montserra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Grupo Ação Coletiva Engenharia e Construção) – desde maio/2019,</a:t>
            </a:r>
          </a:p>
          <a:p>
            <a:pPr marL="628650" lvl="0" indent="-266700" algn="just">
              <a:lnSpc>
                <a:spcPct val="150000"/>
              </a:lnSpc>
              <a:spcAft>
                <a:spcPts val="1800"/>
              </a:spcAft>
              <a:buClr>
                <a:srgbClr val="0003C8"/>
              </a:buClr>
              <a:buSzPct val="150000"/>
              <a:buFont typeface="Wingdings" pitchFamily="2" charset="2"/>
              <a:buChar char=""/>
            </a:pPr>
            <a:r>
              <a:rPr lang="pt-BR" sz="1600" dirty="0">
                <a:solidFill>
                  <a:srgbClr val="0003C8"/>
                </a:solidFill>
                <a:effectLst/>
                <a:latin typeface="Montserra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Rede Brasil do Pacto Global da ONU – Grupo de Trabalho Cadeia do Gesso 2030 (2019-2021);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Clr>
                <a:srgbClr val="0003C8"/>
              </a:buClr>
              <a:buSzPct val="200000"/>
              <a:buFont typeface="Arial" panose="020B0604020202020204" pitchFamily="34" charset="0"/>
              <a:buChar char="•"/>
              <a:defRPr/>
            </a:pPr>
            <a:r>
              <a:rPr lang="pt-BR" sz="1800" b="1" dirty="0">
                <a:solidFill>
                  <a:srgbClr val="0003C8"/>
                </a:solidFill>
                <a:latin typeface="Montserra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CRS em números ( 2014 – 2023)</a:t>
            </a:r>
            <a:endParaRPr lang="pt-BR" sz="1800" b="1" i="0" u="none" strike="noStrike" cap="none" dirty="0">
              <a:solidFill>
                <a:srgbClr val="0003C8"/>
              </a:solidFill>
              <a:latin typeface="Montserrat" pitchFamily="2" charset="77"/>
              <a:ea typeface="Montserrat"/>
              <a:cs typeface="Montserrat"/>
            </a:endParaRPr>
          </a:p>
          <a:p>
            <a:pPr marL="584200" indent="-273050" algn="just">
              <a:lnSpc>
                <a:spcPct val="150000"/>
              </a:lnSpc>
              <a:spcAft>
                <a:spcPts val="600"/>
              </a:spcAft>
              <a:buClr>
                <a:srgbClr val="0003C8"/>
              </a:buClr>
              <a:buSzPct val="150000"/>
              <a:buFont typeface="Wingdings" pitchFamily="2" charset="2"/>
              <a:buChar char="ü"/>
            </a:pPr>
            <a:r>
              <a:rPr lang="pt-BR" sz="1600" kern="100" dirty="0">
                <a:solidFill>
                  <a:srgbClr val="0003C8"/>
                </a:solidFill>
                <a:effectLst/>
                <a:latin typeface="Montserra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Preparou e disseminou </a:t>
            </a:r>
            <a:r>
              <a:rPr lang="pt-BR" sz="1600" b="1" kern="100" dirty="0">
                <a:solidFill>
                  <a:srgbClr val="0003C8"/>
                </a:solidFill>
                <a:effectLst/>
                <a:latin typeface="Montserra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60 publicações técnicas</a:t>
            </a:r>
            <a:r>
              <a:rPr lang="pt-BR" sz="1600" b="1" kern="100" dirty="0">
                <a:solidFill>
                  <a:srgbClr val="0003C8"/>
                </a:solidFill>
                <a:latin typeface="Montserra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endParaRPr lang="pt-BR" sz="1600" kern="100" dirty="0">
              <a:solidFill>
                <a:srgbClr val="0003C8"/>
              </a:solidFill>
              <a:effectLst/>
              <a:latin typeface="Montserrat" pitchFamily="2" charset="77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84200" indent="-273050" algn="just">
              <a:lnSpc>
                <a:spcPct val="150000"/>
              </a:lnSpc>
              <a:spcAft>
                <a:spcPts val="600"/>
              </a:spcAft>
              <a:buClr>
                <a:srgbClr val="0003C8"/>
              </a:buClr>
              <a:buSzPct val="150000"/>
              <a:buFont typeface="Wingdings" pitchFamily="2" charset="2"/>
              <a:buChar char="ü"/>
            </a:pPr>
            <a:r>
              <a:rPr lang="pt-BR" sz="1600" kern="100" dirty="0">
                <a:solidFill>
                  <a:srgbClr val="0003C8"/>
                </a:solidFill>
                <a:effectLst/>
                <a:latin typeface="Montserra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Realizou cerca de </a:t>
            </a:r>
            <a:r>
              <a:rPr lang="pt-BR" sz="1600" b="1" kern="100" dirty="0">
                <a:solidFill>
                  <a:srgbClr val="0003C8"/>
                </a:solidFill>
                <a:effectLst/>
                <a:latin typeface="Montserra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230  eventos </a:t>
            </a:r>
            <a:r>
              <a:rPr lang="pt-BR" sz="1600" kern="100" dirty="0">
                <a:solidFill>
                  <a:srgbClr val="0003C8"/>
                </a:solidFill>
                <a:effectLst/>
                <a:latin typeface="Montserra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e mais de </a:t>
            </a:r>
            <a:r>
              <a:rPr lang="pt-BR" sz="1600" b="1" kern="100" dirty="0">
                <a:solidFill>
                  <a:srgbClr val="0003C8"/>
                </a:solidFill>
                <a:effectLst/>
                <a:latin typeface="Montserra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260 reuniões de trabalho</a:t>
            </a:r>
            <a:r>
              <a:rPr lang="pt-BR" sz="1600" b="1" kern="100" dirty="0">
                <a:solidFill>
                  <a:srgbClr val="0003C8"/>
                </a:solidFill>
                <a:latin typeface="Montserra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endParaRPr lang="pt-BR" sz="1600" kern="100" dirty="0">
              <a:solidFill>
                <a:srgbClr val="0003C8"/>
              </a:solidFill>
              <a:effectLst/>
              <a:latin typeface="Montserrat" pitchFamily="2" charset="77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84200" indent="-273050" algn="just">
              <a:lnSpc>
                <a:spcPct val="150000"/>
              </a:lnSpc>
              <a:spcAft>
                <a:spcPts val="600"/>
              </a:spcAft>
              <a:buClr>
                <a:srgbClr val="0003C8"/>
              </a:buClr>
              <a:buSzPct val="150000"/>
              <a:buFont typeface="Wingdings" pitchFamily="2" charset="2"/>
              <a:buChar char="ü"/>
            </a:pPr>
            <a:r>
              <a:rPr lang="pt-BR" sz="1600" kern="100" dirty="0">
                <a:solidFill>
                  <a:srgbClr val="0003C8"/>
                </a:solidFill>
                <a:effectLst/>
                <a:latin typeface="Montserra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Recebeu um público aproximado de </a:t>
            </a:r>
            <a:r>
              <a:rPr lang="pt-BR" sz="1600" b="1" kern="100" dirty="0">
                <a:solidFill>
                  <a:srgbClr val="0003C8"/>
                </a:solidFill>
                <a:effectLst/>
                <a:latin typeface="Montserra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1 milhão de pessoas </a:t>
            </a:r>
            <a:r>
              <a:rPr lang="pt-BR" sz="1600" kern="100" dirty="0">
                <a:solidFill>
                  <a:srgbClr val="0003C8"/>
                </a:solidFill>
                <a:effectLst/>
                <a:latin typeface="Montserra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nos seus diversos </a:t>
            </a:r>
            <a:r>
              <a:rPr lang="pt-BR" sz="1600" b="1" kern="100" dirty="0">
                <a:solidFill>
                  <a:srgbClr val="0003C8"/>
                </a:solidFill>
                <a:effectLst/>
                <a:latin typeface="Montserra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eventos presenciais e virtuais, incluindo  treinamentos e capacitações.</a:t>
            </a:r>
            <a:endParaRPr lang="pt-BR" sz="1800" b="1" i="0" u="none" strike="noStrike" cap="none" dirty="0">
              <a:solidFill>
                <a:srgbClr val="0003C8"/>
              </a:solidFill>
              <a:latin typeface="Montserrat" pitchFamily="2" charset="77"/>
              <a:ea typeface="Montserrat"/>
              <a:cs typeface="Montserrat"/>
            </a:endParaRPr>
          </a:p>
          <a:p>
            <a:pPr marL="285750" marR="0" lvl="0" indent="-285750" algn="l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0003C8"/>
              </a:buClr>
              <a:buSzPct val="200000"/>
              <a:buFont typeface="Arial" panose="020B0604020202020204" pitchFamily="34" charset="0"/>
              <a:buChar char="•"/>
              <a:defRPr/>
            </a:pPr>
            <a:endParaRPr lang="pt-BR" sz="1800" b="0" i="0" u="none" strike="noStrike" cap="none" dirty="0">
              <a:solidFill>
                <a:srgbClr val="0003C8"/>
              </a:solidFill>
              <a:latin typeface="Montserrat" pitchFamily="2" charset="77"/>
              <a:ea typeface="Montserrat"/>
              <a:cs typeface="Montserrat"/>
            </a:endParaRPr>
          </a:p>
          <a:p>
            <a:pPr marL="285750" marR="0" lvl="0" indent="-285750" algn="l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0003C8"/>
              </a:buClr>
              <a:buSzPct val="200000"/>
              <a:buFont typeface="Arial" panose="020B0604020202020204" pitchFamily="34" charset="0"/>
              <a:buChar char="•"/>
              <a:defRPr/>
            </a:pPr>
            <a:endParaRPr lang="pt-BR" sz="1800" b="0" i="0" u="none" strike="noStrike" cap="none" dirty="0">
              <a:solidFill>
                <a:srgbClr val="0003C8"/>
              </a:solidFill>
              <a:latin typeface="Montserrat" pitchFamily="2" charset="77"/>
              <a:ea typeface="Montserrat"/>
              <a:cs typeface="Montserrat"/>
            </a:endParaRPr>
          </a:p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  <a:defRPr/>
            </a:pPr>
            <a:endParaRPr sz="1800" b="0" i="0" u="none" strike="noStrike" cap="none" dirty="0">
              <a:solidFill>
                <a:srgbClr val="0003C8"/>
              </a:solidFill>
              <a:latin typeface="Montserrat"/>
              <a:ea typeface="Montserrat"/>
              <a:cs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2382442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52" name="Google Shape;352;g149ec7575ad_0_127"/>
          <p:cNvSpPr txBox="1"/>
          <p:nvPr/>
        </p:nvSpPr>
        <p:spPr bwMode="auto">
          <a:xfrm>
            <a:off x="4596000" y="2918800"/>
            <a:ext cx="46233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  <a:defRPr/>
            </a:pPr>
            <a:r>
              <a:rPr lang="pt-BR" sz="3300" b="0" i="0" u="none" strike="noStrike" cap="none" dirty="0">
                <a:solidFill>
                  <a:srgbClr val="0003C8"/>
                </a:solidFill>
                <a:latin typeface="Montserrat SemiBold"/>
                <a:ea typeface="Montserrat SemiBold"/>
                <a:cs typeface="Montserrat SemiBold"/>
              </a:rPr>
              <a:t>OBRIGADA!</a:t>
            </a:r>
            <a:endParaRPr sz="3000" b="0" i="0" u="none" strike="noStrike" cap="none" dirty="0">
              <a:solidFill>
                <a:srgbClr val="0003C8"/>
              </a:solidFill>
              <a:latin typeface="Montserrat SemiBold"/>
              <a:ea typeface="Montserrat SemiBold"/>
              <a:cs typeface="Montserrat SemiBol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505</Words>
  <Application>Microsoft Macintosh PowerPoint</Application>
  <PresentationFormat>Widescreen</PresentationFormat>
  <Paragraphs>74</Paragraphs>
  <Slides>7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18" baseType="lpstr">
      <vt:lpstr>Wingdings</vt:lpstr>
      <vt:lpstr>Courier New</vt:lpstr>
      <vt:lpstr>Montserrat SemiBold</vt:lpstr>
      <vt:lpstr>Symbol</vt:lpstr>
      <vt:lpstr>Rajdhani Medium</vt:lpstr>
      <vt:lpstr>Montserrat Medium</vt:lpstr>
      <vt:lpstr>Arial</vt:lpstr>
      <vt:lpstr>Montserrat</vt:lpstr>
      <vt:lpstr>Rajdhani</vt:lpstr>
      <vt:lpstr>Calibri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subject/>
  <dc:creator>Usuário do Microsoft Office</dc:creator>
  <cp:keywords/>
  <dc:description/>
  <cp:lastModifiedBy>CBIC - Cláudia Rodrigues</cp:lastModifiedBy>
  <cp:revision>14</cp:revision>
  <dcterms:created xsi:type="dcterms:W3CDTF">2020-05-19T19:32:08Z</dcterms:created>
  <dcterms:modified xsi:type="dcterms:W3CDTF">2023-06-29T15:00:55Z</dcterms:modified>
  <cp:category/>
  <dc:identifier/>
  <cp:contentStatus/>
  <dc:language/>
  <cp:version/>
</cp:coreProperties>
</file>