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" r:id="rId2"/>
    <p:sldId id="288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89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57" autoAdjust="0"/>
  </p:normalViewPr>
  <p:slideViewPr>
    <p:cSldViewPr>
      <p:cViewPr varScale="1">
        <p:scale>
          <a:sx n="66" d="100"/>
          <a:sy n="66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1C8BF-FC6B-4F5D-AC56-BF4A5C15FB11}" type="datetimeFigureOut">
              <a:rPr lang="pt-BR" smtClean="0"/>
              <a:t>29/08/2022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A57AC-A4DC-4477-8E68-5E8DE2FE89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7880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Deficit</a:t>
            </a:r>
            <a:r>
              <a:rPr lang="pt-BR" dirty="0"/>
              <a:t> habitacional brasileiro tem três modalidades, habitação precária por condições de saúde, higiene, risco. </a:t>
            </a:r>
            <a:r>
              <a:rPr lang="pt-BR" dirty="0" err="1"/>
              <a:t>Coabitacao</a:t>
            </a:r>
            <a:r>
              <a:rPr lang="pt-BR" dirty="0"/>
              <a:t>, onde convivem juntas mais pessoas que o recomendável, </a:t>
            </a:r>
            <a:r>
              <a:rPr lang="pt-BR" dirty="0" err="1"/>
              <a:t>Onus</a:t>
            </a:r>
            <a:r>
              <a:rPr lang="pt-BR" dirty="0"/>
              <a:t> por custo de aluguel, onde o valor do aluguel ultrapassa 30 % dos ganhos mensais da famílias.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A57AC-A4DC-4477-8E68-5E8DE2FE89B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5089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B4B7-EC27-4799-B905-B1D95F344FFC}" type="datetimeFigureOut">
              <a:rPr lang="pt-BR" smtClean="0"/>
              <a:t>29/08/2022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E83C-F7BF-46D2-95F5-28125902F4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85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B4B7-EC27-4799-B905-B1D95F344FFC}" type="datetimeFigureOut">
              <a:rPr lang="pt-BR" smtClean="0"/>
              <a:t>29/08/2022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E83C-F7BF-46D2-95F5-28125902F4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21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B4B7-EC27-4799-B905-B1D95F344FFC}" type="datetimeFigureOut">
              <a:rPr lang="pt-BR" smtClean="0"/>
              <a:t>29/08/2022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E83C-F7BF-46D2-95F5-28125902F4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397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B4B7-EC27-4799-B905-B1D95F344FFC}" type="datetimeFigureOut">
              <a:rPr lang="pt-BR" smtClean="0"/>
              <a:t>29/08/2022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E83C-F7BF-46D2-95F5-28125902F4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88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B4B7-EC27-4799-B905-B1D95F344FFC}" type="datetimeFigureOut">
              <a:rPr lang="pt-BR" smtClean="0"/>
              <a:t>29/08/2022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E83C-F7BF-46D2-95F5-28125902F4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431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B4B7-EC27-4799-B905-B1D95F344FFC}" type="datetimeFigureOut">
              <a:rPr lang="pt-BR" smtClean="0"/>
              <a:t>29/08/2022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E83C-F7BF-46D2-95F5-28125902F4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2449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B4B7-EC27-4799-B905-B1D95F344FFC}" type="datetimeFigureOut">
              <a:rPr lang="pt-BR" smtClean="0"/>
              <a:t>29/08/2022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E83C-F7BF-46D2-95F5-28125902F4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48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B4B7-EC27-4799-B905-B1D95F344FFC}" type="datetimeFigureOut">
              <a:rPr lang="pt-BR" smtClean="0"/>
              <a:t>29/08/2022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E83C-F7BF-46D2-95F5-28125902F4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57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B4B7-EC27-4799-B905-B1D95F344FFC}" type="datetimeFigureOut">
              <a:rPr lang="pt-BR" smtClean="0"/>
              <a:t>29/08/2022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E83C-F7BF-46D2-95F5-28125902F4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661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B4B7-EC27-4799-B905-B1D95F344FFC}" type="datetimeFigureOut">
              <a:rPr lang="pt-BR" smtClean="0"/>
              <a:t>29/08/2022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E83C-F7BF-46D2-95F5-28125902F4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53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B4B7-EC27-4799-B905-B1D95F344FFC}" type="datetimeFigureOut">
              <a:rPr lang="pt-BR" smtClean="0"/>
              <a:t>29/08/2022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E83C-F7BF-46D2-95F5-28125902F4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2373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0B4B7-EC27-4799-B905-B1D95F344FFC}" type="datetimeFigureOut">
              <a:rPr lang="pt-BR" smtClean="0"/>
              <a:t>29/08/2022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9E83C-F7BF-46D2-95F5-28125902F4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97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ao ar livre, edifício, azul, grande&#10;&#10;Descrição gerada automaticamente">
            <a:extLst>
              <a:ext uri="{FF2B5EF4-FFF2-40B4-BE49-F238E27FC236}">
                <a16:creationId xmlns:a16="http://schemas.microsoft.com/office/drawing/2014/main" id="{446B5F4B-9C5E-8134-61F2-4495E77C4C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  <a14:imgEffect>
                      <a14:brightnessContrast bright="-55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m 10" descr="Forma&#10;&#10;Descrição gerada automaticamente com confiança baixa">
            <a:extLst>
              <a:ext uri="{FF2B5EF4-FFF2-40B4-BE49-F238E27FC236}">
                <a16:creationId xmlns:a16="http://schemas.microsoft.com/office/drawing/2014/main" id="{52D38959-19F4-47DB-88B4-FC5AE5F575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2" r="-113" b="32848"/>
          <a:stretch/>
        </p:blipFill>
        <p:spPr>
          <a:xfrm>
            <a:off x="0" y="5013176"/>
            <a:ext cx="11340752" cy="184482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DFAD1F8-D3A3-496C-8772-39E06415F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913" y="5999031"/>
            <a:ext cx="981327" cy="478518"/>
          </a:xfrm>
          <a:prstGeom prst="rect">
            <a:avLst/>
          </a:prstGeom>
        </p:spPr>
      </p:pic>
      <p:pic>
        <p:nvPicPr>
          <p:cNvPr id="15" name="Imagem 14" descr="Logotipo, nome da empresa&#10;&#10;Descrição gerada automaticamente">
            <a:extLst>
              <a:ext uri="{FF2B5EF4-FFF2-40B4-BE49-F238E27FC236}">
                <a16:creationId xmlns:a16="http://schemas.microsoft.com/office/drawing/2014/main" id="{060C3B17-1166-449C-A13D-5F13CCB9EF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9389" y="5996673"/>
            <a:ext cx="1102912" cy="478518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4BD1C42F-687F-9764-7DD5-B728C975A1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762" y="5999030"/>
            <a:ext cx="1539132" cy="47851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7072" y="1496792"/>
            <a:ext cx="9009856" cy="2019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800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GREEN </a:t>
            </a:r>
            <a:r>
              <a:rPr lang="pt-BR" sz="4800" b="1" dirty="0" err="1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YELLOW</a:t>
            </a:r>
            <a:r>
              <a:rPr lang="pt-BR" sz="4800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pt-BR" sz="4800" b="1" dirty="0" err="1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HOUSE</a:t>
            </a:r>
            <a:endParaRPr lang="pt-BR" sz="4800" b="1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4000" dirty="0" err="1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Current</a:t>
            </a:r>
            <a:r>
              <a:rPr lang="pt-BR" sz="40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Situation</a:t>
            </a:r>
            <a:endParaRPr lang="pt-BR" sz="4000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-142466" y="6020513"/>
            <a:ext cx="3820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Mariana Ribeiro Martins de Barros</a:t>
            </a:r>
            <a:endParaRPr lang="pt-BR" sz="1100" b="1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algn="r"/>
            <a:r>
              <a:rPr lang="pt-BR" sz="11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Câmera Brasileira da Indústria da Construção</a:t>
            </a:r>
          </a:p>
        </p:txBody>
      </p:sp>
    </p:spTree>
    <p:extLst>
      <p:ext uri="{BB962C8B-B14F-4D97-AF65-F5344CB8AC3E}">
        <p14:creationId xmlns:p14="http://schemas.microsoft.com/office/powerpoint/2010/main" val="3634286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ao ar livre, edifício, azul, grande&#10;&#10;Descrição gerada automaticamente">
            <a:extLst>
              <a:ext uri="{FF2B5EF4-FFF2-40B4-BE49-F238E27FC236}">
                <a16:creationId xmlns:a16="http://schemas.microsoft.com/office/drawing/2014/main" id="{DE9D8136-E78E-AC2D-33B3-BC9CEB8F83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  <a14:imgEffect>
                      <a14:brightnessContrast bright="-73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F8CB327-B2C4-6FA9-92A4-E59DB8E895E0}"/>
              </a:ext>
            </a:extLst>
          </p:cNvPr>
          <p:cNvSpPr txBox="1"/>
          <p:nvPr/>
        </p:nvSpPr>
        <p:spPr>
          <a:xfrm>
            <a:off x="1007604" y="2408528"/>
            <a:ext cx="7128792" cy="2040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OTHER </a:t>
            </a:r>
            <a:r>
              <a:rPr lang="pt-BR" sz="28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SHAPES </a:t>
            </a:r>
            <a:r>
              <a:rPr lang="pt-BR" sz="2800" b="1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sz="28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SOCIAL </a:t>
            </a:r>
            <a:r>
              <a:rPr lang="pt-BR" sz="2800" b="1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HOUSING</a:t>
            </a:r>
            <a:endParaRPr lang="pt-BR" sz="2800" b="1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1800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1800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8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Social </a:t>
            </a:r>
            <a:r>
              <a:rPr lang="pt-BR" sz="18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Rental</a:t>
            </a:r>
            <a:r>
              <a:rPr lang="pt-BR" sz="18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still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under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due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launched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 30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days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The entrepreneur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invests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manages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has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guaranteed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contract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for 20 Years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800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41FDA36D-83D7-C904-656F-81F9C0CBC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76" y="6237312"/>
            <a:ext cx="1039977" cy="451213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9D26960-2CC1-766C-DF94-7D36248FA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764704" y="6419487"/>
            <a:ext cx="2133600" cy="365125"/>
          </a:xfrm>
        </p:spPr>
        <p:txBody>
          <a:bodyPr/>
          <a:lstStyle/>
          <a:p>
            <a:fld id="{FDB49934-A3AF-46C9-802B-6261AE5C41AC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8651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ao ar livre, edifício, azul, grande&#10;&#10;Descrição gerada automaticamente">
            <a:extLst>
              <a:ext uri="{FF2B5EF4-FFF2-40B4-BE49-F238E27FC236}">
                <a16:creationId xmlns:a16="http://schemas.microsoft.com/office/drawing/2014/main" id="{D5575D92-9C11-F517-4C21-FAE7C8C138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  <a14:imgEffect>
                      <a14:brightnessContrast bright="-55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DFAD1F8-D3A3-496C-8772-39E06415F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913" y="5999031"/>
            <a:ext cx="981327" cy="478518"/>
          </a:xfrm>
          <a:prstGeom prst="rect">
            <a:avLst/>
          </a:prstGeom>
        </p:spPr>
      </p:pic>
      <p:pic>
        <p:nvPicPr>
          <p:cNvPr id="15" name="Imagem 14" descr="Logotipo, nome da empresa&#10;&#10;Descrição gerada automaticamente">
            <a:extLst>
              <a:ext uri="{FF2B5EF4-FFF2-40B4-BE49-F238E27FC236}">
                <a16:creationId xmlns:a16="http://schemas.microsoft.com/office/drawing/2014/main" id="{060C3B17-1166-449C-A13D-5F13CCB9EF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0270" y="5999030"/>
            <a:ext cx="982031" cy="426072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4BD1C42F-687F-9764-7DD5-B728C975A1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762" y="5999030"/>
            <a:ext cx="1539132" cy="47851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762868" y="1867474"/>
            <a:ext cx="56083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 err="1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Thank</a:t>
            </a:r>
            <a:r>
              <a:rPr lang="pt-BR" sz="4800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pt-BR" sz="4800" b="1" dirty="0" err="1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You</a:t>
            </a:r>
            <a:r>
              <a:rPr lang="pt-BR" sz="4800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6" name="Imagem 5" descr="Forma&#10;&#10;Descrição gerada automaticamente com confiança baixa">
            <a:extLst>
              <a:ext uri="{FF2B5EF4-FFF2-40B4-BE49-F238E27FC236}">
                <a16:creationId xmlns:a16="http://schemas.microsoft.com/office/drawing/2014/main" id="{563A7683-1E3E-D537-08ED-D38BC6FD60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2" r="-113" b="32848"/>
          <a:stretch/>
        </p:blipFill>
        <p:spPr>
          <a:xfrm>
            <a:off x="0" y="5013176"/>
            <a:ext cx="11340752" cy="184482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5E1DDF6-7E60-6129-3852-789482C9544A}"/>
              </a:ext>
            </a:extLst>
          </p:cNvPr>
          <p:cNvSpPr txBox="1"/>
          <p:nvPr/>
        </p:nvSpPr>
        <p:spPr>
          <a:xfrm>
            <a:off x="-142466" y="6020513"/>
            <a:ext cx="3820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Mariana Ribeiro Martins de Barros</a:t>
            </a:r>
            <a:endParaRPr lang="pt-BR" sz="1100" b="1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algn="r"/>
            <a:r>
              <a:rPr lang="pt-BR" sz="11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Câmera Brasileira da Indústria da Construção</a:t>
            </a:r>
          </a:p>
        </p:txBody>
      </p:sp>
    </p:spTree>
    <p:extLst>
      <p:ext uri="{BB962C8B-B14F-4D97-AF65-F5344CB8AC3E}">
        <p14:creationId xmlns:p14="http://schemas.microsoft.com/office/powerpoint/2010/main" val="1088236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ao ar livre, edifício, azul, grande&#10;&#10;Descrição gerada automaticamente">
            <a:extLst>
              <a:ext uri="{FF2B5EF4-FFF2-40B4-BE49-F238E27FC236}">
                <a16:creationId xmlns:a16="http://schemas.microsoft.com/office/drawing/2014/main" id="{AF69AAA8-FF04-4745-B5D7-CAD7D51EBF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  <a14:imgEffect>
                      <a14:brightnessContrast bright="-73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933119" y="37230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Demand</a:t>
            </a:r>
            <a:r>
              <a:rPr lang="pt-BR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: </a:t>
            </a:r>
            <a:r>
              <a:rPr lang="pt-BR" sz="2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Housing</a:t>
            </a:r>
            <a:r>
              <a:rPr lang="pt-BR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Deficit</a:t>
            </a:r>
            <a:endParaRPr lang="pt-BR" sz="2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98" y="1764858"/>
            <a:ext cx="7578450" cy="362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 descr="Logotipo, nome da empresa&#10;&#10;Descrição gerada automaticamente">
            <a:extLst>
              <a:ext uri="{FF2B5EF4-FFF2-40B4-BE49-F238E27FC236}">
                <a16:creationId xmlns:a16="http://schemas.microsoft.com/office/drawing/2014/main" id="{2C152AC4-9F90-9ADB-FBE4-E4A2FF5D64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6376" y="6260091"/>
            <a:ext cx="1039977" cy="451213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83186B0-2402-9090-0CB4-E346C7D52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764704" y="6419487"/>
            <a:ext cx="2133600" cy="365125"/>
          </a:xfrm>
        </p:spPr>
        <p:txBody>
          <a:bodyPr/>
          <a:lstStyle/>
          <a:p>
            <a:fld id="{FDB49934-A3AF-46C9-802B-6261AE5C41AC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0343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ao ar livre, edifício, azul, grande&#10;&#10;Descrição gerada automaticamente">
            <a:extLst>
              <a:ext uri="{FF2B5EF4-FFF2-40B4-BE49-F238E27FC236}">
                <a16:creationId xmlns:a16="http://schemas.microsoft.com/office/drawing/2014/main" id="{4E1196CE-0E1B-3921-9231-F8ED1C0527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  <a14:imgEffect>
                      <a14:brightnessContrast bright="-73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24C45FC-C62D-4DDD-A7D4-D620A7DC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764704" y="6419487"/>
            <a:ext cx="2133600" cy="365125"/>
          </a:xfrm>
        </p:spPr>
        <p:txBody>
          <a:bodyPr/>
          <a:lstStyle/>
          <a:p>
            <a:fld id="{FDB49934-A3AF-46C9-802B-6261AE5C41AC}" type="slidenum">
              <a:rPr lang="pt-BR" smtClean="0"/>
              <a:t>3</a:t>
            </a:fld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F8CB327-B2C4-6FA9-92A4-E59DB8E895E0}"/>
              </a:ext>
            </a:extLst>
          </p:cNvPr>
          <p:cNvSpPr txBox="1"/>
          <p:nvPr/>
        </p:nvSpPr>
        <p:spPr>
          <a:xfrm>
            <a:off x="643487" y="1239682"/>
            <a:ext cx="7857026" cy="437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Green </a:t>
            </a:r>
            <a:r>
              <a:rPr lang="pt-BR" sz="28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pt-BR" sz="28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Yellow</a:t>
            </a:r>
            <a:r>
              <a:rPr lang="pt-BR" sz="28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House</a:t>
            </a:r>
            <a:endParaRPr lang="pt-BR" sz="2800" b="1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Start in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March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/2009 (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under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My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House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My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Life)</a:t>
            </a:r>
            <a:endParaRPr lang="pt-BR" sz="1800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sz="1800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Units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produced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7,5 </a:t>
            </a:r>
            <a:r>
              <a:rPr lang="pt-BR" sz="24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millions</a:t>
            </a:r>
            <a:endParaRPr lang="pt-BR" sz="1800" b="1" dirty="0">
              <a:solidFill>
                <a:schemeClr val="tx2">
                  <a:lumMod val="40000"/>
                  <a:lumOff val="60000"/>
                </a:schemeClr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b="1" dirty="0">
              <a:latin typeface="Montserrat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Financing </a:t>
            </a:r>
            <a:r>
              <a:rPr lang="pt-BR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from</a:t>
            </a:r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 a </a:t>
            </a:r>
            <a:r>
              <a:rPr lang="pt-BR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Workers</a:t>
            </a:r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 Fund (FGTS)</a:t>
            </a:r>
          </a:p>
          <a:p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FGTS </a:t>
            </a:r>
            <a:r>
              <a:rPr lang="pt-BR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is</a:t>
            </a:r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 a Fund </a:t>
            </a:r>
            <a:r>
              <a:rPr lang="pt-BR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that</a:t>
            </a:r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belongs</a:t>
            </a:r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to</a:t>
            </a:r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workers</a:t>
            </a:r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and</a:t>
            </a:r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 it </a:t>
            </a:r>
            <a:r>
              <a:rPr lang="pt-BR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is</a:t>
            </a:r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provided</a:t>
            </a:r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by</a:t>
            </a:r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about</a:t>
            </a:r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 8% </a:t>
            </a:r>
            <a:r>
              <a:rPr lang="pt-BR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of</a:t>
            </a:r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every</a:t>
            </a:r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 formal </a:t>
            </a:r>
            <a:r>
              <a:rPr lang="pt-BR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workers</a:t>
            </a:r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 income. </a:t>
            </a:r>
            <a:r>
              <a:rPr lang="pt-BR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This</a:t>
            </a:r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fund</a:t>
            </a:r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can</a:t>
            </a:r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be</a:t>
            </a:r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withdrawal</a:t>
            </a:r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 in </a:t>
            </a:r>
            <a:r>
              <a:rPr lang="pt-BR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workers</a:t>
            </a:r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retirement</a:t>
            </a:r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, in </a:t>
            </a:r>
            <a:r>
              <a:rPr lang="pt-BR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order</a:t>
            </a:r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to</a:t>
            </a:r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purchase</a:t>
            </a:r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housing</a:t>
            </a:r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or</a:t>
            </a:r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emergency</a:t>
            </a:r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matters</a:t>
            </a:r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 (i.e. Covid 19 </a:t>
            </a:r>
            <a:r>
              <a:rPr lang="pt-BR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health</a:t>
            </a:r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crisis</a:t>
            </a:r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)</a:t>
            </a:r>
          </a:p>
        </p:txBody>
      </p:sp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id="{795C8609-8583-DC9E-98DF-779DE85A0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76" y="6237312"/>
            <a:ext cx="1039977" cy="45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77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ao ar livre, edifício, azul, grande&#10;&#10;Descrição gerada automaticamente">
            <a:extLst>
              <a:ext uri="{FF2B5EF4-FFF2-40B4-BE49-F238E27FC236}">
                <a16:creationId xmlns:a16="http://schemas.microsoft.com/office/drawing/2014/main" id="{73F9D185-91F1-5DF0-BC25-6AEB780A81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  <a14:imgEffect>
                      <a14:brightnessContrast bright="-73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F8CB327-B2C4-6FA9-92A4-E59DB8E895E0}"/>
              </a:ext>
            </a:extLst>
          </p:cNvPr>
          <p:cNvSpPr txBox="1"/>
          <p:nvPr/>
        </p:nvSpPr>
        <p:spPr>
          <a:xfrm>
            <a:off x="278947" y="1029561"/>
            <a:ext cx="8586106" cy="479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Target </a:t>
            </a:r>
            <a:r>
              <a:rPr lang="pt-BR" sz="28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</a:t>
            </a:r>
            <a:endParaRPr lang="pt-BR" sz="2800" b="1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b="1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8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Until</a:t>
            </a:r>
            <a:r>
              <a:rPr lang="pt-BR" sz="18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U$ 400/</a:t>
            </a:r>
            <a:r>
              <a:rPr lang="pt-BR" sz="18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month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   </a:t>
            </a:r>
            <a:r>
              <a:rPr lang="pt-BR" sz="18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-----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funding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related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Family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’s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income</a:t>
            </a:r>
            <a:endParaRPr lang="pt-BR" sz="1800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8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Until</a:t>
            </a:r>
            <a:r>
              <a:rPr lang="pt-BR" sz="18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U$ 520 /</a:t>
            </a:r>
            <a:r>
              <a:rPr lang="pt-BR" sz="18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month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  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-----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Subsidy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over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property’s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interest</a:t>
            </a:r>
            <a:r>
              <a:rPr lang="pt-BR" sz="18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rates </a:t>
            </a:r>
            <a:r>
              <a:rPr lang="pt-BR" sz="18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reduction</a:t>
            </a:r>
            <a:endParaRPr lang="pt-BR" sz="1800" b="1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8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pt-BR" sz="18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U$ 520/</a:t>
            </a:r>
            <a:r>
              <a:rPr lang="pt-BR" sz="18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month</a:t>
            </a:r>
            <a:r>
              <a:rPr lang="pt-BR" sz="18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until</a:t>
            </a:r>
            <a:r>
              <a:rPr lang="pt-BR" sz="18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U$ 720/</a:t>
            </a:r>
            <a:r>
              <a:rPr lang="pt-BR" sz="18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month</a:t>
            </a:r>
            <a:r>
              <a:rPr lang="pt-BR" sz="18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----- 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subsídios sobre imóvel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8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pt-BR" sz="18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U$ 720/</a:t>
            </a:r>
            <a:r>
              <a:rPr lang="pt-BR" sz="18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month</a:t>
            </a:r>
            <a:r>
              <a:rPr lang="pt-BR" sz="18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until</a:t>
            </a:r>
            <a:r>
              <a:rPr lang="pt-BR" sz="18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U$ 1.600/</a:t>
            </a:r>
            <a:r>
              <a:rPr lang="pt-BR" sz="18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month</a:t>
            </a:r>
            <a:r>
              <a:rPr lang="pt-BR" sz="18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-----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funding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without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subsidy</a:t>
            </a:r>
            <a:endParaRPr lang="pt-BR" sz="1800" b="1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b="1" dirty="0">
              <a:latin typeface="Montserrat" panose="00000500000000000000" pitchFamily="2" charset="0"/>
            </a:endParaRPr>
          </a:p>
        </p:txBody>
      </p:sp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D64AA16C-D9C6-7003-6976-5E8040E56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76" y="6237312"/>
            <a:ext cx="1039977" cy="451213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A2F9D5A-DF09-1C56-AB41-B379691D2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764704" y="6419487"/>
            <a:ext cx="2133600" cy="365125"/>
          </a:xfrm>
        </p:spPr>
        <p:txBody>
          <a:bodyPr/>
          <a:lstStyle/>
          <a:p>
            <a:fld id="{FDB49934-A3AF-46C9-802B-6261AE5C41AC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4957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ao ar livre, edifício, azul, grande&#10;&#10;Descrição gerada automaticamente">
            <a:extLst>
              <a:ext uri="{FF2B5EF4-FFF2-40B4-BE49-F238E27FC236}">
                <a16:creationId xmlns:a16="http://schemas.microsoft.com/office/drawing/2014/main" id="{14FAB759-DFDF-7237-4061-49509610F8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  <a14:imgEffect>
                      <a14:brightnessContrast bright="-73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F8CB327-B2C4-6FA9-92A4-E59DB8E895E0}"/>
              </a:ext>
            </a:extLst>
          </p:cNvPr>
          <p:cNvSpPr txBox="1"/>
          <p:nvPr/>
        </p:nvSpPr>
        <p:spPr>
          <a:xfrm>
            <a:off x="827584" y="2844192"/>
            <a:ext cx="6164838" cy="116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Resources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distributed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under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regional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criteria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sz="1800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order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every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Housing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Deficit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b="1" dirty="0">
              <a:latin typeface="Montserrat" panose="00000500000000000000" pitchFamily="2" charset="0"/>
            </a:endParaRPr>
          </a:p>
        </p:txBody>
      </p:sp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461BDFBE-E258-33F4-F6A6-E08654D5C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76" y="6237312"/>
            <a:ext cx="1039977" cy="451213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6395073-0EBE-A838-CEFC-5EBADB91F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764704" y="6419487"/>
            <a:ext cx="2133600" cy="365125"/>
          </a:xfrm>
        </p:spPr>
        <p:txBody>
          <a:bodyPr/>
          <a:lstStyle/>
          <a:p>
            <a:fld id="{FDB49934-A3AF-46C9-802B-6261AE5C41AC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8500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ao ar livre, edifício, azul, grande&#10;&#10;Descrição gerada automaticamente">
            <a:extLst>
              <a:ext uri="{FF2B5EF4-FFF2-40B4-BE49-F238E27FC236}">
                <a16:creationId xmlns:a16="http://schemas.microsoft.com/office/drawing/2014/main" id="{348D7C77-3F32-5BEA-D5A0-77F57E60E8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  <a14:imgEffect>
                      <a14:brightnessContrast bright="-73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F8CB327-B2C4-6FA9-92A4-E59DB8E895E0}"/>
              </a:ext>
            </a:extLst>
          </p:cNvPr>
          <p:cNvSpPr txBox="1"/>
          <p:nvPr/>
        </p:nvSpPr>
        <p:spPr>
          <a:xfrm>
            <a:off x="827584" y="1682143"/>
            <a:ext cx="6785060" cy="349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Subsidy</a:t>
            </a:r>
            <a:r>
              <a:rPr lang="pt-BR" sz="28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Criteria</a:t>
            </a:r>
            <a:r>
              <a:rPr lang="pt-BR" sz="28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pt-BR" sz="28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pt-BR" sz="28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amilies</a:t>
            </a:r>
            <a:endParaRPr lang="pt-BR" sz="2800" b="1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b="1" dirty="0">
              <a:solidFill>
                <a:schemeClr val="bg1"/>
              </a:solidFill>
              <a:effectLst/>
              <a:highlight>
                <a:srgbClr val="FFFF00"/>
              </a:highlight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Similar </a:t>
            </a:r>
            <a:r>
              <a:rPr lang="pt-BR" b="1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under</a:t>
            </a:r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even</a:t>
            </a:r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conditions</a:t>
            </a:r>
            <a:endParaRPr lang="pt-BR" b="1" dirty="0">
              <a:solidFill>
                <a:schemeClr val="bg1"/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States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income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Capital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Metropolitan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Region</a:t>
            </a:r>
            <a:endParaRPr lang="pt-BR" dirty="0">
              <a:solidFill>
                <a:schemeClr val="bg1"/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Size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municipalities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</a:t>
            </a:r>
            <a:endParaRPr lang="pt-BR" dirty="0">
              <a:solidFill>
                <a:schemeClr val="bg1"/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10E6FDF3-67F4-BF96-1D5F-E6340D2FF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76" y="6237312"/>
            <a:ext cx="1039977" cy="451213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37037BE-2C0D-AE63-3FA4-CACE20291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764704" y="6419487"/>
            <a:ext cx="2133600" cy="365125"/>
          </a:xfrm>
        </p:spPr>
        <p:txBody>
          <a:bodyPr/>
          <a:lstStyle/>
          <a:p>
            <a:fld id="{FDB49934-A3AF-46C9-802B-6261AE5C41AC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831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ao ar livre, edifício, azul, grande&#10;&#10;Descrição gerada automaticamente">
            <a:extLst>
              <a:ext uri="{FF2B5EF4-FFF2-40B4-BE49-F238E27FC236}">
                <a16:creationId xmlns:a16="http://schemas.microsoft.com/office/drawing/2014/main" id="{C1C58F92-9D38-D156-B7F7-B13B3E0991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  <a14:imgEffect>
                      <a14:brightnessContrast bright="-73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F8CB327-B2C4-6FA9-92A4-E59DB8E895E0}"/>
              </a:ext>
            </a:extLst>
          </p:cNvPr>
          <p:cNvSpPr txBox="1"/>
          <p:nvPr/>
        </p:nvSpPr>
        <p:spPr>
          <a:xfrm>
            <a:off x="747422" y="1628800"/>
            <a:ext cx="7649156" cy="4166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Subsidy</a:t>
            </a:r>
            <a:r>
              <a:rPr lang="pt-BR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Criteria</a:t>
            </a:r>
            <a:r>
              <a:rPr lang="pt-BR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to</a:t>
            </a:r>
            <a:r>
              <a:rPr lang="pt-BR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Families</a:t>
            </a:r>
            <a:endParaRPr lang="pt-BR" sz="28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pt-BR" b="1" dirty="0">
              <a:solidFill>
                <a:schemeClr val="bg1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Among</a:t>
            </a:r>
            <a:r>
              <a:rPr lang="pt-BR" sz="18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BR" sz="18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context</a:t>
            </a:r>
            <a:r>
              <a:rPr lang="pt-BR" sz="18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sz="18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cities</a:t>
            </a:r>
            <a:r>
              <a:rPr lang="pt-BR" sz="18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8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pt-BR" sz="18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pt-BR" sz="18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parameters</a:t>
            </a:r>
            <a:r>
              <a:rPr lang="pt-BR" sz="18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within</a:t>
            </a:r>
            <a:r>
              <a:rPr lang="pt-BR" sz="18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pt-BR" sz="18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Family </a:t>
            </a:r>
            <a:r>
              <a:rPr lang="pt-BR" sz="18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characteristic</a:t>
            </a:r>
            <a:r>
              <a:rPr lang="pt-BR" sz="18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b="1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percentage</a:t>
            </a:r>
            <a:r>
              <a:rPr lang="pt-BR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t-BR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burden</a:t>
            </a:r>
            <a:r>
              <a:rPr lang="pt-BR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over Family </a:t>
            </a:r>
            <a:r>
              <a:rPr lang="pt-BR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expenses</a:t>
            </a:r>
            <a:endParaRPr lang="pt-BR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Size</a:t>
            </a:r>
            <a:r>
              <a:rPr lang="pt-BR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BR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Housing</a:t>
            </a:r>
            <a:r>
              <a:rPr lang="pt-BR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Unit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pt-BR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Family </a:t>
            </a:r>
            <a:r>
              <a:rPr lang="pt-BR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members</a:t>
            </a:r>
            <a:endParaRPr lang="pt-BR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Available</a:t>
            </a:r>
            <a:r>
              <a:rPr lang="pt-BR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Infrastructure</a:t>
            </a:r>
            <a:endParaRPr lang="pt-BR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b="1" dirty="0"/>
          </a:p>
        </p:txBody>
      </p:sp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E25578FC-FD3A-F4B0-1429-A8D8BBD00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76" y="6237312"/>
            <a:ext cx="1039977" cy="451213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DE3BACB-AE48-004F-0898-80E2E444B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764704" y="6419487"/>
            <a:ext cx="2133600" cy="365125"/>
          </a:xfrm>
        </p:spPr>
        <p:txBody>
          <a:bodyPr/>
          <a:lstStyle/>
          <a:p>
            <a:fld id="{FDB49934-A3AF-46C9-802B-6261AE5C41AC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0734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ao ar livre, edifício, azul, grande&#10;&#10;Descrição gerada automaticamente">
            <a:extLst>
              <a:ext uri="{FF2B5EF4-FFF2-40B4-BE49-F238E27FC236}">
                <a16:creationId xmlns:a16="http://schemas.microsoft.com/office/drawing/2014/main" id="{D99AD5A1-8310-BDD7-7326-9B4B717903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  <a14:imgEffect>
                      <a14:brightnessContrast bright="-73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F8CB327-B2C4-6FA9-92A4-E59DB8E895E0}"/>
              </a:ext>
            </a:extLst>
          </p:cNvPr>
          <p:cNvSpPr txBox="1"/>
          <p:nvPr/>
        </p:nvSpPr>
        <p:spPr>
          <a:xfrm>
            <a:off x="611560" y="2064620"/>
            <a:ext cx="7920880" cy="2728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Current</a:t>
            </a:r>
            <a:r>
              <a:rPr lang="pt-BR" sz="28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Situation</a:t>
            </a:r>
            <a:endParaRPr lang="pt-BR" sz="2800" b="1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Family income </a:t>
            </a:r>
            <a:r>
              <a:rPr lang="pt-BR" sz="18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until</a:t>
            </a:r>
            <a:r>
              <a:rPr lang="pt-BR" sz="18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U$ 420 –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resources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problemas fiscais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estao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limitados nos últimos 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Family Income </a:t>
            </a:r>
            <a:r>
              <a:rPr lang="pt-BR" b="1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until</a:t>
            </a:r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U$ 1.600/</a:t>
            </a:r>
            <a:r>
              <a:rPr lang="pt-BR" sz="18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month</a:t>
            </a:r>
            <a:r>
              <a:rPr lang="pt-BR" sz="18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Lost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purchasing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power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due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increase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supply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hence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sales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pricing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b="1" dirty="0">
              <a:latin typeface="Montserrat" panose="00000500000000000000" pitchFamily="2" charset="0"/>
            </a:endParaRPr>
          </a:p>
        </p:txBody>
      </p:sp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9CC949CB-7392-BD1A-E78D-2CE5FBF63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76" y="6237312"/>
            <a:ext cx="1039977" cy="451213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4A65692-68F4-8831-7914-EBDF5384A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764704" y="6419487"/>
            <a:ext cx="2133600" cy="365125"/>
          </a:xfrm>
        </p:spPr>
        <p:txBody>
          <a:bodyPr/>
          <a:lstStyle/>
          <a:p>
            <a:fld id="{FDB49934-A3AF-46C9-802B-6261AE5C41AC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4442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ao ar livre, edifício, azul, grande&#10;&#10;Descrição gerada automaticamente">
            <a:extLst>
              <a:ext uri="{FF2B5EF4-FFF2-40B4-BE49-F238E27FC236}">
                <a16:creationId xmlns:a16="http://schemas.microsoft.com/office/drawing/2014/main" id="{C731A28A-8EF2-0BA3-15FB-A18B80F523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  <a14:imgEffect>
                      <a14:brightnessContrast bright="-73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F8CB327-B2C4-6FA9-92A4-E59DB8E895E0}"/>
              </a:ext>
            </a:extLst>
          </p:cNvPr>
          <p:cNvSpPr txBox="1"/>
          <p:nvPr/>
        </p:nvSpPr>
        <p:spPr>
          <a:xfrm>
            <a:off x="788634" y="1169823"/>
            <a:ext cx="7566732" cy="4814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OTHER </a:t>
            </a:r>
            <a:r>
              <a:rPr lang="pt-BR" sz="28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SHAPES </a:t>
            </a:r>
            <a:r>
              <a:rPr lang="pt-BR" sz="2800" b="1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sz="28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SOCIAL </a:t>
            </a:r>
            <a:r>
              <a:rPr lang="pt-BR" sz="2800" b="1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HOUSING</a:t>
            </a:r>
            <a:endParaRPr lang="pt-BR" sz="2800" b="1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LAND </a:t>
            </a:r>
            <a:r>
              <a:rPr lang="pt-BR" sz="18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REGULARIZATION</a:t>
            </a:r>
            <a:endParaRPr lang="pt-BR" sz="1800" b="1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Program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aims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regularize a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large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properties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were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 irregular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situation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REMODELING</a:t>
            </a:r>
            <a:r>
              <a:rPr lang="pt-BR" sz="18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pt-BR" sz="18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IMPROVEMENTS</a:t>
            </a:r>
            <a:endParaRPr lang="pt-BR" sz="1800" b="1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regularized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property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provide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resources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improvements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specially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ones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regarding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pt-BR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safety</a:t>
            </a:r>
            <a:endParaRPr lang="pt-BR" sz="1800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Families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request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service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through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digital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platform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approval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pictures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sent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taxpayer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paid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through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money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transfer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endParaRPr lang="pt-BR" b="1" dirty="0"/>
          </a:p>
        </p:txBody>
      </p:sp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59495517-10EE-DE37-EAC4-0888CDD79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76" y="6237312"/>
            <a:ext cx="1039977" cy="451213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F1FEA8F-5F65-9902-BD40-5DC378432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764704" y="6419487"/>
            <a:ext cx="2133600" cy="365125"/>
          </a:xfrm>
        </p:spPr>
        <p:txBody>
          <a:bodyPr/>
          <a:lstStyle/>
          <a:p>
            <a:fld id="{FDB49934-A3AF-46C9-802B-6261AE5C41AC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2173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475</Words>
  <Application>Microsoft Office PowerPoint</Application>
  <PresentationFormat>Apresentação na tela (4:3)</PresentationFormat>
  <Paragraphs>72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Montserrat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Ieda</dc:creator>
  <cp:lastModifiedBy>CBIC - Paulo Henrique</cp:lastModifiedBy>
  <cp:revision>40</cp:revision>
  <dcterms:created xsi:type="dcterms:W3CDTF">2022-08-17T14:04:33Z</dcterms:created>
  <dcterms:modified xsi:type="dcterms:W3CDTF">2022-08-29T15:39:57Z</dcterms:modified>
</cp:coreProperties>
</file>