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83020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2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Freeform 4"/>
          <p:cNvSpPr/>
          <p:nvPr/>
        </p:nvSpPr>
        <p:spPr>
          <a:xfrm>
            <a:off x="0" y="0"/>
            <a:ext cx="18288001" cy="3193963"/>
          </a:xfrm>
          <a:prstGeom prst="rect">
            <a:avLst/>
          </a:prstGeom>
          <a:solidFill>
            <a:srgbClr val="EBC250">
              <a:alpha val="84705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23269" y="761393"/>
            <a:ext cx="4121733" cy="167117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Freeform 7"/>
          <p:cNvSpPr/>
          <p:nvPr/>
        </p:nvSpPr>
        <p:spPr>
          <a:xfrm>
            <a:off x="-1" y="1115734"/>
            <a:ext cx="772292" cy="962495"/>
          </a:xfrm>
          <a:prstGeom prst="rect">
            <a:avLst/>
          </a:prstGeom>
          <a:solidFill>
            <a:srgbClr val="861B06">
              <a:alpha val="87843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8" name="Picture 8" descr="Picture 8"/>
          <p:cNvPicPr>
            <a:picLocks noChangeAspect="1"/>
          </p:cNvPicPr>
          <p:nvPr/>
        </p:nvPicPr>
        <p:blipFill>
          <a:blip r:embed="rId3">
            <a:alphaModFix amt="84000"/>
            <a:extLst/>
          </a:blip>
          <a:srcRect t="8906" r="666" b="34140"/>
          <a:stretch>
            <a:fillRect/>
          </a:stretch>
        </p:blipFill>
        <p:spPr>
          <a:xfrm>
            <a:off x="0" y="3175927"/>
            <a:ext cx="18288000" cy="699033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9"/>
          <p:cNvSpPr txBox="1"/>
          <p:nvPr/>
        </p:nvSpPr>
        <p:spPr>
          <a:xfrm>
            <a:off x="2275226" y="217550"/>
            <a:ext cx="9916008" cy="371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900"/>
              </a:lnSpc>
            </a:pPr>
            <a:endParaRPr/>
          </a:p>
          <a:p>
            <a:pPr>
              <a:lnSpc>
                <a:spcPts val="5900"/>
              </a:lnSpc>
              <a:defRPr sz="4200" spc="171">
                <a:solidFill>
                  <a:srgbClr val="861C06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BOAS PRÁTICAS EM RESPONSABILIDADE SOCIAL</a:t>
            </a:r>
          </a:p>
          <a:p>
            <a:pPr>
              <a:lnSpc>
                <a:spcPts val="5900"/>
              </a:lnSpc>
              <a:defRPr sz="4200" spc="171">
                <a:solidFill>
                  <a:srgbClr val="861C06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DURANTE A PANDEMIA</a:t>
            </a:r>
          </a:p>
          <a:p>
            <a:pPr>
              <a:lnSpc>
                <a:spcPts val="5900"/>
              </a:lnSpc>
              <a:defRPr sz="4200" spc="171">
                <a:solidFill>
                  <a:srgbClr val="141313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REGIÕES NORTE E NORDESTE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utoShape 2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Freeform 4"/>
          <p:cNvSpPr/>
          <p:nvPr/>
        </p:nvSpPr>
        <p:spPr>
          <a:xfrm>
            <a:off x="-1" y="991561"/>
            <a:ext cx="11474720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3" name="Picture 5" descr="Picture 5"/>
          <p:cNvPicPr>
            <a:picLocks noChangeAspect="1"/>
          </p:cNvPicPr>
          <p:nvPr/>
        </p:nvPicPr>
        <p:blipFill>
          <a:blip r:embed="rId2">
            <a:alphaModFix amt="62000"/>
            <a:extLst/>
          </a:blip>
          <a:stretch>
            <a:fillRect/>
          </a:stretch>
        </p:blipFill>
        <p:spPr>
          <a:xfrm>
            <a:off x="50966" y="620968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extBox 6"/>
          <p:cNvSpPr txBox="1"/>
          <p:nvPr/>
        </p:nvSpPr>
        <p:spPr>
          <a:xfrm>
            <a:off x="1790263" y="2843918"/>
            <a:ext cx="7475023" cy="113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600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Período: 20/8 a 11/9/2020</a:t>
            </a:r>
          </a:p>
        </p:txBody>
      </p:sp>
      <p:grpSp>
        <p:nvGrpSpPr>
          <p:cNvPr id="248" name="Group 7"/>
          <p:cNvGrpSpPr/>
          <p:nvPr/>
        </p:nvGrpSpPr>
        <p:grpSpPr>
          <a:xfrm>
            <a:off x="2378174" y="3719627"/>
            <a:ext cx="6415111" cy="4023638"/>
            <a:chOff x="0" y="0"/>
            <a:chExt cx="6415110" cy="4023636"/>
          </a:xfrm>
        </p:grpSpPr>
        <p:pic>
          <p:nvPicPr>
            <p:cNvPr id="245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182" r="15321" b="500"/>
            <a:stretch>
              <a:fillRect/>
            </a:stretch>
          </p:blipFill>
          <p:spPr>
            <a:xfrm>
              <a:off x="181476" y="412740"/>
              <a:ext cx="2186463" cy="361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icture 9" descr="Picture 9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927" b="28000"/>
            <a:stretch>
              <a:fillRect/>
            </a:stretch>
          </p:blipFill>
          <p:spPr>
            <a:xfrm>
              <a:off x="0" y="-1"/>
              <a:ext cx="3353922" cy="3174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927" b="28000"/>
            <a:stretch>
              <a:fillRect/>
            </a:stretch>
          </p:blipFill>
          <p:spPr>
            <a:xfrm>
              <a:off x="3061188" y="-1"/>
              <a:ext cx="3353923" cy="3174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2" name="Group 11"/>
          <p:cNvGrpSpPr/>
          <p:nvPr/>
        </p:nvGrpSpPr>
        <p:grpSpPr>
          <a:xfrm>
            <a:off x="2654398" y="3912146"/>
            <a:ext cx="6715664" cy="2539151"/>
            <a:chOff x="0" y="0"/>
            <a:chExt cx="6715662" cy="2539149"/>
          </a:xfrm>
        </p:grpSpPr>
        <p:sp>
          <p:nvSpPr>
            <p:cNvPr id="249" name="TextBox 12"/>
            <p:cNvSpPr txBox="1"/>
            <p:nvPr/>
          </p:nvSpPr>
          <p:spPr>
            <a:xfrm>
              <a:off x="0" y="900176"/>
              <a:ext cx="6715663" cy="433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3400"/>
                </a:lnSpc>
                <a:defRPr sz="3000" spc="-86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377  trabalhadores atendidos diretamente</a:t>
              </a:r>
            </a:p>
          </p:txBody>
        </p:sp>
        <p:sp>
          <p:nvSpPr>
            <p:cNvPr id="250" name="TextBox 13"/>
            <p:cNvSpPr txBox="1"/>
            <p:nvPr/>
          </p:nvSpPr>
          <p:spPr>
            <a:xfrm>
              <a:off x="0" y="2106086"/>
              <a:ext cx="6715663" cy="433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3400"/>
                </a:lnSpc>
                <a:defRPr sz="3000" spc="-154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1.643  trabalhadores impactados</a:t>
              </a:r>
            </a:p>
          </p:txBody>
        </p:sp>
        <p:sp>
          <p:nvSpPr>
            <p:cNvPr id="251" name="TextBox 14"/>
            <p:cNvSpPr txBox="1"/>
            <p:nvPr/>
          </p:nvSpPr>
          <p:spPr>
            <a:xfrm>
              <a:off x="0" y="0"/>
              <a:ext cx="6715663" cy="605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5100"/>
                </a:lnSpc>
                <a:defRPr sz="3000" spc="-86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10  canteiros visitados</a:t>
              </a:r>
            </a:p>
          </p:txBody>
        </p:sp>
      </p:grpSp>
      <p:pic>
        <p:nvPicPr>
          <p:cNvPr id="253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rcRect t="11199" r="43691" b="19226"/>
          <a:stretch>
            <a:fillRect/>
          </a:stretch>
        </p:blipFill>
        <p:spPr>
          <a:xfrm>
            <a:off x="461391" y="5143499"/>
            <a:ext cx="2657743" cy="464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rcRect l="6209" r="4573"/>
          <a:stretch>
            <a:fillRect/>
          </a:stretch>
        </p:blipFill>
        <p:spPr>
          <a:xfrm>
            <a:off x="13019585" y="3003100"/>
            <a:ext cx="4391503" cy="300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17" descr="Picture 17"/>
          <p:cNvPicPr>
            <a:picLocks noChangeAspect="1"/>
          </p:cNvPicPr>
          <p:nvPr/>
        </p:nvPicPr>
        <p:blipFill>
          <a:blip r:embed="rId7">
            <a:extLst/>
          </a:blip>
          <a:srcRect l="9186" r="9443" b="7622"/>
          <a:stretch>
            <a:fillRect/>
          </a:stretch>
        </p:blipFill>
        <p:spPr>
          <a:xfrm>
            <a:off x="9018710" y="4019303"/>
            <a:ext cx="3830120" cy="3176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18" descr="Picture 18"/>
          <p:cNvPicPr>
            <a:picLocks noChangeAspect="1"/>
          </p:cNvPicPr>
          <p:nvPr/>
        </p:nvPicPr>
        <p:blipFill>
          <a:blip r:embed="rId8">
            <a:extLst/>
          </a:blip>
          <a:srcRect t="10134"/>
          <a:stretch>
            <a:fillRect/>
          </a:stretch>
        </p:blipFill>
        <p:spPr>
          <a:xfrm>
            <a:off x="13019585" y="6162245"/>
            <a:ext cx="4391503" cy="295984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extBox 19"/>
          <p:cNvSpPr txBox="1"/>
          <p:nvPr/>
        </p:nvSpPr>
        <p:spPr>
          <a:xfrm>
            <a:off x="1820320" y="1413616"/>
            <a:ext cx="9007997" cy="65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lvl1pPr>
          </a:lstStyle>
          <a:p>
            <a:r>
              <a:t>RESULTADOS</a:t>
            </a:r>
          </a:p>
        </p:txBody>
      </p:sp>
      <p:sp>
        <p:nvSpPr>
          <p:cNvPr id="258" name="TextBox 20"/>
          <p:cNvSpPr txBox="1"/>
          <p:nvPr/>
        </p:nvSpPr>
        <p:spPr>
          <a:xfrm>
            <a:off x="12479326" y="1157539"/>
            <a:ext cx="5793883" cy="1499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400"/>
              </a:lnSpc>
              <a:defRPr sz="3200" spc="6">
                <a:solidFill>
                  <a:srgbClr val="861B0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"JUNTOS </a:t>
            </a:r>
            <a:r>
              <a:rPr>
                <a:solidFill>
                  <a:srgbClr val="3C3333"/>
                </a:solidFill>
              </a:rPr>
              <a:t>POR MAIS</a:t>
            </a:r>
          </a:p>
          <a:p>
            <a:pPr algn="ctr">
              <a:lnSpc>
                <a:spcPts val="4400"/>
              </a:lnSpc>
              <a:defRPr sz="3200" spc="6">
                <a:solidFill>
                  <a:srgbClr val="861B0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EMPREGOS"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AutoShape 2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Freeform 4"/>
          <p:cNvSpPr/>
          <p:nvPr/>
        </p:nvSpPr>
        <p:spPr>
          <a:xfrm>
            <a:off x="3992322" y="991561"/>
            <a:ext cx="10303355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2" name="Picture 5" descr="Picture 5"/>
          <p:cNvPicPr>
            <a:picLocks noChangeAspect="1"/>
          </p:cNvPicPr>
          <p:nvPr/>
        </p:nvPicPr>
        <p:blipFill>
          <a:blip r:embed="rId4">
            <a:alphaModFix amt="62000"/>
            <a:extLst/>
          </a:blip>
          <a:stretch>
            <a:fillRect/>
          </a:stretch>
        </p:blipFill>
        <p:spPr>
          <a:xfrm>
            <a:off x="4431989" y="620968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extBox 6"/>
          <p:cNvSpPr txBox="1"/>
          <p:nvPr/>
        </p:nvSpPr>
        <p:spPr>
          <a:xfrm>
            <a:off x="6452396" y="1304600"/>
            <a:ext cx="7398596" cy="807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500"/>
              </a:lnSpc>
              <a:defRPr sz="4600">
                <a:solidFill>
                  <a:srgbClr val="D9D9D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VÍDEO INSTITUCIONAL</a:t>
            </a:r>
          </a:p>
        </p:txBody>
      </p:sp>
      <p:pic>
        <p:nvPicPr>
          <p:cNvPr id="264" name="95159784_259714428489076_8575397532244012149_n.mp4" descr="95159784_259714428489076_8575397532244012149_n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502195" y="2678044"/>
            <a:ext cx="7037457" cy="7037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2000" fill="hold"/>
                                        <p:tgtEl>
                                          <p:spTgt spid="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6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Box 2"/>
          <p:cNvSpPr txBox="1"/>
          <p:nvPr/>
        </p:nvSpPr>
        <p:spPr>
          <a:xfrm>
            <a:off x="5914276" y="3748456"/>
            <a:ext cx="6459447" cy="109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400"/>
              </a:lnSpc>
              <a:defRPr sz="3200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t>Eliana Veloso Farias</a:t>
            </a:r>
          </a:p>
          <a:p>
            <a:pPr algn="ctr">
              <a:lnSpc>
                <a:spcPts val="4400"/>
              </a:lnSpc>
              <a:defRPr sz="32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Gestora Central de Serviços</a:t>
            </a:r>
          </a:p>
        </p:txBody>
      </p:sp>
      <p:sp>
        <p:nvSpPr>
          <p:cNvPr id="267" name="AutoShape 3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71" name="Group 4"/>
          <p:cNvGrpSpPr/>
          <p:nvPr/>
        </p:nvGrpSpPr>
        <p:grpSpPr>
          <a:xfrm>
            <a:off x="3992322" y="620968"/>
            <a:ext cx="10303355" cy="1881535"/>
            <a:chOff x="0" y="0"/>
            <a:chExt cx="10303353" cy="1881533"/>
          </a:xfrm>
        </p:grpSpPr>
        <p:sp>
          <p:nvSpPr>
            <p:cNvPr id="268" name="Freeform 6"/>
            <p:cNvSpPr/>
            <p:nvPr/>
          </p:nvSpPr>
          <p:spPr>
            <a:xfrm>
              <a:off x="-1" y="370593"/>
              <a:ext cx="10303355" cy="1510941"/>
            </a:xfrm>
            <a:prstGeom prst="rect">
              <a:avLst/>
            </a:prstGeom>
            <a:solidFill>
              <a:srgbClr val="861B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69" name="Picture 7" descr="Picture 7"/>
            <p:cNvPicPr>
              <a:picLocks noChangeAspect="1"/>
            </p:cNvPicPr>
            <p:nvPr/>
          </p:nvPicPr>
          <p:blipFill>
            <a:blip r:embed="rId2">
              <a:alphaModFix amt="62000"/>
              <a:extLst/>
            </a:blip>
            <a:stretch>
              <a:fillRect/>
            </a:stretch>
          </p:blipFill>
          <p:spPr>
            <a:xfrm>
              <a:off x="439664" y="-1"/>
              <a:ext cx="1434865" cy="160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0" name="TextBox 8"/>
            <p:cNvSpPr txBox="1"/>
            <p:nvPr/>
          </p:nvSpPr>
          <p:spPr>
            <a:xfrm>
              <a:off x="2904758" y="705063"/>
              <a:ext cx="5568266" cy="807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500"/>
                </a:lnSpc>
                <a:defRPr sz="4600">
                  <a:solidFill>
                    <a:srgbClr val="D9D9D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</a:lstStyle>
            <a:p>
              <a:r>
                <a:t>CONTATOS</a:t>
              </a:r>
            </a:p>
          </p:txBody>
        </p:sp>
      </p:grpSp>
      <p:grpSp>
        <p:nvGrpSpPr>
          <p:cNvPr id="277" name="Group 9"/>
          <p:cNvGrpSpPr/>
          <p:nvPr/>
        </p:nvGrpSpPr>
        <p:grpSpPr>
          <a:xfrm>
            <a:off x="5756936" y="5360332"/>
            <a:ext cx="6774127" cy="2892545"/>
            <a:chOff x="0" y="0"/>
            <a:chExt cx="6774125" cy="2892543"/>
          </a:xfrm>
        </p:grpSpPr>
        <p:sp>
          <p:nvSpPr>
            <p:cNvPr id="272" name="TextBox 10"/>
            <p:cNvSpPr txBox="1"/>
            <p:nvPr/>
          </p:nvSpPr>
          <p:spPr>
            <a:xfrm>
              <a:off x="708735" y="0"/>
              <a:ext cx="6065391" cy="2892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ts val="5800"/>
                </a:lnSpc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gestao@sindusconpa.org.br</a:t>
              </a:r>
            </a:p>
            <a:p>
              <a:pPr>
                <a:lnSpc>
                  <a:spcPts val="5800"/>
                </a:lnSpc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(91) 3241-4058</a:t>
              </a:r>
            </a:p>
            <a:p>
              <a:pPr>
                <a:lnSpc>
                  <a:spcPts val="5800"/>
                </a:lnSpc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(91) 98162-1663</a:t>
              </a:r>
            </a:p>
            <a:p>
              <a:pPr>
                <a:lnSpc>
                  <a:spcPts val="5800"/>
                </a:lnSpc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www.sindusconpa.org.br</a:t>
              </a:r>
            </a:p>
          </p:txBody>
        </p:sp>
        <p:pic>
          <p:nvPicPr>
            <p:cNvPr id="273" name="Picture 11" descr="Picture 1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532" y="231506"/>
              <a:ext cx="411563" cy="338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408" y="849104"/>
              <a:ext cx="493811" cy="49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Picture 13" descr="Picture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7320" y="2456831"/>
              <a:ext cx="386775" cy="3867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Picture 14" descr="Picture 1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624583"/>
              <a:ext cx="601416" cy="4909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3"/>
          <p:cNvSpPr/>
          <p:nvPr/>
        </p:nvSpPr>
        <p:spPr>
          <a:xfrm>
            <a:off x="-1" y="1020136"/>
            <a:ext cx="12134030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2">
            <a:alphaModFix amt="62000"/>
            <a:extLst/>
          </a:blip>
          <a:stretch>
            <a:fillRect/>
          </a:stretch>
        </p:blipFill>
        <p:spPr>
          <a:xfrm>
            <a:off x="50966" y="649543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AutoShape 5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6" name="Group 6"/>
          <p:cNvGrpSpPr/>
          <p:nvPr/>
        </p:nvGrpSpPr>
        <p:grpSpPr>
          <a:xfrm>
            <a:off x="3315584" y="4946649"/>
            <a:ext cx="11656832" cy="4174611"/>
            <a:chOff x="0" y="0"/>
            <a:chExt cx="11656831" cy="4174609"/>
          </a:xfrm>
        </p:grpSpPr>
        <p:sp>
          <p:nvSpPr>
            <p:cNvPr id="104" name="TextBox 7"/>
            <p:cNvSpPr txBox="1"/>
            <p:nvPr/>
          </p:nvSpPr>
          <p:spPr>
            <a:xfrm>
              <a:off x="0" y="1398905"/>
              <a:ext cx="11656831" cy="27757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690880" lvl="1" indent="-345440" algn="just">
                <a:lnSpc>
                  <a:spcPts val="44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DOAÇÕES DE CESTAS BÁSICAS E KITS DE HIGIENE</a:t>
              </a:r>
            </a:p>
            <a:p>
              <a:pPr algn="just">
                <a:lnSpc>
                  <a:spcPts val="4400"/>
                </a:lnSpc>
              </a:pPr>
              <a:endParaRPr/>
            </a:p>
            <a:p>
              <a:pPr marL="690880" lvl="1" indent="-345440" algn="just">
                <a:lnSpc>
                  <a:spcPts val="44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CAMPANHA "COM CUIDADO SE CONSTRÓI"</a:t>
              </a:r>
            </a:p>
            <a:p>
              <a:pPr algn="just">
                <a:lnSpc>
                  <a:spcPts val="4400"/>
                </a:lnSpc>
              </a:pPr>
              <a:endParaRPr/>
            </a:p>
            <a:p>
              <a:pPr marL="690880" lvl="1" indent="-345440" algn="just">
                <a:lnSpc>
                  <a:spcPts val="44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CAMPANHA "JUNTOS POR MAIS EMPREGOS"</a:t>
              </a:r>
            </a:p>
          </p:txBody>
        </p:sp>
        <p:sp>
          <p:nvSpPr>
            <p:cNvPr id="105" name="TextBox 8"/>
            <p:cNvSpPr txBox="1"/>
            <p:nvPr/>
          </p:nvSpPr>
          <p:spPr>
            <a:xfrm>
              <a:off x="247442" y="0"/>
              <a:ext cx="11409390" cy="711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5800"/>
                </a:lnSpc>
                <a:defRPr sz="4200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Conjunto de medidas protetivas:</a:t>
              </a:r>
            </a:p>
          </p:txBody>
        </p:sp>
      </p:grpSp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29496" y="1011121"/>
            <a:ext cx="4121734" cy="167117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10"/>
          <p:cNvSpPr txBox="1"/>
          <p:nvPr/>
        </p:nvSpPr>
        <p:spPr>
          <a:xfrm>
            <a:off x="1862774" y="999585"/>
            <a:ext cx="9916008" cy="1471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900"/>
              </a:lnSpc>
              <a:defRPr sz="4200" spc="171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AÇÕES DE </a:t>
            </a:r>
          </a:p>
          <a:p>
            <a:pPr>
              <a:lnSpc>
                <a:spcPts val="5900"/>
              </a:lnSpc>
              <a:defRPr sz="4200" spc="171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RESPONSABILIDADE SOCIAL</a:t>
            </a:r>
          </a:p>
        </p:txBody>
      </p:sp>
      <p:sp>
        <p:nvSpPr>
          <p:cNvPr id="109" name="TextBox 11"/>
          <p:cNvSpPr txBox="1"/>
          <p:nvPr/>
        </p:nvSpPr>
        <p:spPr>
          <a:xfrm>
            <a:off x="2467227" y="3300110"/>
            <a:ext cx="12746518" cy="1230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800"/>
              </a:lnSpc>
              <a:defRPr sz="4100" spc="8">
                <a:solidFill>
                  <a:srgbClr val="861B0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JUNTOS,  VAMOS SUPERAR </a:t>
            </a:r>
            <a:r>
              <a:rPr>
                <a:solidFill>
                  <a:srgbClr val="383535"/>
                </a:solidFill>
              </a:rPr>
              <a:t>ESSE DESAFIO.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3"/>
          <p:cNvSpPr/>
          <p:nvPr/>
        </p:nvSpPr>
        <p:spPr>
          <a:xfrm>
            <a:off x="-1" y="1020136"/>
            <a:ext cx="12134030" cy="1081079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2" name="Picture 4" descr="Picture 4"/>
          <p:cNvPicPr>
            <a:picLocks noChangeAspect="1"/>
          </p:cNvPicPr>
          <p:nvPr/>
        </p:nvPicPr>
        <p:blipFill>
          <a:blip r:embed="rId2">
            <a:alphaModFix amt="62000"/>
            <a:extLst/>
          </a:blip>
          <a:stretch>
            <a:fillRect/>
          </a:stretch>
        </p:blipFill>
        <p:spPr>
          <a:xfrm>
            <a:off x="50966" y="649543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5"/>
          <p:cNvSpPr txBox="1"/>
          <p:nvPr/>
        </p:nvSpPr>
        <p:spPr>
          <a:xfrm>
            <a:off x="1600362" y="1216995"/>
            <a:ext cx="10716443" cy="72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9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lvl1pPr>
          </a:lstStyle>
          <a:p>
            <a:r>
              <a:t>AÇÕES DE COMBATE À PANDEMIA</a:t>
            </a:r>
          </a:p>
        </p:txBody>
      </p:sp>
      <p:sp>
        <p:nvSpPr>
          <p:cNvPr id="114" name="AutoShape 6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TextBox 7"/>
          <p:cNvSpPr txBox="1"/>
          <p:nvPr/>
        </p:nvSpPr>
        <p:spPr>
          <a:xfrm>
            <a:off x="12316804" y="1245570"/>
            <a:ext cx="5793883" cy="123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600"/>
              </a:lnSpc>
              <a:defRPr sz="2600" spc="5">
                <a:solidFill>
                  <a:srgbClr val="861B0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JUNTOS,  VAMOS SUPERAR </a:t>
            </a:r>
          </a:p>
          <a:p>
            <a:pPr algn="ctr">
              <a:lnSpc>
                <a:spcPts val="3600"/>
              </a:lnSpc>
              <a:defRPr sz="2600" spc="5">
                <a:solidFill>
                  <a:srgbClr val="38353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ESSE DESAFIO.</a:t>
            </a:r>
          </a:p>
        </p:txBody>
      </p:sp>
      <p:grpSp>
        <p:nvGrpSpPr>
          <p:cNvPr id="138" name="Group 8"/>
          <p:cNvGrpSpPr/>
          <p:nvPr/>
        </p:nvGrpSpPr>
        <p:grpSpPr>
          <a:xfrm>
            <a:off x="3134028" y="2255855"/>
            <a:ext cx="12019944" cy="8198187"/>
            <a:chOff x="0" y="0"/>
            <a:chExt cx="12019943" cy="8198186"/>
          </a:xfrm>
        </p:grpSpPr>
        <p:pic>
          <p:nvPicPr>
            <p:cNvPr id="116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21316" y="2784654"/>
              <a:ext cx="4610780" cy="2307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Picture 10" descr="Picture 1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70162" y="350023"/>
              <a:ext cx="3621317" cy="1812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Picture 11" descr="Picture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98627" y="1968981"/>
              <a:ext cx="3621317" cy="1812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1878374"/>
              <a:ext cx="3621318" cy="1812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icture 13" descr="Picture 1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53752" y="4891089"/>
              <a:ext cx="3621317" cy="1812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02866" y="4891089"/>
              <a:ext cx="3621318" cy="1812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icture 15" descr="Picture 1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088712">
              <a:off x="5428275" y="2320701"/>
              <a:ext cx="1143063" cy="453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TextBox 16"/>
            <p:cNvSpPr txBox="1"/>
            <p:nvPr/>
          </p:nvSpPr>
          <p:spPr>
            <a:xfrm>
              <a:off x="688158" y="2238896"/>
              <a:ext cx="2376252" cy="1070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800"/>
                </a:lnSpc>
                <a:defRPr sz="2000" b="1">
                  <a:solidFill>
                    <a:srgbClr val="7ED95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defRPr>
              </a:lvl1pPr>
            </a:lstStyle>
            <a:p>
              <a:r>
                <a:t>Ações de responsabilidade social</a:t>
              </a:r>
            </a:p>
          </p:txBody>
        </p:sp>
        <p:pic>
          <p:nvPicPr>
            <p:cNvPr id="124" name="Picture 17" descr="Picture 1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1800930">
              <a:off x="3049784" y="3173315"/>
              <a:ext cx="1143063" cy="453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Picture 18" descr="Picture 1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2311013">
              <a:off x="7340142" y="4675647"/>
              <a:ext cx="1143063" cy="453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Picture 19" descr="Picture 1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0109066">
              <a:off x="7632551" y="3082126"/>
              <a:ext cx="1143063" cy="453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Picture 20" descr="Picture 2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9250769">
              <a:off x="3662382" y="4664235"/>
              <a:ext cx="1143063" cy="453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Picture 21" descr="Picture 2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357464">
              <a:off x="1959488" y="343729"/>
              <a:ext cx="1836795" cy="2104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TextBox 22"/>
            <p:cNvSpPr txBox="1"/>
            <p:nvPr/>
          </p:nvSpPr>
          <p:spPr>
            <a:xfrm>
              <a:off x="4408134" y="3643138"/>
              <a:ext cx="3183345" cy="576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500"/>
                </a:lnSpc>
                <a:defRPr sz="3200" b="1">
                  <a:solidFill>
                    <a:srgbClr val="D9D9D9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defRPr>
              </a:lvl1pPr>
            </a:lstStyle>
            <a:p>
              <a:r>
                <a:t>SINDUSCON-PA</a:t>
              </a:r>
            </a:p>
          </p:txBody>
        </p:sp>
        <p:sp>
          <p:nvSpPr>
            <p:cNvPr id="130" name="TextBox 23"/>
            <p:cNvSpPr txBox="1"/>
            <p:nvPr/>
          </p:nvSpPr>
          <p:spPr>
            <a:xfrm>
              <a:off x="4501121" y="1022147"/>
              <a:ext cx="2559400" cy="448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500"/>
                </a:lnSpc>
                <a:defRPr sz="2500" b="1">
                  <a:solidFill>
                    <a:srgbClr val="D9D9D9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defRPr>
              </a:lvl1pPr>
            </a:lstStyle>
            <a:p>
              <a:r>
                <a:t>Comitê de crise</a:t>
              </a:r>
            </a:p>
          </p:txBody>
        </p:sp>
        <p:sp>
          <p:nvSpPr>
            <p:cNvPr id="131" name="TextBox 24"/>
            <p:cNvSpPr txBox="1"/>
            <p:nvPr/>
          </p:nvSpPr>
          <p:spPr>
            <a:xfrm>
              <a:off x="8959283" y="2379502"/>
              <a:ext cx="2590611" cy="790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100"/>
                </a:lnSpc>
                <a:defRPr sz="2200" b="1">
                  <a:solidFill>
                    <a:srgbClr val="D9D9D9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defRPr>
              </a:lvl1pPr>
            </a:lstStyle>
            <a:p>
              <a:r>
                <a:t>Assistência Técnica e Jurídica</a:t>
              </a:r>
            </a:p>
          </p:txBody>
        </p:sp>
        <p:sp>
          <p:nvSpPr>
            <p:cNvPr id="132" name="TextBox 25"/>
            <p:cNvSpPr txBox="1"/>
            <p:nvPr/>
          </p:nvSpPr>
          <p:spPr>
            <a:xfrm>
              <a:off x="7833824" y="5340038"/>
              <a:ext cx="2559400" cy="893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500"/>
                </a:lnSpc>
                <a:defRPr sz="2500" b="1">
                  <a:solidFill>
                    <a:srgbClr val="D9D9D9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defRPr>
              </a:lvl1pPr>
            </a:lstStyle>
            <a:p>
              <a:r>
                <a:t>Comitês de retomada</a:t>
              </a:r>
            </a:p>
          </p:txBody>
        </p:sp>
        <p:sp>
          <p:nvSpPr>
            <p:cNvPr id="133" name="TextBox 26"/>
            <p:cNvSpPr txBox="1"/>
            <p:nvPr/>
          </p:nvSpPr>
          <p:spPr>
            <a:xfrm>
              <a:off x="1848735" y="5303795"/>
              <a:ext cx="2559400" cy="893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500"/>
                </a:lnSpc>
                <a:defRPr sz="2500" b="1">
                  <a:solidFill>
                    <a:srgbClr val="D9D9D9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defRPr>
              </a:lvl1pPr>
            </a:lstStyle>
            <a:p>
              <a:r>
                <a:t>Boletins informativos</a:t>
              </a:r>
            </a:p>
          </p:txBody>
        </p:sp>
        <p:pic>
          <p:nvPicPr>
            <p:cNvPr id="134" name="Picture 27" descr="Picture 2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5121391">
              <a:off x="7607013" y="298415"/>
              <a:ext cx="1836795" cy="2104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Picture 28" descr="Picture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645591">
              <a:off x="447064" y="3690402"/>
              <a:ext cx="1613377" cy="1848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Picture 29" descr="Picture 2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9825758">
              <a:off x="9852082" y="3569990"/>
              <a:ext cx="1451969" cy="1663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Picture 30" descr="Picture 3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4307277">
              <a:off x="5118767" y="4992237"/>
              <a:ext cx="2468714" cy="2828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2"/>
          <p:cNvSpPr txBox="1"/>
          <p:nvPr/>
        </p:nvSpPr>
        <p:spPr>
          <a:xfrm>
            <a:off x="1402114" y="4165143"/>
            <a:ext cx="12737463" cy="202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90880" lvl="1" indent="-345440" algn="just">
              <a:lnSpc>
                <a:spcPts val="4400"/>
              </a:lnSpc>
              <a:buSzPct val="100000"/>
              <a:buFont typeface="Arial"/>
              <a:buChar char="•"/>
              <a:defRPr sz="32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Parcerias com entidades governamentais e sociais.</a:t>
            </a:r>
          </a:p>
          <a:p>
            <a:pPr algn="just">
              <a:lnSpc>
                <a:spcPts val="2900"/>
              </a:lnSpc>
            </a:pPr>
            <a:endParaRPr/>
          </a:p>
          <a:p>
            <a:pPr marL="690880" lvl="1" indent="-345440" algn="just">
              <a:lnSpc>
                <a:spcPts val="4400"/>
              </a:lnSpc>
              <a:buSzPct val="100000"/>
              <a:buFont typeface="Arial"/>
              <a:buChar char="•"/>
              <a:defRPr sz="32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Patrocínios das construtoras.</a:t>
            </a:r>
          </a:p>
          <a:p>
            <a:pPr algn="just">
              <a:lnSpc>
                <a:spcPts val="4400"/>
              </a:lnSpc>
              <a:defRPr sz="32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 </a:t>
            </a:r>
          </a:p>
        </p:txBody>
      </p:sp>
      <p:sp>
        <p:nvSpPr>
          <p:cNvPr id="141" name="Freeform 4"/>
          <p:cNvSpPr/>
          <p:nvPr/>
        </p:nvSpPr>
        <p:spPr>
          <a:xfrm>
            <a:off x="-1" y="1020136"/>
            <a:ext cx="11286839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2" name="Picture 5" descr="Picture 5"/>
          <p:cNvPicPr>
            <a:picLocks noChangeAspect="1"/>
          </p:cNvPicPr>
          <p:nvPr/>
        </p:nvPicPr>
        <p:blipFill>
          <a:blip r:embed="rId2">
            <a:alphaModFix amt="62000"/>
            <a:extLst/>
          </a:blip>
          <a:stretch>
            <a:fillRect/>
          </a:stretch>
        </p:blipFill>
        <p:spPr>
          <a:xfrm>
            <a:off x="50966" y="649543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6"/>
          <p:cNvSpPr txBox="1"/>
          <p:nvPr/>
        </p:nvSpPr>
        <p:spPr>
          <a:xfrm>
            <a:off x="1672967" y="1099846"/>
            <a:ext cx="9293747" cy="131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BOAS PRÁTICAS EM </a:t>
            </a:r>
          </a:p>
          <a:p>
            <a:pPr algn="just"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RESPONSABILIDADE SOCIAL</a:t>
            </a:r>
          </a:p>
        </p:txBody>
      </p:sp>
      <p:grpSp>
        <p:nvGrpSpPr>
          <p:cNvPr id="146" name="Group 7"/>
          <p:cNvGrpSpPr/>
          <p:nvPr/>
        </p:nvGrpSpPr>
        <p:grpSpPr>
          <a:xfrm>
            <a:off x="5461007" y="6457409"/>
            <a:ext cx="651541" cy="2189829"/>
            <a:chOff x="0" y="0"/>
            <a:chExt cx="651540" cy="2189827"/>
          </a:xfrm>
        </p:grpSpPr>
        <p:sp>
          <p:nvSpPr>
            <p:cNvPr id="144" name="Freeform 9"/>
            <p:cNvSpPr/>
            <p:nvPr/>
          </p:nvSpPr>
          <p:spPr>
            <a:xfrm rot="16200000">
              <a:off x="-435674" y="1102613"/>
              <a:ext cx="1522888" cy="65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1" extrusionOk="0">
                  <a:moveTo>
                    <a:pt x="21596" y="20248"/>
                  </a:moveTo>
                  <a:cubicBezTo>
                    <a:pt x="21597" y="20201"/>
                    <a:pt x="21595" y="20158"/>
                    <a:pt x="21591" y="20119"/>
                  </a:cubicBezTo>
                  <a:cubicBezTo>
                    <a:pt x="21557" y="19578"/>
                    <a:pt x="21388" y="19119"/>
                    <a:pt x="21151" y="18962"/>
                  </a:cubicBezTo>
                  <a:lnTo>
                    <a:pt x="21151" y="457"/>
                  </a:lnTo>
                  <a:cubicBezTo>
                    <a:pt x="21151" y="214"/>
                    <a:pt x="21055" y="7"/>
                    <a:pt x="20941" y="7"/>
                  </a:cubicBezTo>
                  <a:lnTo>
                    <a:pt x="1561" y="7"/>
                  </a:lnTo>
                  <a:cubicBezTo>
                    <a:pt x="1272" y="7"/>
                    <a:pt x="980" y="-9"/>
                    <a:pt x="691" y="7"/>
                  </a:cubicBezTo>
                  <a:cubicBezTo>
                    <a:pt x="678" y="7"/>
                    <a:pt x="666" y="7"/>
                    <a:pt x="653" y="7"/>
                  </a:cubicBezTo>
                  <a:cubicBezTo>
                    <a:pt x="540" y="7"/>
                    <a:pt x="444" y="213"/>
                    <a:pt x="444" y="457"/>
                  </a:cubicBezTo>
                  <a:lnTo>
                    <a:pt x="444" y="18964"/>
                  </a:lnTo>
                  <a:cubicBezTo>
                    <a:pt x="189" y="19136"/>
                    <a:pt x="1" y="19654"/>
                    <a:pt x="0" y="20247"/>
                  </a:cubicBezTo>
                  <a:cubicBezTo>
                    <a:pt x="-3" y="20977"/>
                    <a:pt x="288" y="21590"/>
                    <a:pt x="626" y="21590"/>
                  </a:cubicBezTo>
                  <a:cubicBezTo>
                    <a:pt x="956" y="21590"/>
                    <a:pt x="1206" y="21047"/>
                    <a:pt x="1247" y="20376"/>
                  </a:cubicBezTo>
                  <a:cubicBezTo>
                    <a:pt x="1251" y="20337"/>
                    <a:pt x="1253" y="20294"/>
                    <a:pt x="1252" y="20247"/>
                  </a:cubicBezTo>
                  <a:cubicBezTo>
                    <a:pt x="1253" y="20200"/>
                    <a:pt x="1251" y="20158"/>
                    <a:pt x="1247" y="20118"/>
                  </a:cubicBezTo>
                  <a:cubicBezTo>
                    <a:pt x="1216" y="19620"/>
                    <a:pt x="1071" y="19193"/>
                    <a:pt x="863" y="19006"/>
                  </a:cubicBezTo>
                  <a:lnTo>
                    <a:pt x="863" y="907"/>
                  </a:lnTo>
                  <a:lnTo>
                    <a:pt x="20033" y="907"/>
                  </a:lnTo>
                  <a:cubicBezTo>
                    <a:pt x="20263" y="907"/>
                    <a:pt x="20499" y="934"/>
                    <a:pt x="20731" y="923"/>
                  </a:cubicBezTo>
                  <a:lnTo>
                    <a:pt x="20731" y="19009"/>
                  </a:lnTo>
                  <a:cubicBezTo>
                    <a:pt x="20505" y="19215"/>
                    <a:pt x="20345" y="19699"/>
                    <a:pt x="20343" y="20248"/>
                  </a:cubicBezTo>
                  <a:cubicBezTo>
                    <a:pt x="20340" y="20977"/>
                    <a:pt x="20631" y="21591"/>
                    <a:pt x="20969" y="21591"/>
                  </a:cubicBezTo>
                  <a:cubicBezTo>
                    <a:pt x="21299" y="21591"/>
                    <a:pt x="21549" y="21048"/>
                    <a:pt x="21590" y="20377"/>
                  </a:cubicBezTo>
                  <a:cubicBezTo>
                    <a:pt x="21595" y="20338"/>
                    <a:pt x="21597" y="20295"/>
                    <a:pt x="21596" y="20248"/>
                  </a:cubicBezTo>
                  <a:close/>
                </a:path>
              </a:pathLst>
            </a:custGeom>
            <a:solidFill>
              <a:srgbClr val="861B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Freeform 11"/>
            <p:cNvSpPr/>
            <p:nvPr/>
          </p:nvSpPr>
          <p:spPr>
            <a:xfrm rot="16200000">
              <a:off x="-435674" y="435673"/>
              <a:ext cx="1522888" cy="6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1" extrusionOk="0">
                  <a:moveTo>
                    <a:pt x="21596" y="20248"/>
                  </a:moveTo>
                  <a:cubicBezTo>
                    <a:pt x="21597" y="20201"/>
                    <a:pt x="21595" y="20158"/>
                    <a:pt x="21591" y="20119"/>
                  </a:cubicBezTo>
                  <a:cubicBezTo>
                    <a:pt x="21557" y="19578"/>
                    <a:pt x="21388" y="19119"/>
                    <a:pt x="21151" y="18962"/>
                  </a:cubicBezTo>
                  <a:lnTo>
                    <a:pt x="21151" y="457"/>
                  </a:lnTo>
                  <a:cubicBezTo>
                    <a:pt x="21151" y="214"/>
                    <a:pt x="21055" y="7"/>
                    <a:pt x="20941" y="7"/>
                  </a:cubicBezTo>
                  <a:lnTo>
                    <a:pt x="1561" y="7"/>
                  </a:lnTo>
                  <a:cubicBezTo>
                    <a:pt x="1272" y="7"/>
                    <a:pt x="980" y="-9"/>
                    <a:pt x="691" y="7"/>
                  </a:cubicBezTo>
                  <a:cubicBezTo>
                    <a:pt x="678" y="7"/>
                    <a:pt x="666" y="7"/>
                    <a:pt x="653" y="7"/>
                  </a:cubicBezTo>
                  <a:cubicBezTo>
                    <a:pt x="540" y="7"/>
                    <a:pt x="444" y="213"/>
                    <a:pt x="444" y="457"/>
                  </a:cubicBezTo>
                  <a:lnTo>
                    <a:pt x="444" y="18964"/>
                  </a:lnTo>
                  <a:cubicBezTo>
                    <a:pt x="189" y="19136"/>
                    <a:pt x="1" y="19654"/>
                    <a:pt x="0" y="20247"/>
                  </a:cubicBezTo>
                  <a:cubicBezTo>
                    <a:pt x="-3" y="20977"/>
                    <a:pt x="288" y="21590"/>
                    <a:pt x="626" y="21590"/>
                  </a:cubicBezTo>
                  <a:cubicBezTo>
                    <a:pt x="956" y="21590"/>
                    <a:pt x="1206" y="21047"/>
                    <a:pt x="1247" y="20376"/>
                  </a:cubicBezTo>
                  <a:cubicBezTo>
                    <a:pt x="1251" y="20337"/>
                    <a:pt x="1253" y="20294"/>
                    <a:pt x="1252" y="20247"/>
                  </a:cubicBezTo>
                  <a:cubicBezTo>
                    <a:pt x="1253" y="20200"/>
                    <a:pt x="1251" y="20158"/>
                    <a:pt x="1247" y="20118"/>
                  </a:cubicBezTo>
                  <a:cubicBezTo>
                    <a:pt x="1216" y="19620"/>
                    <a:pt x="1071" y="19193"/>
                    <a:pt x="863" y="19006"/>
                  </a:cubicBezTo>
                  <a:lnTo>
                    <a:pt x="863" y="907"/>
                  </a:lnTo>
                  <a:lnTo>
                    <a:pt x="20033" y="907"/>
                  </a:lnTo>
                  <a:cubicBezTo>
                    <a:pt x="20263" y="907"/>
                    <a:pt x="20499" y="934"/>
                    <a:pt x="20731" y="923"/>
                  </a:cubicBezTo>
                  <a:lnTo>
                    <a:pt x="20731" y="19009"/>
                  </a:lnTo>
                  <a:cubicBezTo>
                    <a:pt x="20505" y="19215"/>
                    <a:pt x="20345" y="19699"/>
                    <a:pt x="20343" y="20248"/>
                  </a:cubicBezTo>
                  <a:cubicBezTo>
                    <a:pt x="20340" y="20977"/>
                    <a:pt x="20631" y="21591"/>
                    <a:pt x="20969" y="21591"/>
                  </a:cubicBezTo>
                  <a:cubicBezTo>
                    <a:pt x="21299" y="21591"/>
                    <a:pt x="21549" y="21048"/>
                    <a:pt x="21590" y="20377"/>
                  </a:cubicBezTo>
                  <a:cubicBezTo>
                    <a:pt x="21595" y="20338"/>
                    <a:pt x="21597" y="20295"/>
                    <a:pt x="21596" y="20248"/>
                  </a:cubicBezTo>
                  <a:close/>
                </a:path>
              </a:pathLst>
            </a:custGeom>
            <a:solidFill>
              <a:srgbClr val="861B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7" name="AutoShape 12"/>
          <p:cNvSpPr/>
          <p:nvPr/>
        </p:nvSpPr>
        <p:spPr>
          <a:xfrm>
            <a:off x="6009213" y="6198413"/>
            <a:ext cx="6322762" cy="647546"/>
          </a:xfrm>
          <a:prstGeom prst="rect">
            <a:avLst/>
          </a:prstGeom>
          <a:solidFill>
            <a:srgbClr val="861B06">
              <a:alpha val="8196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AutoShape 13"/>
          <p:cNvSpPr/>
          <p:nvPr/>
        </p:nvSpPr>
        <p:spPr>
          <a:xfrm>
            <a:off x="6009213" y="6927778"/>
            <a:ext cx="6322762" cy="580871"/>
          </a:xfrm>
          <a:prstGeom prst="rect">
            <a:avLst/>
          </a:prstGeom>
          <a:solidFill>
            <a:srgbClr val="861B06">
              <a:alpha val="8196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AutoShape 14"/>
          <p:cNvSpPr/>
          <p:nvPr/>
        </p:nvSpPr>
        <p:spPr>
          <a:xfrm>
            <a:off x="6009213" y="7590470"/>
            <a:ext cx="6322762" cy="580871"/>
          </a:xfrm>
          <a:prstGeom prst="rect">
            <a:avLst/>
          </a:prstGeom>
          <a:solidFill>
            <a:srgbClr val="861B06">
              <a:alpha val="8196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AutoShape 15"/>
          <p:cNvSpPr/>
          <p:nvPr/>
        </p:nvSpPr>
        <p:spPr>
          <a:xfrm>
            <a:off x="6009213" y="8253159"/>
            <a:ext cx="6322762" cy="580871"/>
          </a:xfrm>
          <a:prstGeom prst="rect">
            <a:avLst/>
          </a:prstGeom>
          <a:solidFill>
            <a:srgbClr val="861B06">
              <a:alpha val="8196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1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rcRect l="35489"/>
          <a:stretch>
            <a:fillRect/>
          </a:stretch>
        </p:blipFill>
        <p:spPr>
          <a:xfrm>
            <a:off x="4791075" y="7456192"/>
            <a:ext cx="676813" cy="10491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Freeform 18"/>
          <p:cNvSpPr/>
          <p:nvPr/>
        </p:nvSpPr>
        <p:spPr>
          <a:xfrm>
            <a:off x="1752528" y="6979705"/>
            <a:ext cx="3038547" cy="1057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1217" y="20499"/>
                </a:moveTo>
                <a:lnTo>
                  <a:pt x="375" y="20499"/>
                </a:lnTo>
                <a:lnTo>
                  <a:pt x="375" y="1078"/>
                </a:lnTo>
                <a:lnTo>
                  <a:pt x="21217" y="1078"/>
                </a:lnTo>
                <a:lnTo>
                  <a:pt x="21217" y="20499"/>
                </a:lnTo>
                <a:close/>
              </a:path>
            </a:pathLst>
          </a:cu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5" name="Group 19"/>
          <p:cNvGrpSpPr/>
          <p:nvPr/>
        </p:nvGrpSpPr>
        <p:grpSpPr>
          <a:xfrm>
            <a:off x="1672966" y="3191937"/>
            <a:ext cx="11165149" cy="846297"/>
            <a:chOff x="0" y="0"/>
            <a:chExt cx="11165147" cy="846295"/>
          </a:xfrm>
        </p:grpSpPr>
        <p:pic>
          <p:nvPicPr>
            <p:cNvPr id="153" name="Picture 20" descr="Picture 2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25713" y="93663"/>
              <a:ext cx="1969217" cy="752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TextBox 21"/>
            <p:cNvSpPr txBox="1"/>
            <p:nvPr/>
          </p:nvSpPr>
          <p:spPr>
            <a:xfrm>
              <a:off x="0" y="0"/>
              <a:ext cx="11165148" cy="833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700"/>
                </a:lnSpc>
                <a:defRPr sz="4800"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</a:lstStyle>
            <a:p>
              <a:r>
                <a:t>Para sociedade                  Doações</a:t>
              </a:r>
            </a:p>
          </p:txBody>
        </p:sp>
      </p:grpSp>
      <p:sp>
        <p:nvSpPr>
          <p:cNvPr id="156" name="TextBox 22"/>
          <p:cNvSpPr txBox="1"/>
          <p:nvPr/>
        </p:nvSpPr>
        <p:spPr>
          <a:xfrm>
            <a:off x="12389342" y="1299569"/>
            <a:ext cx="5793883" cy="123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600"/>
              </a:lnSpc>
              <a:defRPr sz="2600" spc="-153">
                <a:solidFill>
                  <a:srgbClr val="861B0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JUNTOS,  VAMOS SUPERAR </a:t>
            </a:r>
          </a:p>
          <a:p>
            <a:pPr algn="ctr">
              <a:lnSpc>
                <a:spcPts val="3600"/>
              </a:lnSpc>
              <a:defRPr sz="2600" spc="-153">
                <a:solidFill>
                  <a:srgbClr val="38353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ESSE DESAFIO.</a:t>
            </a:r>
          </a:p>
        </p:txBody>
      </p:sp>
      <p:sp>
        <p:nvSpPr>
          <p:cNvPr id="157" name="TextBox 23"/>
          <p:cNvSpPr txBox="1"/>
          <p:nvPr/>
        </p:nvSpPr>
        <p:spPr>
          <a:xfrm>
            <a:off x="6363899" y="6833720"/>
            <a:ext cx="5695244" cy="58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800"/>
              </a:lnSpc>
              <a:defRPr sz="3200" spc="-3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t>9,5 toneladas de alimentos</a:t>
            </a:r>
          </a:p>
        </p:txBody>
      </p:sp>
      <p:sp>
        <p:nvSpPr>
          <p:cNvPr id="158" name="TextBox 24"/>
          <p:cNvSpPr txBox="1"/>
          <p:nvPr/>
        </p:nvSpPr>
        <p:spPr>
          <a:xfrm>
            <a:off x="6363899" y="7496409"/>
            <a:ext cx="5695244" cy="58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800"/>
              </a:lnSpc>
              <a:defRPr sz="3200" spc="-96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t>2.700 itens de higiene pessoal</a:t>
            </a:r>
          </a:p>
        </p:txBody>
      </p:sp>
      <p:sp>
        <p:nvSpPr>
          <p:cNvPr id="159" name="TextBox 25"/>
          <p:cNvSpPr txBox="1"/>
          <p:nvPr/>
        </p:nvSpPr>
        <p:spPr>
          <a:xfrm>
            <a:off x="6363899" y="6217625"/>
            <a:ext cx="4922938" cy="58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800"/>
              </a:lnSpc>
              <a:defRPr sz="3200" spc="172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t>1.800 kits entregues</a:t>
            </a:r>
          </a:p>
        </p:txBody>
      </p:sp>
      <p:sp>
        <p:nvSpPr>
          <p:cNvPr id="160" name="TextBox 26"/>
          <p:cNvSpPr txBox="1"/>
          <p:nvPr/>
        </p:nvSpPr>
        <p:spPr>
          <a:xfrm>
            <a:off x="6240074" y="8205696"/>
            <a:ext cx="5725845" cy="58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800"/>
              </a:lnSpc>
              <a:defRPr sz="320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t>900 famílias contempladas</a:t>
            </a:r>
          </a:p>
        </p:txBody>
      </p:sp>
      <p:sp>
        <p:nvSpPr>
          <p:cNvPr id="161" name="TextBox 27"/>
          <p:cNvSpPr txBox="1"/>
          <p:nvPr/>
        </p:nvSpPr>
        <p:spPr>
          <a:xfrm>
            <a:off x="1857304" y="7169559"/>
            <a:ext cx="2895672" cy="58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sz="3200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Resultados</a:t>
            </a:r>
          </a:p>
        </p:txBody>
      </p:sp>
      <p:sp>
        <p:nvSpPr>
          <p:cNvPr id="162" name="Freeform 29"/>
          <p:cNvSpPr/>
          <p:nvPr/>
        </p:nvSpPr>
        <p:spPr>
          <a:xfrm>
            <a:off x="5477412" y="9140535"/>
            <a:ext cx="647016" cy="74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43" y="0"/>
                </a:moveTo>
                <a:cubicBezTo>
                  <a:pt x="19730" y="0"/>
                  <a:pt x="19225" y="3824"/>
                  <a:pt x="19109" y="8788"/>
                </a:cubicBezTo>
                <a:lnTo>
                  <a:pt x="0" y="8788"/>
                </a:lnTo>
                <a:lnTo>
                  <a:pt x="0" y="12812"/>
                </a:lnTo>
                <a:lnTo>
                  <a:pt x="19116" y="12812"/>
                </a:lnTo>
                <a:cubicBezTo>
                  <a:pt x="19225" y="17843"/>
                  <a:pt x="19737" y="21600"/>
                  <a:pt x="20350" y="21600"/>
                </a:cubicBezTo>
                <a:cubicBezTo>
                  <a:pt x="21041" y="21600"/>
                  <a:pt x="21600" y="16770"/>
                  <a:pt x="21600" y="10800"/>
                </a:cubicBezTo>
                <a:cubicBezTo>
                  <a:pt x="21600" y="4830"/>
                  <a:pt x="21041" y="0"/>
                  <a:pt x="20343" y="0"/>
                </a:cubicBezTo>
                <a:close/>
              </a:path>
            </a:pathLst>
          </a:custGeom>
          <a:solidFill>
            <a:srgbClr val="861C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Freeform 31"/>
          <p:cNvSpPr/>
          <p:nvPr/>
        </p:nvSpPr>
        <p:spPr>
          <a:xfrm rot="16137275">
            <a:off x="5143080" y="8865406"/>
            <a:ext cx="654586" cy="1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52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61C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Freeform 33"/>
          <p:cNvSpPr/>
          <p:nvPr/>
        </p:nvSpPr>
        <p:spPr>
          <a:xfrm>
            <a:off x="5467887" y="9150060"/>
            <a:ext cx="647016" cy="74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43" y="0"/>
                </a:moveTo>
                <a:cubicBezTo>
                  <a:pt x="19730" y="0"/>
                  <a:pt x="19225" y="3824"/>
                  <a:pt x="19109" y="8788"/>
                </a:cubicBezTo>
                <a:lnTo>
                  <a:pt x="0" y="8788"/>
                </a:lnTo>
                <a:lnTo>
                  <a:pt x="0" y="12812"/>
                </a:lnTo>
                <a:lnTo>
                  <a:pt x="19116" y="12812"/>
                </a:lnTo>
                <a:cubicBezTo>
                  <a:pt x="19225" y="17843"/>
                  <a:pt x="19737" y="21600"/>
                  <a:pt x="20350" y="21600"/>
                </a:cubicBezTo>
                <a:cubicBezTo>
                  <a:pt x="21041" y="21600"/>
                  <a:pt x="21600" y="16770"/>
                  <a:pt x="21600" y="10800"/>
                </a:cubicBezTo>
                <a:cubicBezTo>
                  <a:pt x="21600" y="4830"/>
                  <a:pt x="21041" y="0"/>
                  <a:pt x="20343" y="0"/>
                </a:cubicBezTo>
                <a:close/>
              </a:path>
            </a:pathLst>
          </a:custGeom>
          <a:solidFill>
            <a:srgbClr val="861C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Freeform 35"/>
          <p:cNvSpPr/>
          <p:nvPr/>
        </p:nvSpPr>
        <p:spPr>
          <a:xfrm rot="16137275">
            <a:off x="5152605" y="8846356"/>
            <a:ext cx="654586" cy="1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52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61C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AutoShape 36"/>
          <p:cNvSpPr/>
          <p:nvPr/>
        </p:nvSpPr>
        <p:spPr>
          <a:xfrm>
            <a:off x="6009213" y="8934028"/>
            <a:ext cx="6322762" cy="580871"/>
          </a:xfrm>
          <a:prstGeom prst="rect">
            <a:avLst/>
          </a:prstGeom>
          <a:solidFill>
            <a:srgbClr val="861B06">
              <a:alpha val="8196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" name="TextBox 37"/>
          <p:cNvSpPr txBox="1"/>
          <p:nvPr/>
        </p:nvSpPr>
        <p:spPr>
          <a:xfrm>
            <a:off x="6230837" y="8896088"/>
            <a:ext cx="5538582" cy="58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800"/>
              </a:lnSpc>
              <a:defRPr sz="320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t>3.330 pessoas alcançadas</a:t>
            </a:r>
          </a:p>
        </p:txBody>
      </p:sp>
      <p:sp>
        <p:nvSpPr>
          <p:cNvPr id="168" name="AutoShape 38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9" name="Picture 39" descr="Picture 39"/>
          <p:cNvPicPr>
            <a:picLocks noChangeAspect="1"/>
          </p:cNvPicPr>
          <p:nvPr/>
        </p:nvPicPr>
        <p:blipFill>
          <a:blip r:embed="rId5">
            <a:extLst/>
          </a:blip>
          <a:srcRect l="2388" t="11124" r="19107"/>
          <a:stretch>
            <a:fillRect/>
          </a:stretch>
        </p:blipFill>
        <p:spPr>
          <a:xfrm>
            <a:off x="13075567" y="4545950"/>
            <a:ext cx="4421433" cy="3334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 3"/>
          <p:cNvSpPr/>
          <p:nvPr/>
        </p:nvSpPr>
        <p:spPr>
          <a:xfrm>
            <a:off x="-1" y="1020136"/>
            <a:ext cx="11474720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2" name="Picture 4" descr="Picture 4"/>
          <p:cNvPicPr>
            <a:picLocks noChangeAspect="1"/>
          </p:cNvPicPr>
          <p:nvPr/>
        </p:nvPicPr>
        <p:blipFill>
          <a:blip r:embed="rId2">
            <a:alphaModFix amt="62000"/>
            <a:extLst/>
          </a:blip>
          <a:stretch>
            <a:fillRect/>
          </a:stretch>
        </p:blipFill>
        <p:spPr>
          <a:xfrm>
            <a:off x="50966" y="649543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AutoShape 5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6" name="Group 6"/>
          <p:cNvGrpSpPr/>
          <p:nvPr/>
        </p:nvGrpSpPr>
        <p:grpSpPr>
          <a:xfrm>
            <a:off x="14970617" y="10094825"/>
            <a:ext cx="15362547" cy="4349235"/>
            <a:chOff x="0" y="0"/>
            <a:chExt cx="15362546" cy="4349233"/>
          </a:xfrm>
        </p:grpSpPr>
        <p:sp>
          <p:nvSpPr>
            <p:cNvPr id="174" name="TextBox 7"/>
            <p:cNvSpPr txBox="1"/>
            <p:nvPr/>
          </p:nvSpPr>
          <p:spPr>
            <a:xfrm>
              <a:off x="0" y="1573529"/>
              <a:ext cx="15362547" cy="27757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690880" lvl="1" indent="-345440" algn="just">
                <a:lnSpc>
                  <a:spcPts val="44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Doações de cestas básicas e kits de higiene</a:t>
              </a:r>
            </a:p>
            <a:p>
              <a:pPr algn="just">
                <a:lnSpc>
                  <a:spcPts val="4400"/>
                </a:lnSpc>
              </a:pPr>
              <a:endParaRPr/>
            </a:p>
            <a:p>
              <a:pPr marL="690880" lvl="1" indent="-345440" algn="just">
                <a:lnSpc>
                  <a:spcPts val="44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Campanha "Com Cuidado Se Constrói"</a:t>
              </a:r>
            </a:p>
            <a:p>
              <a:pPr algn="just">
                <a:lnSpc>
                  <a:spcPts val="4400"/>
                </a:lnSpc>
              </a:pPr>
              <a:endParaRPr/>
            </a:p>
            <a:p>
              <a:pPr marL="690880" lvl="1" indent="-345440" algn="just">
                <a:lnSpc>
                  <a:spcPts val="44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Campanha "Juntos Por Mais Empregos"</a:t>
              </a:r>
            </a:p>
          </p:txBody>
        </p:sp>
        <p:sp>
          <p:nvSpPr>
            <p:cNvPr id="175" name="TextBox 8"/>
            <p:cNvSpPr txBox="1"/>
            <p:nvPr/>
          </p:nvSpPr>
          <p:spPr>
            <a:xfrm>
              <a:off x="326104" y="0"/>
              <a:ext cx="15036441" cy="88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7200"/>
                </a:lnSpc>
                <a:defRPr sz="5200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Conjunto de medidas protetivas:</a:t>
              </a:r>
            </a:p>
          </p:txBody>
        </p:sp>
      </p:grpSp>
      <p:grpSp>
        <p:nvGrpSpPr>
          <p:cNvPr id="179" name="Group 9"/>
          <p:cNvGrpSpPr/>
          <p:nvPr/>
        </p:nvGrpSpPr>
        <p:grpSpPr>
          <a:xfrm>
            <a:off x="1028699" y="3734577"/>
            <a:ext cx="10949714" cy="4013859"/>
            <a:chOff x="0" y="0"/>
            <a:chExt cx="10949712" cy="4013858"/>
          </a:xfrm>
        </p:grpSpPr>
        <p:pic>
          <p:nvPicPr>
            <p:cNvPr id="177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586804" cy="40138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Picture 11" descr="Picture 11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6037" b="2017"/>
            <a:stretch>
              <a:fillRect/>
            </a:stretch>
          </p:blipFill>
          <p:spPr>
            <a:xfrm>
              <a:off x="5843844" y="-1"/>
              <a:ext cx="5105869" cy="4013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0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rcRect l="8284" r="2114"/>
          <a:stretch>
            <a:fillRect/>
          </a:stretch>
        </p:blipFill>
        <p:spPr>
          <a:xfrm>
            <a:off x="12200384" y="3734577"/>
            <a:ext cx="5113469" cy="401385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3"/>
          <p:cNvSpPr txBox="1"/>
          <p:nvPr/>
        </p:nvSpPr>
        <p:spPr>
          <a:xfrm>
            <a:off x="1672967" y="1099846"/>
            <a:ext cx="10135129" cy="131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ENTREGA DE CESTAS BÁSICAS E </a:t>
            </a:r>
          </a:p>
          <a:p>
            <a:pPr algn="just"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pPr>
            <a:r>
              <a:t>KITS DE HIGIENE PESSOAL</a:t>
            </a:r>
          </a:p>
        </p:txBody>
      </p:sp>
      <p:sp>
        <p:nvSpPr>
          <p:cNvPr id="182" name="TextBox 14"/>
          <p:cNvSpPr txBox="1"/>
          <p:nvPr/>
        </p:nvSpPr>
        <p:spPr>
          <a:xfrm>
            <a:off x="12494117" y="1299569"/>
            <a:ext cx="5793883" cy="123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600"/>
              </a:lnSpc>
              <a:defRPr sz="2600" spc="5">
                <a:solidFill>
                  <a:srgbClr val="861B0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JUNTOS,  VAMOS SUPERAR </a:t>
            </a:r>
          </a:p>
          <a:p>
            <a:pPr algn="ctr">
              <a:lnSpc>
                <a:spcPts val="3600"/>
              </a:lnSpc>
              <a:defRPr sz="2600" spc="5">
                <a:solidFill>
                  <a:srgbClr val="38353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ESSE DESAFIO.</a:t>
            </a:r>
          </a:p>
        </p:txBody>
      </p:sp>
      <p:sp>
        <p:nvSpPr>
          <p:cNvPr id="183" name="TextBox 15"/>
          <p:cNvSpPr txBox="1"/>
          <p:nvPr/>
        </p:nvSpPr>
        <p:spPr>
          <a:xfrm>
            <a:off x="6727417" y="7995511"/>
            <a:ext cx="5472968" cy="70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800"/>
              </a:lnSpc>
              <a:defRPr sz="2200" spc="376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Fundação Papa João XXIII (FUNPAPA)</a:t>
            </a:r>
          </a:p>
        </p:txBody>
      </p:sp>
      <p:sp>
        <p:nvSpPr>
          <p:cNvPr id="184" name="TextBox 16"/>
          <p:cNvSpPr txBox="1"/>
          <p:nvPr/>
        </p:nvSpPr>
        <p:spPr>
          <a:xfrm>
            <a:off x="1272509" y="7974461"/>
            <a:ext cx="5314200" cy="70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800"/>
              </a:lnSpc>
              <a:defRPr sz="2200" spc="376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Ouvidoria Geral do Estado (OGE)</a:t>
            </a:r>
          </a:p>
        </p:txBody>
      </p:sp>
      <p:sp>
        <p:nvSpPr>
          <p:cNvPr id="185" name="TextBox 17"/>
          <p:cNvSpPr txBox="1"/>
          <p:nvPr/>
        </p:nvSpPr>
        <p:spPr>
          <a:xfrm>
            <a:off x="12200383" y="8031230"/>
            <a:ext cx="5058917" cy="1059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800"/>
              </a:lnSpc>
              <a:defRPr sz="2200" spc="-85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S</a:t>
            </a:r>
            <a:r>
              <a:rPr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ecretaria Mun. de Cidadania, </a:t>
            </a:r>
          </a:p>
          <a:p>
            <a:pPr algn="ctr">
              <a:lnSpc>
                <a:spcPts val="2800"/>
              </a:lnSpc>
              <a:defRPr sz="2200" spc="-85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t>Assistência Social e Trabalho </a:t>
            </a:r>
          </a:p>
          <a:p>
            <a:pPr algn="ctr">
              <a:lnSpc>
                <a:spcPts val="2800"/>
              </a:lnSpc>
              <a:defRPr sz="2200" spc="-85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t>de Ananindeua  (SEMCAT)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utoShape 2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0" name="Group 3"/>
          <p:cNvGrpSpPr/>
          <p:nvPr/>
        </p:nvGrpSpPr>
        <p:grpSpPr>
          <a:xfrm>
            <a:off x="1970750" y="3028343"/>
            <a:ext cx="14346498" cy="897335"/>
            <a:chOff x="0" y="0"/>
            <a:chExt cx="14346496" cy="897333"/>
          </a:xfrm>
        </p:grpSpPr>
        <p:pic>
          <p:nvPicPr>
            <p:cNvPr id="188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06653" y="144701"/>
              <a:ext cx="1969217" cy="752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TextBox 5"/>
            <p:cNvSpPr txBox="1"/>
            <p:nvPr/>
          </p:nvSpPr>
          <p:spPr>
            <a:xfrm>
              <a:off x="0" y="0"/>
              <a:ext cx="14346497" cy="833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700"/>
                </a:lnSpc>
                <a:defRPr sz="4800"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</a:lstStyle>
            <a:p>
              <a:r>
                <a:t>Para os trabalhadores            2 Campanhas</a:t>
              </a:r>
            </a:p>
          </p:txBody>
        </p:sp>
      </p:grpSp>
      <p:sp>
        <p:nvSpPr>
          <p:cNvPr id="191" name="Freeform 7"/>
          <p:cNvSpPr/>
          <p:nvPr/>
        </p:nvSpPr>
        <p:spPr>
          <a:xfrm>
            <a:off x="-1" y="991561"/>
            <a:ext cx="11474720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2" name="Picture 8" descr="Picture 8"/>
          <p:cNvPicPr>
            <a:picLocks noChangeAspect="1"/>
          </p:cNvPicPr>
          <p:nvPr/>
        </p:nvPicPr>
        <p:blipFill>
          <a:blip r:embed="rId3">
            <a:alphaModFix amt="62000"/>
            <a:extLst/>
          </a:blip>
          <a:stretch>
            <a:fillRect/>
          </a:stretch>
        </p:blipFill>
        <p:spPr>
          <a:xfrm>
            <a:off x="50966" y="620968"/>
            <a:ext cx="1434864" cy="160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r="4224"/>
          <a:stretch>
            <a:fillRect/>
          </a:stretch>
        </p:blipFill>
        <p:spPr>
          <a:xfrm>
            <a:off x="10697395" y="6027287"/>
            <a:ext cx="5619853" cy="2828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97859" y="5986736"/>
            <a:ext cx="5628609" cy="282837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Box 11"/>
          <p:cNvSpPr txBox="1"/>
          <p:nvPr/>
        </p:nvSpPr>
        <p:spPr>
          <a:xfrm>
            <a:off x="2197859" y="4504709"/>
            <a:ext cx="5619853" cy="973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900"/>
              </a:lnSpc>
              <a:defRPr sz="2800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t>"COM CUIDADO SE CONSTRÓI"</a:t>
            </a:r>
          </a:p>
          <a:p>
            <a:pPr algn="ctr">
              <a:lnSpc>
                <a:spcPts val="3900"/>
              </a:lnSpc>
              <a:defRPr sz="28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Parceiro: </a:t>
            </a:r>
            <a:r>
              <a:rPr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SESI </a:t>
            </a:r>
          </a:p>
        </p:txBody>
      </p:sp>
      <p:sp>
        <p:nvSpPr>
          <p:cNvPr id="196" name="TextBox 12"/>
          <p:cNvSpPr txBox="1"/>
          <p:nvPr/>
        </p:nvSpPr>
        <p:spPr>
          <a:xfrm>
            <a:off x="1672967" y="1071271"/>
            <a:ext cx="9309622" cy="131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lvl1pPr>
          </a:lstStyle>
          <a:p>
            <a:r>
              <a:t>BOAS PRÁTICAS EM RESPONSABILIDADE SOCIAL</a:t>
            </a:r>
          </a:p>
        </p:txBody>
      </p:sp>
      <p:sp>
        <p:nvSpPr>
          <p:cNvPr id="197" name="TextBox 13"/>
          <p:cNvSpPr txBox="1"/>
          <p:nvPr/>
        </p:nvSpPr>
        <p:spPr>
          <a:xfrm>
            <a:off x="10542434" y="4504709"/>
            <a:ext cx="5929777" cy="973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900"/>
              </a:lnSpc>
              <a:defRPr sz="2800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t>"JUNTOS POR MAIS EMPREGOS"</a:t>
            </a:r>
          </a:p>
          <a:p>
            <a:pPr algn="ctr">
              <a:lnSpc>
                <a:spcPts val="3900"/>
              </a:lnSpc>
              <a:defRPr sz="28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Parceiros: </a:t>
            </a:r>
            <a:r>
              <a:rPr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SESI, SENAI e IEL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utoShape 2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2" name="Group 3"/>
          <p:cNvGrpSpPr/>
          <p:nvPr/>
        </p:nvGrpSpPr>
        <p:grpSpPr>
          <a:xfrm>
            <a:off x="6466178" y="3569922"/>
            <a:ext cx="4955593" cy="752633"/>
            <a:chOff x="0" y="0"/>
            <a:chExt cx="4955591" cy="752632"/>
          </a:xfrm>
        </p:grpSpPr>
        <p:pic>
          <p:nvPicPr>
            <p:cNvPr id="200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969218" cy="752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TextBox 5"/>
            <p:cNvSpPr txBox="1"/>
            <p:nvPr/>
          </p:nvSpPr>
          <p:spPr>
            <a:xfrm>
              <a:off x="1966595" y="75829"/>
              <a:ext cx="2988997" cy="56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4600"/>
                </a:lnSpc>
                <a:defRPr sz="33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Parceiro: </a:t>
              </a:r>
              <a:r>
                <a:rPr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SESI </a:t>
              </a:r>
            </a:p>
          </p:txBody>
        </p:sp>
      </p:grpSp>
      <p:grpSp>
        <p:nvGrpSpPr>
          <p:cNvPr id="205" name="Group 6"/>
          <p:cNvGrpSpPr/>
          <p:nvPr/>
        </p:nvGrpSpPr>
        <p:grpSpPr>
          <a:xfrm>
            <a:off x="1529405" y="5633768"/>
            <a:ext cx="12737463" cy="3307152"/>
            <a:chOff x="0" y="0"/>
            <a:chExt cx="12737462" cy="3307150"/>
          </a:xfrm>
        </p:grpSpPr>
        <p:sp>
          <p:nvSpPr>
            <p:cNvPr id="203" name="TextBox 7"/>
            <p:cNvSpPr txBox="1"/>
            <p:nvPr/>
          </p:nvSpPr>
          <p:spPr>
            <a:xfrm>
              <a:off x="0" y="800686"/>
              <a:ext cx="12737463" cy="2506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690880" lvl="1" indent="-345440">
                <a:lnSpc>
                  <a:spcPts val="50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Palestras nos canteiros de obra</a:t>
              </a:r>
            </a:p>
            <a:p>
              <a:pPr marL="690880" lvl="1" indent="-345440">
                <a:lnSpc>
                  <a:spcPts val="50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Atividades práticas</a:t>
              </a:r>
            </a:p>
            <a:p>
              <a:pPr marL="690880" lvl="1" indent="-345440" algn="just">
                <a:lnSpc>
                  <a:spcPts val="5000"/>
                </a:lnSpc>
                <a:buSzPct val="100000"/>
                <a:buFont typeface="Arial"/>
                <a:buChar char="•"/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Gestão de crise</a:t>
              </a:r>
            </a:p>
            <a:p>
              <a:pPr algn="just">
                <a:lnSpc>
                  <a:spcPts val="5000"/>
                </a:lnSpc>
                <a:defRPr sz="32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 </a:t>
              </a:r>
            </a:p>
          </p:txBody>
        </p:sp>
        <p:sp>
          <p:nvSpPr>
            <p:cNvPr id="204" name="TextBox 8"/>
            <p:cNvSpPr txBox="1"/>
            <p:nvPr/>
          </p:nvSpPr>
          <p:spPr>
            <a:xfrm>
              <a:off x="441345" y="0"/>
              <a:ext cx="9810823" cy="581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4800"/>
                </a:lnSpc>
                <a:defRPr sz="3200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PRINCIPAIS ATIVIDADES DESENVOLVIDAS:</a:t>
              </a:r>
            </a:p>
          </p:txBody>
        </p:sp>
      </p:grpSp>
      <p:sp>
        <p:nvSpPr>
          <p:cNvPr id="206" name="Freeform 10"/>
          <p:cNvSpPr/>
          <p:nvPr/>
        </p:nvSpPr>
        <p:spPr>
          <a:xfrm>
            <a:off x="0" y="991561"/>
            <a:ext cx="11489427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7" name="Picture 11" descr="Picture 11"/>
          <p:cNvPicPr>
            <a:picLocks noChangeAspect="1"/>
          </p:cNvPicPr>
          <p:nvPr/>
        </p:nvPicPr>
        <p:blipFill>
          <a:blip r:embed="rId3">
            <a:alphaModFix amt="62000"/>
            <a:extLst/>
          </a:blip>
          <a:stretch>
            <a:fillRect/>
          </a:stretch>
        </p:blipFill>
        <p:spPr>
          <a:xfrm>
            <a:off x="50966" y="620968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Box 12"/>
          <p:cNvSpPr txBox="1"/>
          <p:nvPr/>
        </p:nvSpPr>
        <p:spPr>
          <a:xfrm>
            <a:off x="1835112" y="1413616"/>
            <a:ext cx="9277872" cy="65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lvl1pPr>
          </a:lstStyle>
          <a:p>
            <a:r>
              <a:t>"COM CUIDADO SE CONSTRÓI"</a:t>
            </a:r>
          </a:p>
        </p:txBody>
      </p:sp>
      <p:pic>
        <p:nvPicPr>
          <p:cNvPr id="209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89427" y="5808453"/>
            <a:ext cx="5107888" cy="2566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utoShape 2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Freeform 4"/>
          <p:cNvSpPr/>
          <p:nvPr/>
        </p:nvSpPr>
        <p:spPr>
          <a:xfrm>
            <a:off x="-1" y="991561"/>
            <a:ext cx="11474720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3" name="Picture 5" descr="Picture 5"/>
          <p:cNvPicPr>
            <a:picLocks noChangeAspect="1"/>
          </p:cNvPicPr>
          <p:nvPr/>
        </p:nvPicPr>
        <p:blipFill>
          <a:blip r:embed="rId2">
            <a:alphaModFix amt="62000"/>
            <a:extLst/>
          </a:blip>
          <a:stretch>
            <a:fillRect/>
          </a:stretch>
        </p:blipFill>
        <p:spPr>
          <a:xfrm>
            <a:off x="50966" y="620968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6"/>
          <p:cNvSpPr txBox="1"/>
          <p:nvPr/>
        </p:nvSpPr>
        <p:spPr>
          <a:xfrm>
            <a:off x="1790263" y="2843918"/>
            <a:ext cx="7475023" cy="113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600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Período: 5/6 a 10/8/2020</a:t>
            </a:r>
          </a:p>
        </p:txBody>
      </p:sp>
      <p:grpSp>
        <p:nvGrpSpPr>
          <p:cNvPr id="218" name="Group 7"/>
          <p:cNvGrpSpPr/>
          <p:nvPr/>
        </p:nvGrpSpPr>
        <p:grpSpPr>
          <a:xfrm>
            <a:off x="2378174" y="3719627"/>
            <a:ext cx="6415111" cy="4023638"/>
            <a:chOff x="0" y="0"/>
            <a:chExt cx="6415110" cy="4023636"/>
          </a:xfrm>
        </p:grpSpPr>
        <p:pic>
          <p:nvPicPr>
            <p:cNvPr id="215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182" r="15321" b="500"/>
            <a:stretch>
              <a:fillRect/>
            </a:stretch>
          </p:blipFill>
          <p:spPr>
            <a:xfrm>
              <a:off x="181476" y="412740"/>
              <a:ext cx="2186463" cy="361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Picture 9" descr="Picture 9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927" b="28000"/>
            <a:stretch>
              <a:fillRect/>
            </a:stretch>
          </p:blipFill>
          <p:spPr>
            <a:xfrm>
              <a:off x="0" y="-1"/>
              <a:ext cx="3353922" cy="3174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927" b="28000"/>
            <a:stretch>
              <a:fillRect/>
            </a:stretch>
          </p:blipFill>
          <p:spPr>
            <a:xfrm>
              <a:off x="3061188" y="-1"/>
              <a:ext cx="3353923" cy="3174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9" name="TextBox 11"/>
          <p:cNvSpPr txBox="1"/>
          <p:nvPr/>
        </p:nvSpPr>
        <p:spPr>
          <a:xfrm>
            <a:off x="1820320" y="1413616"/>
            <a:ext cx="8896871" cy="65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lvl1pPr>
          </a:lstStyle>
          <a:p>
            <a:r>
              <a:t>RESULTADOS</a:t>
            </a:r>
          </a:p>
        </p:txBody>
      </p:sp>
      <p:sp>
        <p:nvSpPr>
          <p:cNvPr id="220" name="TextBox 12"/>
          <p:cNvSpPr txBox="1"/>
          <p:nvPr/>
        </p:nvSpPr>
        <p:spPr>
          <a:xfrm>
            <a:off x="12479326" y="1157539"/>
            <a:ext cx="5793883" cy="1499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400"/>
              </a:lnSpc>
              <a:defRPr sz="3200" spc="6">
                <a:solidFill>
                  <a:srgbClr val="861B0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"</a:t>
            </a:r>
            <a:r>
              <a:rPr>
                <a:solidFill>
                  <a:srgbClr val="383535"/>
                </a:solidFill>
              </a:rPr>
              <a:t>COM</a:t>
            </a:r>
            <a:r>
              <a:rPr>
                <a:solidFill>
                  <a:srgbClr val="5B5956"/>
                </a:solidFill>
              </a:rPr>
              <a:t> </a:t>
            </a:r>
            <a:r>
              <a:t>CUIDADO </a:t>
            </a:r>
          </a:p>
          <a:p>
            <a:pPr algn="ctr">
              <a:lnSpc>
                <a:spcPts val="4400"/>
              </a:lnSpc>
              <a:defRPr sz="3200" spc="6">
                <a:solidFill>
                  <a:srgbClr val="38353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t>SE</a:t>
            </a:r>
            <a:r>
              <a:rPr>
                <a:solidFill>
                  <a:srgbClr val="861B06"/>
                </a:solidFill>
              </a:rPr>
              <a:t> CONSTRÓI"</a:t>
            </a:r>
          </a:p>
        </p:txBody>
      </p:sp>
      <p:grpSp>
        <p:nvGrpSpPr>
          <p:cNvPr id="224" name="Group 13"/>
          <p:cNvGrpSpPr/>
          <p:nvPr/>
        </p:nvGrpSpPr>
        <p:grpSpPr>
          <a:xfrm>
            <a:off x="2654398" y="3912146"/>
            <a:ext cx="6715664" cy="2539151"/>
            <a:chOff x="0" y="0"/>
            <a:chExt cx="6715662" cy="2539149"/>
          </a:xfrm>
        </p:grpSpPr>
        <p:sp>
          <p:nvSpPr>
            <p:cNvPr id="221" name="TextBox 14"/>
            <p:cNvSpPr txBox="1"/>
            <p:nvPr/>
          </p:nvSpPr>
          <p:spPr>
            <a:xfrm>
              <a:off x="0" y="900176"/>
              <a:ext cx="6715663" cy="433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3400"/>
                </a:lnSpc>
                <a:defRPr sz="3000" spc="-86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756  trabalhadores atendidos diretamente</a:t>
              </a:r>
            </a:p>
          </p:txBody>
        </p:sp>
        <p:sp>
          <p:nvSpPr>
            <p:cNvPr id="222" name="TextBox 15"/>
            <p:cNvSpPr txBox="1"/>
            <p:nvPr/>
          </p:nvSpPr>
          <p:spPr>
            <a:xfrm>
              <a:off x="0" y="2106086"/>
              <a:ext cx="6715663" cy="433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3400"/>
                </a:lnSpc>
                <a:defRPr sz="3000" spc="-154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2.642  trabalhadores impactados</a:t>
              </a:r>
            </a:p>
          </p:txBody>
        </p:sp>
        <p:sp>
          <p:nvSpPr>
            <p:cNvPr id="223" name="TextBox 16"/>
            <p:cNvSpPr txBox="1"/>
            <p:nvPr/>
          </p:nvSpPr>
          <p:spPr>
            <a:xfrm>
              <a:off x="0" y="0"/>
              <a:ext cx="6715663" cy="605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5100"/>
                </a:lnSpc>
                <a:defRPr sz="3000" spc="-86">
                  <a:latin typeface="Montserrat Classic Bold"/>
                  <a:ea typeface="Montserrat Classic Bold"/>
                  <a:cs typeface="Montserrat Classic Bold"/>
                  <a:sym typeface="Montserrat Classic Bold"/>
                </a:defRPr>
              </a:lvl1pPr>
            </a:lstStyle>
            <a:p>
              <a:r>
                <a:t>25  canteiros visitados</a:t>
              </a:r>
            </a:p>
          </p:txBody>
        </p:sp>
      </p:grpSp>
      <p:pic>
        <p:nvPicPr>
          <p:cNvPr id="225" name="Picture 17" descr="Picture 17"/>
          <p:cNvPicPr>
            <a:picLocks noChangeAspect="1"/>
          </p:cNvPicPr>
          <p:nvPr/>
        </p:nvPicPr>
        <p:blipFill>
          <a:blip r:embed="rId5">
            <a:extLst/>
          </a:blip>
          <a:srcRect l="4533" b="5830"/>
          <a:stretch>
            <a:fillRect/>
          </a:stretch>
        </p:blipFill>
        <p:spPr>
          <a:xfrm>
            <a:off x="12998514" y="2939168"/>
            <a:ext cx="4412574" cy="307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18" descr="Picture 18"/>
          <p:cNvPicPr>
            <a:picLocks noChangeAspect="1"/>
          </p:cNvPicPr>
          <p:nvPr/>
        </p:nvPicPr>
        <p:blipFill>
          <a:blip r:embed="rId6">
            <a:extLst/>
          </a:blip>
          <a:srcRect t="9092" r="4533"/>
          <a:stretch>
            <a:fillRect/>
          </a:stretch>
        </p:blipFill>
        <p:spPr>
          <a:xfrm>
            <a:off x="12998514" y="6176934"/>
            <a:ext cx="4412574" cy="3132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19" descr="Picture 19"/>
          <p:cNvPicPr>
            <a:picLocks noChangeAspect="1"/>
          </p:cNvPicPr>
          <p:nvPr/>
        </p:nvPicPr>
        <p:blipFill>
          <a:blip r:embed="rId7">
            <a:extLst/>
          </a:blip>
          <a:srcRect r="7994"/>
          <a:stretch>
            <a:fillRect/>
          </a:stretch>
        </p:blipFill>
        <p:spPr>
          <a:xfrm>
            <a:off x="9142638" y="4506143"/>
            <a:ext cx="3726442" cy="3459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20" descr="Picture 20"/>
          <p:cNvPicPr>
            <a:picLocks noChangeAspect="1"/>
          </p:cNvPicPr>
          <p:nvPr/>
        </p:nvPicPr>
        <p:blipFill>
          <a:blip r:embed="rId8">
            <a:extLst/>
          </a:blip>
          <a:srcRect t="11199" r="43691" b="19226"/>
          <a:stretch>
            <a:fillRect/>
          </a:stretch>
        </p:blipFill>
        <p:spPr>
          <a:xfrm>
            <a:off x="461391" y="5143499"/>
            <a:ext cx="2657743" cy="4645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utoShape 2"/>
          <p:cNvSpPr/>
          <p:nvPr/>
        </p:nvSpPr>
        <p:spPr>
          <a:xfrm>
            <a:off x="-533400" y="10166263"/>
            <a:ext cx="19354800" cy="497330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3" name="Group 3"/>
          <p:cNvGrpSpPr/>
          <p:nvPr/>
        </p:nvGrpSpPr>
        <p:grpSpPr>
          <a:xfrm>
            <a:off x="5243655" y="2839152"/>
            <a:ext cx="7800689" cy="752633"/>
            <a:chOff x="0" y="0"/>
            <a:chExt cx="7800688" cy="752632"/>
          </a:xfrm>
        </p:grpSpPr>
        <p:pic>
          <p:nvPicPr>
            <p:cNvPr id="231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969218" cy="752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TextBox 5"/>
            <p:cNvSpPr txBox="1"/>
            <p:nvPr/>
          </p:nvSpPr>
          <p:spPr>
            <a:xfrm>
              <a:off x="1966595" y="75829"/>
              <a:ext cx="5834094" cy="56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4600"/>
                </a:lnSpc>
                <a:defRPr sz="3300">
                  <a:latin typeface="Montserrat Classic"/>
                  <a:ea typeface="Montserrat Classic"/>
                  <a:cs typeface="Montserrat Classic"/>
                  <a:sym typeface="Montserrat Classic"/>
                </a:defRPr>
              </a:pPr>
              <a:r>
                <a:t>Parceiros: </a:t>
              </a:r>
              <a:r>
                <a:rPr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SESI, SENAI e IEL </a:t>
              </a:r>
            </a:p>
          </p:txBody>
        </p:sp>
      </p:grpSp>
      <p:sp>
        <p:nvSpPr>
          <p:cNvPr id="234" name="TextBox 6"/>
          <p:cNvSpPr txBox="1"/>
          <p:nvPr/>
        </p:nvSpPr>
        <p:spPr>
          <a:xfrm>
            <a:off x="1214575" y="5130713"/>
            <a:ext cx="10102196" cy="4140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4519" lvl="1" indent="-302259">
              <a:lnSpc>
                <a:spcPts val="4700"/>
              </a:lnSpc>
              <a:buSzPct val="100000"/>
              <a:buFont typeface="Arial"/>
              <a:buChar char="•"/>
              <a:defRPr sz="28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Palestra "Mercado de trabalho e suas transformações"</a:t>
            </a:r>
          </a:p>
          <a:p>
            <a:pPr marL="604519" lvl="1" indent="-302259">
              <a:lnSpc>
                <a:spcPts val="4700"/>
              </a:lnSpc>
              <a:buSzPct val="100000"/>
              <a:buFont typeface="Arial"/>
              <a:buChar char="•"/>
              <a:defRPr sz="28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Atividade de ginástica laboral</a:t>
            </a:r>
          </a:p>
          <a:p>
            <a:pPr marL="604519" lvl="1" indent="-302259">
              <a:lnSpc>
                <a:spcPts val="4700"/>
              </a:lnSpc>
              <a:buSzPct val="100000"/>
              <a:buFont typeface="Arial"/>
              <a:buChar char="•"/>
              <a:defRPr sz="28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Divulgação dos cursos gratuitos EAD do SENAI</a:t>
            </a:r>
          </a:p>
          <a:p>
            <a:pPr marL="604519" lvl="1" indent="-302259">
              <a:lnSpc>
                <a:spcPts val="4700"/>
              </a:lnSpc>
              <a:buSzPct val="100000"/>
              <a:buFont typeface="Arial"/>
              <a:buChar char="•"/>
              <a:defRPr sz="28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Orientação sobre emissão da carteirinha do SESI</a:t>
            </a:r>
          </a:p>
          <a:p>
            <a:pPr marL="604519" lvl="1" indent="-302259">
              <a:lnSpc>
                <a:spcPts val="4700"/>
              </a:lnSpc>
              <a:buSzPct val="100000"/>
              <a:buFont typeface="Arial"/>
              <a:buChar char="•"/>
              <a:defRPr sz="28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Oferta de combo de exame admissional</a:t>
            </a:r>
          </a:p>
          <a:p>
            <a:pPr marL="604519" lvl="1" indent="-302259" algn="just">
              <a:lnSpc>
                <a:spcPts val="4700"/>
              </a:lnSpc>
              <a:buSzPct val="100000"/>
              <a:buFont typeface="Arial"/>
              <a:buChar char="•"/>
              <a:defRPr sz="2800">
                <a:latin typeface="Montserrat Classic"/>
                <a:ea typeface="Montserrat Classic"/>
                <a:cs typeface="Montserrat Classic"/>
                <a:sym typeface="Montserrat Classic"/>
              </a:defRPr>
            </a:pPr>
            <a:r>
              <a:t>Disponibilização de banco de currículos no site do SINDUSCON-PA</a:t>
            </a:r>
          </a:p>
        </p:txBody>
      </p:sp>
      <p:sp>
        <p:nvSpPr>
          <p:cNvPr id="235" name="TextBox 7"/>
          <p:cNvSpPr txBox="1"/>
          <p:nvPr/>
        </p:nvSpPr>
        <p:spPr>
          <a:xfrm>
            <a:off x="1564611" y="4288354"/>
            <a:ext cx="9511438" cy="58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800"/>
              </a:lnSpc>
              <a:defRPr sz="3200"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PRINCIPAIS ATIVIDADES DESENVOLVIDAS:</a:t>
            </a:r>
          </a:p>
        </p:txBody>
      </p:sp>
      <p:sp>
        <p:nvSpPr>
          <p:cNvPr id="236" name="Freeform 9"/>
          <p:cNvSpPr/>
          <p:nvPr/>
        </p:nvSpPr>
        <p:spPr>
          <a:xfrm>
            <a:off x="-1" y="991561"/>
            <a:ext cx="11474720" cy="1510942"/>
          </a:xfrm>
          <a:prstGeom prst="rect">
            <a:avLst/>
          </a:prstGeom>
          <a:solidFill>
            <a:srgbClr val="861B0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7" name="Picture 10" descr="Picture 10"/>
          <p:cNvPicPr>
            <a:picLocks noChangeAspect="1"/>
          </p:cNvPicPr>
          <p:nvPr/>
        </p:nvPicPr>
        <p:blipFill>
          <a:blip r:embed="rId3">
            <a:alphaModFix amt="62000"/>
            <a:extLst/>
          </a:blip>
          <a:stretch>
            <a:fillRect/>
          </a:stretch>
        </p:blipFill>
        <p:spPr>
          <a:xfrm>
            <a:off x="50966" y="620968"/>
            <a:ext cx="1434864" cy="160631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Box 11"/>
          <p:cNvSpPr txBox="1"/>
          <p:nvPr/>
        </p:nvSpPr>
        <p:spPr>
          <a:xfrm>
            <a:off x="1787486" y="1413616"/>
            <a:ext cx="9897003" cy="65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200"/>
              </a:lnSpc>
              <a:defRPr sz="4200">
                <a:solidFill>
                  <a:srgbClr val="FCFCF4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defRPr>
            </a:lvl1pPr>
          </a:lstStyle>
          <a:p>
            <a:r>
              <a:t>"JUNTOS POR MAIS EMPREGOS"</a:t>
            </a:r>
          </a:p>
        </p:txBody>
      </p:sp>
      <p:pic>
        <p:nvPicPr>
          <p:cNvPr id="239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rcRect r="4224"/>
          <a:stretch>
            <a:fillRect/>
          </a:stretch>
        </p:blipFill>
        <p:spPr>
          <a:xfrm>
            <a:off x="11858380" y="5719683"/>
            <a:ext cx="5087519" cy="256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Personalizar</PresentationFormat>
  <Paragraphs>96</Paragraphs>
  <Slides>12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Montserrat Classic</vt:lpstr>
      <vt:lpstr>Montserrat Classic Bold</vt:lpstr>
      <vt:lpstr>Montserrat ExtraBold</vt:lpstr>
      <vt:lpstr>Montserrat Semi-Bold Bold</vt:lpstr>
      <vt:lpstr>Open Sans Extra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</dc:creator>
  <cp:lastModifiedBy>Sandra</cp:lastModifiedBy>
  <cp:revision>1</cp:revision>
  <dcterms:modified xsi:type="dcterms:W3CDTF">2020-09-25T01:32:59Z</dcterms:modified>
</cp:coreProperties>
</file>