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5" r:id="rId4"/>
    <p:sldId id="274" r:id="rId5"/>
    <p:sldId id="259" r:id="rId6"/>
    <p:sldId id="257" r:id="rId7"/>
    <p:sldId id="268" r:id="rId8"/>
    <p:sldId id="271" r:id="rId9"/>
    <p:sldId id="262" r:id="rId10"/>
    <p:sldId id="269" r:id="rId11"/>
    <p:sldId id="261" r:id="rId12"/>
    <p:sldId id="263" r:id="rId13"/>
    <p:sldId id="273" r:id="rId14"/>
    <p:sldId id="272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236"/>
    <a:srgbClr val="0000FF"/>
    <a:srgbClr val="013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65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93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9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73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35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5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98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71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49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48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960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19440-36EA-4154-8FDC-F0CE19E5788D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CE1A-FA31-42B3-8FC3-3C6AA2308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28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" y="0"/>
            <a:ext cx="12188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1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1575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575" y="3969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Boas Práticas em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Responsabilidade 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Social </a:t>
            </a:r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durante a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pandemia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57" y="268994"/>
            <a:ext cx="513218" cy="12797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4107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6071286"/>
            <a:ext cx="12188124" cy="659027"/>
            <a:chOff x="0" y="6071286"/>
            <a:chExt cx="12188124" cy="65902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071286"/>
              <a:ext cx="12188124" cy="65902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95416" y="6178378"/>
              <a:ext cx="8394357" cy="494271"/>
            </a:xfrm>
            <a:prstGeom prst="rect">
              <a:avLst/>
            </a:prstGeom>
            <a:solidFill>
              <a:srgbClr val="013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29A32FE-14BB-4ACC-BD96-96844366D653}"/>
              </a:ext>
            </a:extLst>
          </p:cNvPr>
          <p:cNvSpPr txBox="1"/>
          <p:nvPr/>
        </p:nvSpPr>
        <p:spPr>
          <a:xfrm>
            <a:off x="1275457" y="234605"/>
            <a:ext cx="87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5. CARTAZES E BANNERS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307A28-13C4-40BF-A2D9-8373F24E05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7488" y="1234476"/>
            <a:ext cx="3483859" cy="470912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0244E63-90E1-438F-8752-5A6BED5471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7515" y="2459075"/>
            <a:ext cx="2446279" cy="322077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2D82B90-BF46-4059-9E4F-7E202704957E}"/>
              </a:ext>
            </a:extLst>
          </p:cNvPr>
          <p:cNvSpPr txBox="1"/>
          <p:nvPr/>
        </p:nvSpPr>
        <p:spPr>
          <a:xfrm>
            <a:off x="5875346" y="546958"/>
            <a:ext cx="438439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Produção de material digital: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Banners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Cartaz A4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Cartaz A3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BD6C049-D7F2-4AD9-B44B-CBAE546E8F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6200" y="2459073"/>
            <a:ext cx="2695165" cy="322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7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1575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575" y="3969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Boas Práticas em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Responsabilidade 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Social </a:t>
            </a:r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durante a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pandemia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57" y="268994"/>
            <a:ext cx="513218" cy="12797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4107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6071286"/>
            <a:ext cx="12188124" cy="659027"/>
            <a:chOff x="0" y="6071286"/>
            <a:chExt cx="12188124" cy="65902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071286"/>
              <a:ext cx="12188124" cy="65902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95416" y="6178378"/>
              <a:ext cx="8394357" cy="494271"/>
            </a:xfrm>
            <a:prstGeom prst="rect">
              <a:avLst/>
            </a:prstGeom>
            <a:solidFill>
              <a:srgbClr val="013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F7243158-60C9-439C-A2CE-FB4C9AB28F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761" y="2805868"/>
            <a:ext cx="4911598" cy="273892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27B48BF-9B9D-449D-AD8B-E52D4E5126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1199" y="2764366"/>
            <a:ext cx="4934725" cy="273892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4E64544-28B5-403C-855E-EA65E003DD5E}"/>
              </a:ext>
            </a:extLst>
          </p:cNvPr>
          <p:cNvSpPr txBox="1"/>
          <p:nvPr/>
        </p:nvSpPr>
        <p:spPr>
          <a:xfrm>
            <a:off x="1304032" y="391911"/>
            <a:ext cx="7281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6. TREINAMENTOS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D8495B0-DE31-4A61-9CB1-041C91D2E5F0}"/>
              </a:ext>
            </a:extLst>
          </p:cNvPr>
          <p:cNvSpPr/>
          <p:nvPr/>
        </p:nvSpPr>
        <p:spPr>
          <a:xfrm>
            <a:off x="1200150" y="936904"/>
            <a:ext cx="1086752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621790" algn="l"/>
              </a:tabLs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Elaboração de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Apresentação para Treinamento dos Trabalhadores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referente à prevenção e controle da pandemia, oferecendo material aos profissionais de Segurança do Trabalho (engenheiros e técnicos) para a capacitação das equipes; </a:t>
            </a:r>
          </a:p>
        </p:txBody>
      </p:sp>
    </p:spTree>
    <p:extLst>
      <p:ext uri="{BB962C8B-B14F-4D97-AF65-F5344CB8AC3E}">
        <p14:creationId xmlns:p14="http://schemas.microsoft.com/office/powerpoint/2010/main" val="4089770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1575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575" y="3969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Boas Práticas em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Responsabilidade 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Social </a:t>
            </a:r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durante a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pandemia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57" y="268994"/>
            <a:ext cx="513218" cy="12797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4107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6071286"/>
            <a:ext cx="12188124" cy="659027"/>
            <a:chOff x="0" y="6071286"/>
            <a:chExt cx="12188124" cy="65902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071286"/>
              <a:ext cx="12188124" cy="65902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95416" y="6178378"/>
              <a:ext cx="8394357" cy="494271"/>
            </a:xfrm>
            <a:prstGeom prst="rect">
              <a:avLst/>
            </a:prstGeom>
            <a:solidFill>
              <a:srgbClr val="013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774741D4-59AF-4D96-A9C3-08AF14A218E0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1637" y="3031384"/>
            <a:ext cx="4186976" cy="1839591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4119A0D-3FCE-4DF8-8B62-26C77EE42C9D}"/>
              </a:ext>
            </a:extLst>
          </p:cNvPr>
          <p:cNvSpPr/>
          <p:nvPr/>
        </p:nvSpPr>
        <p:spPr>
          <a:xfrm>
            <a:off x="1291637" y="830294"/>
            <a:ext cx="4804363" cy="1708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Disponibilização de </a:t>
            </a:r>
            <a:r>
              <a:rPr lang="pt-BR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hotline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(Disque Dúvidas),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uma linha direta para esclarecer dúvidas das empresas da construção sobre o controle e prevenção da Covid-19 e a realização de 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Reuniões Online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 profissionais de Segurança do Trabalho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1609A2-8F10-49A2-8FCA-75EBE819F17C}"/>
              </a:ext>
            </a:extLst>
          </p:cNvPr>
          <p:cNvSpPr txBox="1"/>
          <p:nvPr/>
        </p:nvSpPr>
        <p:spPr>
          <a:xfrm>
            <a:off x="1291638" y="332983"/>
            <a:ext cx="445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7. HOTLINE (Disque Dúvidas)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E593FA-BB0D-46CA-B62E-68D2C7AE5002}"/>
              </a:ext>
            </a:extLst>
          </p:cNvPr>
          <p:cNvSpPr txBox="1"/>
          <p:nvPr/>
        </p:nvSpPr>
        <p:spPr>
          <a:xfrm>
            <a:off x="6633071" y="348326"/>
            <a:ext cx="445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8. KITS DE HIGIENE PESSOAL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80CD908-66EC-42AB-B311-3DB916BEF368}"/>
              </a:ext>
            </a:extLst>
          </p:cNvPr>
          <p:cNvSpPr/>
          <p:nvPr/>
        </p:nvSpPr>
        <p:spPr>
          <a:xfrm>
            <a:off x="6633071" y="830293"/>
            <a:ext cx="5282269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Disponibilização 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kits de higiene pessoal 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os pacientes do Seconci, com o intuito de conscientizar e motivar o trabalhador sobre os cuidados necessários no controle do Coronavírus.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8B9E91-D3EA-4358-8017-4B3E471A09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3097" y="2250377"/>
            <a:ext cx="2831707" cy="342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7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1575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575" y="3969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Boas Práticas em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Responsabilidade 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Social </a:t>
            </a:r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durante a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pandemia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57" y="268994"/>
            <a:ext cx="513218" cy="12797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4107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6071286"/>
            <a:ext cx="12188124" cy="659027"/>
            <a:chOff x="0" y="6071286"/>
            <a:chExt cx="12188124" cy="65902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071286"/>
              <a:ext cx="12188124" cy="65902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95416" y="6178378"/>
              <a:ext cx="8394357" cy="494271"/>
            </a:xfrm>
            <a:prstGeom prst="rect">
              <a:avLst/>
            </a:prstGeom>
            <a:solidFill>
              <a:srgbClr val="013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1609A2-8F10-49A2-8FCA-75EBE819F17C}"/>
              </a:ext>
            </a:extLst>
          </p:cNvPr>
          <p:cNvSpPr txBox="1"/>
          <p:nvPr/>
        </p:nvSpPr>
        <p:spPr>
          <a:xfrm>
            <a:off x="1291638" y="332983"/>
            <a:ext cx="445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INSTITUIÇÃO APOIADORA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9A7E469-BE1F-4FF6-8FAB-47DC4032D721}"/>
              </a:ext>
            </a:extLst>
          </p:cNvPr>
          <p:cNvSpPr/>
          <p:nvPr/>
        </p:nvSpPr>
        <p:spPr>
          <a:xfrm>
            <a:off x="1160701" y="1045738"/>
            <a:ext cx="11038298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Secretaria de Estado da Saúde (SES)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revisou e validou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peças informativas e educativas do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 de Apoio na Gestão de Ações para o Controle da Covid-19,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elaboradas pelo Seconci Goiás,  autorizando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inclusão da logomarca do governo estadual, como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instituição apoiadora da iniciativa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54DAF24-AD5A-4E7E-94A1-AAA567431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544" y="3429000"/>
            <a:ext cx="6037458" cy="222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66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2E94A-5B69-4C9F-9D95-4EF6CD003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89EEF7-37E1-41F4-9162-C21CF9298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80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1575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284672" y="1057922"/>
            <a:ext cx="5729740" cy="4720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O Seconci Goiás (Serviço Social da Indústria da Construção no Estado de Goiás) é uma </a:t>
            </a: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Associação Civil autônoma sem fins lucrativos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. Mantida e Administrada pelas empresas da construção, a entidade visa atender os trabalhadores do setor e seus dependentes no </a:t>
            </a:r>
            <a:r>
              <a:rPr 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âmbito social, da saúde e segurança do trabalho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, além de contribuir para a atuação socialmente responsável das organizações e com a comunidade goiana. 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57" y="268994"/>
            <a:ext cx="513218" cy="12797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4107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6071286"/>
            <a:ext cx="12188124" cy="659027"/>
            <a:chOff x="0" y="6071286"/>
            <a:chExt cx="12188124" cy="65902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071286"/>
              <a:ext cx="12188124" cy="65902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95416" y="6178378"/>
              <a:ext cx="8394357" cy="494271"/>
            </a:xfrm>
            <a:prstGeom prst="rect">
              <a:avLst/>
            </a:prstGeom>
            <a:solidFill>
              <a:srgbClr val="013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035188B-2913-4FCA-AE46-C60BB25593BB}"/>
              </a:ext>
            </a:extLst>
          </p:cNvPr>
          <p:cNvSpPr txBox="1"/>
          <p:nvPr/>
        </p:nvSpPr>
        <p:spPr>
          <a:xfrm>
            <a:off x="1304032" y="193481"/>
            <a:ext cx="324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QUEM SOMOS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BE1AA00-0C56-4DF5-B06C-B459E862FA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979" y="1573806"/>
            <a:ext cx="47432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7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1575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575" y="3969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Boas Práticas em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Responsabilidade 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Social </a:t>
            </a:r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durante a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pandemia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57" y="268994"/>
            <a:ext cx="513218" cy="12797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4107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6071286"/>
            <a:ext cx="12188124" cy="659027"/>
            <a:chOff x="0" y="6071286"/>
            <a:chExt cx="12188124" cy="65902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071286"/>
              <a:ext cx="12188124" cy="65902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95416" y="6178378"/>
              <a:ext cx="8394357" cy="494271"/>
            </a:xfrm>
            <a:prstGeom prst="rect">
              <a:avLst/>
            </a:prstGeom>
            <a:solidFill>
              <a:srgbClr val="013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3C0E5A66-6B41-42C1-8BC2-3378D08394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5028" y="185351"/>
            <a:ext cx="6617700" cy="560155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2E59490-8802-4FD2-9275-3E1B8A2BAF34}"/>
              </a:ext>
            </a:extLst>
          </p:cNvPr>
          <p:cNvSpPr txBox="1"/>
          <p:nvPr/>
        </p:nvSpPr>
        <p:spPr>
          <a:xfrm>
            <a:off x="1304031" y="193481"/>
            <a:ext cx="3520631" cy="168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MISSÃO,</a:t>
            </a:r>
          </a:p>
          <a:p>
            <a:pPr>
              <a:lnSpc>
                <a:spcPct val="200000"/>
              </a:lnSpc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VISÃO E VALORES</a:t>
            </a:r>
          </a:p>
        </p:txBody>
      </p:sp>
    </p:spTree>
    <p:extLst>
      <p:ext uri="{BB962C8B-B14F-4D97-AF65-F5344CB8AC3E}">
        <p14:creationId xmlns:p14="http://schemas.microsoft.com/office/powerpoint/2010/main" val="166890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1575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575" y="3969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Boas Práticas em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Responsabilidade 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Social </a:t>
            </a:r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durante a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pandemia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57" y="268994"/>
            <a:ext cx="513218" cy="12797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4107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6071286"/>
            <a:ext cx="12188124" cy="659027"/>
            <a:chOff x="0" y="6071286"/>
            <a:chExt cx="12188124" cy="65902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071286"/>
              <a:ext cx="12188124" cy="65902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95416" y="6178378"/>
              <a:ext cx="8394357" cy="494271"/>
            </a:xfrm>
            <a:prstGeom prst="rect">
              <a:avLst/>
            </a:prstGeom>
            <a:solidFill>
              <a:srgbClr val="013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90586BD2-814F-495A-AF02-3B046BDF0D77}"/>
              </a:ext>
            </a:extLst>
          </p:cNvPr>
          <p:cNvSpPr txBox="1"/>
          <p:nvPr/>
        </p:nvSpPr>
        <p:spPr>
          <a:xfrm>
            <a:off x="1200150" y="399261"/>
            <a:ext cx="108829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PROGRAMA DE APOIO NA GESTÃO DE AÇÕES PARA CONTROLE DA COVID-19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FF6D40A-A092-4067-8820-4BE662A4CAD7}"/>
              </a:ext>
            </a:extLst>
          </p:cNvPr>
          <p:cNvSpPr txBox="1"/>
          <p:nvPr/>
        </p:nvSpPr>
        <p:spPr>
          <a:xfrm>
            <a:off x="1303324" y="1109727"/>
            <a:ext cx="8633778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Guia para o trabalhador da Construção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Modelo de Referência – Plano de Contingência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Gestão do Plano de Contingência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Boletins Informativos Prevencionista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Cartazes e Banners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Treinamento para Prevenção e Controle da Covid-19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Hotline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– Disque Dúvidas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Distribuição de kits de Higiene Pessoal</a:t>
            </a:r>
          </a:p>
        </p:txBody>
      </p:sp>
    </p:spTree>
    <p:extLst>
      <p:ext uri="{BB962C8B-B14F-4D97-AF65-F5344CB8AC3E}">
        <p14:creationId xmlns:p14="http://schemas.microsoft.com/office/powerpoint/2010/main" val="279002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1575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32457" y="3969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Boas Práticas em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Responsabilidade 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Social </a:t>
            </a:r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durante a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pandemia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57" y="268994"/>
            <a:ext cx="513218" cy="12797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4107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6071286"/>
            <a:ext cx="12188124" cy="659027"/>
            <a:chOff x="0" y="6071286"/>
            <a:chExt cx="12188124" cy="65902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071286"/>
              <a:ext cx="12188124" cy="65902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95416" y="6178378"/>
              <a:ext cx="8394357" cy="494271"/>
            </a:xfrm>
            <a:prstGeom prst="rect">
              <a:avLst/>
            </a:prstGeom>
            <a:solidFill>
              <a:srgbClr val="013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1E21CAF3-8878-4431-B4E2-52F4323C38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9581" y="2594739"/>
            <a:ext cx="3682762" cy="253851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DE4CA3D-EC79-4903-8DF4-B03D416047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1637" y="1947215"/>
            <a:ext cx="3306270" cy="191896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24610BE3-5D5A-4048-896A-68ABDE3EBCCF}"/>
              </a:ext>
            </a:extLst>
          </p:cNvPr>
          <p:cNvSpPr/>
          <p:nvPr/>
        </p:nvSpPr>
        <p:spPr>
          <a:xfrm>
            <a:off x="1291637" y="852713"/>
            <a:ext cx="1062296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621790" algn="l"/>
              </a:tabLs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Elaboração, divulgação e distribuição do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Guia para Trabalhador da Construção – Combate ao Coronavírus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com informações sobre cuidados necessários para controle e prevenção da Covid-19.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3452A4E-A9F0-4AAF-A94F-74A780824FDF}"/>
              </a:ext>
            </a:extLst>
          </p:cNvPr>
          <p:cNvSpPr txBox="1"/>
          <p:nvPr/>
        </p:nvSpPr>
        <p:spPr>
          <a:xfrm>
            <a:off x="1291637" y="332983"/>
            <a:ext cx="919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1. GUIA PARA O TRABALHADOR DA CONSTRUÇÃO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D5E6B0A-D5B1-4E0F-A67C-38397B4383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4017" y="3142598"/>
            <a:ext cx="3528027" cy="24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8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1575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575" y="3969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Boas Práticas em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Responsabilidade 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Social </a:t>
            </a:r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durante a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pandemia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57" y="268994"/>
            <a:ext cx="513218" cy="12797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4107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6071286"/>
            <a:ext cx="12188124" cy="659027"/>
            <a:chOff x="0" y="6071286"/>
            <a:chExt cx="12188124" cy="65902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071286"/>
              <a:ext cx="12188124" cy="65902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95416" y="6178378"/>
              <a:ext cx="8394357" cy="494271"/>
            </a:xfrm>
            <a:prstGeom prst="rect">
              <a:avLst/>
            </a:prstGeom>
            <a:solidFill>
              <a:srgbClr val="013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98522EE1-BC59-4A40-8ADE-57E1489C11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397" y="938820"/>
            <a:ext cx="3424837" cy="484396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F84F08D-CD96-49DE-AAAD-16A1C91F9B6A}"/>
              </a:ext>
            </a:extLst>
          </p:cNvPr>
          <p:cNvSpPr/>
          <p:nvPr/>
        </p:nvSpPr>
        <p:spPr>
          <a:xfrm>
            <a:off x="4729983" y="1127461"/>
            <a:ext cx="7373785" cy="2005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621790" algn="l"/>
              </a:tabLst>
            </a:pPr>
            <a:r>
              <a:rPr lang="pt-BR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Redação do </a:t>
            </a:r>
            <a:r>
              <a:rPr lang="pt-BR" sz="1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Plano de Contingência</a:t>
            </a:r>
            <a:r>
              <a:rPr lang="pt-BR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que orienta as empresas da construção como colocar em prática medidas de prevenção e proteção nos ambientes de trabalho, baseado em documentos oficiais do Ministério da Saúde, Decreto  estadual e outros documentos de instituições de saúde: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C3B3A1F-C664-4E7B-AD11-917C9FA70D72}"/>
              </a:ext>
            </a:extLst>
          </p:cNvPr>
          <p:cNvSpPr txBox="1"/>
          <p:nvPr/>
        </p:nvSpPr>
        <p:spPr>
          <a:xfrm>
            <a:off x="1275457" y="268823"/>
            <a:ext cx="1009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2. MODELO DE REFERÊNCIA – PLANO DE CONTINGÊNCIA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43678CC-3001-47D8-9829-E9FF6132C2E7}"/>
              </a:ext>
            </a:extLst>
          </p:cNvPr>
          <p:cNvSpPr txBox="1"/>
          <p:nvPr/>
        </p:nvSpPr>
        <p:spPr>
          <a:xfrm>
            <a:off x="4921156" y="3018322"/>
            <a:ext cx="7071919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21790" algn="l"/>
              </a:tabLst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Medidas  de prevenção - individuais e coletiva; </a:t>
            </a:r>
          </a:p>
          <a:p>
            <a:pPr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21790" algn="l"/>
              </a:tabLst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Medidas de higienização; </a:t>
            </a:r>
          </a:p>
          <a:p>
            <a:pPr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21790" algn="l"/>
              </a:tabLst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Visitantes (público externo);</a:t>
            </a:r>
          </a:p>
          <a:p>
            <a:pPr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21790" algn="l"/>
              </a:tabLst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Utilização de transporte; </a:t>
            </a:r>
          </a:p>
          <a:p>
            <a:pPr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21790" algn="l"/>
              </a:tabLst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Cuidados no fornecimento das refeições;</a:t>
            </a:r>
          </a:p>
          <a:p>
            <a:pPr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21790" algn="l"/>
              </a:tabLst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Locais de hospedagem (Alojamentos);</a:t>
            </a:r>
          </a:p>
          <a:p>
            <a:pPr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21790" algn="l"/>
              </a:tabLst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Vestiário; </a:t>
            </a:r>
          </a:p>
          <a:p>
            <a:pPr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621790" algn="l"/>
              </a:tabLst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Orientações e Treinamentos</a:t>
            </a:r>
          </a:p>
        </p:txBody>
      </p:sp>
    </p:spTree>
    <p:extLst>
      <p:ext uri="{BB962C8B-B14F-4D97-AF65-F5344CB8AC3E}">
        <p14:creationId xmlns:p14="http://schemas.microsoft.com/office/powerpoint/2010/main" val="67094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1575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575" y="3969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Boas Práticas em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Responsabilidade 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Social </a:t>
            </a:r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durante a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pandemia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57" y="268994"/>
            <a:ext cx="513218" cy="12797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4107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6071286"/>
            <a:ext cx="12188124" cy="659027"/>
            <a:chOff x="0" y="6071286"/>
            <a:chExt cx="12188124" cy="65902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071286"/>
              <a:ext cx="12188124" cy="65902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95416" y="6178378"/>
              <a:ext cx="8394357" cy="494271"/>
            </a:xfrm>
            <a:prstGeom prst="rect">
              <a:avLst/>
            </a:prstGeom>
            <a:solidFill>
              <a:srgbClr val="013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C3B3A1F-C664-4E7B-AD11-917C9FA70D72}"/>
              </a:ext>
            </a:extLst>
          </p:cNvPr>
          <p:cNvSpPr txBox="1"/>
          <p:nvPr/>
        </p:nvSpPr>
        <p:spPr>
          <a:xfrm>
            <a:off x="1304032" y="391911"/>
            <a:ext cx="728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2. MODELO DE REFERÊNCIA – PLANO DE CONTINGÊNCIA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66CA5CD-9E10-4D26-8B7C-0AA7F79A690E}"/>
              </a:ext>
            </a:extLst>
          </p:cNvPr>
          <p:cNvSpPr/>
          <p:nvPr/>
        </p:nvSpPr>
        <p:spPr>
          <a:xfrm>
            <a:off x="1104107" y="1560761"/>
            <a:ext cx="5992835" cy="212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Grupos de risco para COVID-19;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Abordagem de casos Suspeitos e Confirmados;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Esclarecimento sobre testes diagnósticos para COVID-19;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Retorno ao Trabalho de colaborador afastado por COVID-19;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Orientações para preparação de documentos em caso de fiscalização;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0B8BCC7-CE80-42A4-BD1D-EFA722409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3770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LT" charset="0"/>
                <a:ea typeface="Calibri" panose="020F0502020204030204" pitchFamily="34" charset="0"/>
                <a:cs typeface="Helvetica" panose="020B0604020202020204" pitchFamily="34" charset="0"/>
              </a:rPr>
              <a:t>    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5A728983-2A9B-49B8-97CA-14EA7BA00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667595"/>
              </p:ext>
            </p:extLst>
          </p:nvPr>
        </p:nvGraphicFramePr>
        <p:xfrm>
          <a:off x="7119801" y="981748"/>
          <a:ext cx="4967058" cy="4510525"/>
        </p:xfrm>
        <a:graphic>
          <a:graphicData uri="http://schemas.openxmlformats.org/drawingml/2006/table">
            <a:tbl>
              <a:tblPr firstRow="1" firstCol="1" bandRow="1"/>
              <a:tblGrid>
                <a:gridCol w="762577">
                  <a:extLst>
                    <a:ext uri="{9D8B030D-6E8A-4147-A177-3AD203B41FA5}">
                      <a16:colId xmlns:a16="http://schemas.microsoft.com/office/drawing/2014/main" val="2504703576"/>
                    </a:ext>
                  </a:extLst>
                </a:gridCol>
                <a:gridCol w="886238">
                  <a:extLst>
                    <a:ext uri="{9D8B030D-6E8A-4147-A177-3AD203B41FA5}">
                      <a16:colId xmlns:a16="http://schemas.microsoft.com/office/drawing/2014/main" val="2527165802"/>
                    </a:ext>
                  </a:extLst>
                </a:gridCol>
                <a:gridCol w="1092341">
                  <a:extLst>
                    <a:ext uri="{9D8B030D-6E8A-4147-A177-3AD203B41FA5}">
                      <a16:colId xmlns:a16="http://schemas.microsoft.com/office/drawing/2014/main" val="800759754"/>
                    </a:ext>
                  </a:extLst>
                </a:gridCol>
                <a:gridCol w="1216002">
                  <a:extLst>
                    <a:ext uri="{9D8B030D-6E8A-4147-A177-3AD203B41FA5}">
                      <a16:colId xmlns:a16="http://schemas.microsoft.com/office/drawing/2014/main" val="2034705516"/>
                    </a:ext>
                  </a:extLst>
                </a:gridCol>
                <a:gridCol w="1009900">
                  <a:extLst>
                    <a:ext uri="{9D8B030D-6E8A-4147-A177-3AD203B41FA5}">
                      <a16:colId xmlns:a16="http://schemas.microsoft.com/office/drawing/2014/main" val="258328153"/>
                    </a:ext>
                  </a:extLst>
                </a:gridCol>
              </a:tblGrid>
              <a:tr h="156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Exame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Descrição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Material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Coleta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Observação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24204"/>
                  </a:ext>
                </a:extLst>
              </a:tr>
              <a:tr h="497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RT-PCR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Detectar carga viral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Amostra (secreção) de nasofaringe ou orofaringe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Preferencialmente entre o 3º e 7° dia dos sintomas, até o 12° dia dos sintomas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Exame padrão-ouro para confirmação de diagnóstico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494653"/>
                  </a:ext>
                </a:extLst>
              </a:tr>
              <a:tr h="9296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Sorologia IgA/ IgG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Detectar os anticorpos IgA e IgG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Sangue venoso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A partir do 10° dia após o início dos sintomas em pacientes que ainda tenham ou não os sintomas da COVID-19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Maior possibilidade de falso positivo para COVID-19 para os pacientes anteriormente vacinados contra Influenza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218642"/>
                  </a:ext>
                </a:extLst>
              </a:tr>
              <a:tr h="705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Sorologia </a:t>
                      </a:r>
                      <a:r>
                        <a:rPr lang="pt-BR" sz="80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IgM</a:t>
                      </a:r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/ IgG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Detectar os anticorpos IgM e IgG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Sangue venoso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A partir do 10° dia após o início dos sintomas em pacientes que ainda tenham ou não os sintomas da COVID-19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Utilizar preferencialmente em relação ao exame de sorologia IgA/ IgG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161762"/>
                  </a:ext>
                </a:extLst>
              </a:tr>
              <a:tr h="1254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Teste rápido IgM/ IgG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Detectar os anticorpos IgM e IgG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Sangue capilar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A partir do 8° dia após o início dos sintomas 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Não confirma e nem descarta diagnóstico (sensibilidade baixa), serve para mapeamento do status imunológico de uma população que teve contato com o vírus ou foi exposta a ele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257807"/>
                  </a:ext>
                </a:extLst>
              </a:tr>
              <a:tr h="750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Teste Antígeno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Detecta proteínas do vírus na fase de atividade da infecção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Amostra (secreção) de nasofaringe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A partir do 5° dia após o início dos sintomas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Exame para confirmação de diagnóstico, porém, a sensibilidade é menor comparada ao RT-PCR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08" marR="39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643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52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1575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575" y="3969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Boas Práticas em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Responsabilidade 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Social </a:t>
            </a:r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durante a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pandemia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57" y="268994"/>
            <a:ext cx="513218" cy="12797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4107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6071286"/>
            <a:ext cx="12188124" cy="659027"/>
            <a:chOff x="0" y="6071286"/>
            <a:chExt cx="12188124" cy="65902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071286"/>
              <a:ext cx="12188124" cy="65902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95416" y="6178378"/>
              <a:ext cx="8394357" cy="494271"/>
            </a:xfrm>
            <a:prstGeom prst="rect">
              <a:avLst/>
            </a:prstGeom>
            <a:solidFill>
              <a:srgbClr val="013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19BDF35A-6BF5-4985-A1B4-281D2844B0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7803" y="1478943"/>
            <a:ext cx="5714925" cy="333269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3E3AF1F-2247-4CDC-BA3A-FB58F60806BA}"/>
              </a:ext>
            </a:extLst>
          </p:cNvPr>
          <p:cNvSpPr txBox="1"/>
          <p:nvPr/>
        </p:nvSpPr>
        <p:spPr>
          <a:xfrm>
            <a:off x="1304032" y="391911"/>
            <a:ext cx="7281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3. GESTÃO DO PLANO DE CONTINGÊNCIA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167DFE6-DABB-4BC6-842F-A4B515293E92}"/>
              </a:ext>
            </a:extLst>
          </p:cNvPr>
          <p:cNvSpPr/>
          <p:nvPr/>
        </p:nvSpPr>
        <p:spPr>
          <a:xfrm>
            <a:off x="7061860" y="1704202"/>
            <a:ext cx="4989346" cy="1983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Checklist</a:t>
            </a:r>
            <a:r>
              <a:rPr lang="pt-B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execução do Plano de Contingência;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Classificação dos grupos de risco e recomendações;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Monitoramento do Grupo de Risco;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Monitoramento de casos suspeitos ou confirmados;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Monitoramento de temperatura diária e sintomas gripais;</a:t>
            </a:r>
            <a:endParaRPr lang="pt-BR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35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1575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8575" y="3969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Boas Práticas em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Responsabilidade 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 Light" panose="00000400000000000000" pitchFamily="50" charset="0"/>
              </a:rPr>
              <a:t>Social </a:t>
            </a:r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durante a</a:t>
            </a:r>
          </a:p>
          <a:p>
            <a:r>
              <a:rPr lang="pt-BR" sz="800" dirty="0">
                <a:solidFill>
                  <a:srgbClr val="013236"/>
                </a:solidFill>
                <a:latin typeface="Montserrat" panose="00000800000000000000" pitchFamily="2" charset="0"/>
              </a:rPr>
              <a:t>pandemia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57" y="268994"/>
            <a:ext cx="513218" cy="12797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04107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0" y="6071286"/>
            <a:ext cx="12188124" cy="659027"/>
            <a:chOff x="0" y="6071286"/>
            <a:chExt cx="12188124" cy="65902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071286"/>
              <a:ext cx="12188124" cy="65902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95416" y="6178378"/>
              <a:ext cx="8394357" cy="494271"/>
            </a:xfrm>
            <a:prstGeom prst="rect">
              <a:avLst/>
            </a:prstGeom>
            <a:solidFill>
              <a:srgbClr val="0132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238A6F1E-EEC0-41D9-8B85-DBED643E0D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235" y="2190203"/>
            <a:ext cx="2654111" cy="375339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D12E140-0FC4-49CB-B806-E1CEFBD4CE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349" y="2189149"/>
            <a:ext cx="2700001" cy="381829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151EB72-85EE-40AA-B4EC-94EC2942BE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353" y="2177345"/>
            <a:ext cx="2700001" cy="381829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77AAD11-645D-4EA1-8254-C9CD6A1DCBFD}"/>
              </a:ext>
            </a:extLst>
          </p:cNvPr>
          <p:cNvSpPr/>
          <p:nvPr/>
        </p:nvSpPr>
        <p:spPr>
          <a:xfrm>
            <a:off x="1232984" y="829733"/>
            <a:ext cx="10959016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1621790" algn="l"/>
              </a:tabLs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Produção de </a:t>
            </a:r>
            <a:r>
              <a:rPr lang="pt-BR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BIPs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auxiliar as empresas da construção na realização do DSS (Diálogo Semanal de Segurança), </a:t>
            </a: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visando capacitar os trabalhadores sobre as medidas de proteção em relação à doença.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1640E10-D12C-4D48-A8EE-0D2667202362}"/>
              </a:ext>
            </a:extLst>
          </p:cNvPr>
          <p:cNvSpPr txBox="1"/>
          <p:nvPr/>
        </p:nvSpPr>
        <p:spPr>
          <a:xfrm>
            <a:off x="1230649" y="268994"/>
            <a:ext cx="1024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4. BOLETINS INFORMATIVOS PREVENCIONISTAS</a:t>
            </a:r>
          </a:p>
        </p:txBody>
      </p:sp>
    </p:spTree>
    <p:extLst>
      <p:ext uri="{BB962C8B-B14F-4D97-AF65-F5344CB8AC3E}">
        <p14:creationId xmlns:p14="http://schemas.microsoft.com/office/powerpoint/2010/main" val="1715147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894</Words>
  <Application>Microsoft Office PowerPoint</Application>
  <PresentationFormat>Widescreen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Helvetica LT</vt:lpstr>
      <vt:lpstr>Montserrat</vt:lpstr>
      <vt:lpstr>Montserrat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com03</dc:creator>
  <cp:lastModifiedBy>Isabela Menezes Lemos</cp:lastModifiedBy>
  <cp:revision>57</cp:revision>
  <dcterms:created xsi:type="dcterms:W3CDTF">2020-06-22T20:37:26Z</dcterms:created>
  <dcterms:modified xsi:type="dcterms:W3CDTF">2020-08-27T14:00:27Z</dcterms:modified>
</cp:coreProperties>
</file>