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96" r:id="rId3"/>
    <p:sldId id="257" r:id="rId4"/>
    <p:sldId id="305" r:id="rId5"/>
    <p:sldId id="258" r:id="rId6"/>
    <p:sldId id="259" r:id="rId7"/>
    <p:sldId id="297" r:id="rId8"/>
    <p:sldId id="260" r:id="rId9"/>
    <p:sldId id="298" r:id="rId10"/>
    <p:sldId id="261" r:id="rId11"/>
    <p:sldId id="262" r:id="rId12"/>
    <p:sldId id="263" r:id="rId13"/>
    <p:sldId id="264" r:id="rId14"/>
    <p:sldId id="265" r:id="rId15"/>
    <p:sldId id="299" r:id="rId16"/>
    <p:sldId id="266" r:id="rId17"/>
    <p:sldId id="267" r:id="rId18"/>
    <p:sldId id="268" r:id="rId19"/>
    <p:sldId id="269" r:id="rId20"/>
    <p:sldId id="270" r:id="rId21"/>
    <p:sldId id="271" r:id="rId22"/>
    <p:sldId id="273" r:id="rId23"/>
    <p:sldId id="274" r:id="rId24"/>
    <p:sldId id="300" r:id="rId25"/>
    <p:sldId id="275" r:id="rId26"/>
    <p:sldId id="276" r:id="rId27"/>
    <p:sldId id="301" r:id="rId28"/>
    <p:sldId id="302" r:id="rId29"/>
    <p:sldId id="304" r:id="rId30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3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Pasta4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Pasta5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Pasta8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Pasta9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Pasta10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Pasta1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Pasta12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Pasta13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Pasta14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Pasta16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Pasta17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Pasta19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io%20Bona\Desktop\CPRT\3%20-%20Qual%20atividade%20princip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Pasta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Pasta2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Pasta3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275008780597119"/>
          <c:y val="0.12095116407394538"/>
          <c:w val="0.77647532586370072"/>
          <c:h val="0.791813290015114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Planilha1!$A$2:$A$22</c:f>
              <c:strCache>
                <c:ptCount val="21"/>
                <c:pt idx="0">
                  <c:v>Alagoas (AL)</c:v>
                </c:pt>
                <c:pt idx="1">
                  <c:v>Amapá (AP)</c:v>
                </c:pt>
                <c:pt idx="2">
                  <c:v>Bahia (BA)</c:v>
                </c:pt>
                <c:pt idx="3">
                  <c:v>Ceará (CE)</c:v>
                </c:pt>
                <c:pt idx="4">
                  <c:v>Distrito Federal (DF)</c:v>
                </c:pt>
                <c:pt idx="5">
                  <c:v>Espírito Santo (ES)</c:v>
                </c:pt>
                <c:pt idx="6">
                  <c:v>Goiás (GO)</c:v>
                </c:pt>
                <c:pt idx="7">
                  <c:v>Maranhão (MA)</c:v>
                </c:pt>
                <c:pt idx="8">
                  <c:v>Mato Grosso (MT)</c:v>
                </c:pt>
                <c:pt idx="9">
                  <c:v>Mato Grosso do Sul (MS)</c:v>
                </c:pt>
                <c:pt idx="10">
                  <c:v>Minas Gerais (MG)</c:v>
                </c:pt>
                <c:pt idx="11">
                  <c:v>Pará (PA)</c:v>
                </c:pt>
                <c:pt idx="12">
                  <c:v>Paraíba (PB)</c:v>
                </c:pt>
                <c:pt idx="13">
                  <c:v>Paraná (PR)</c:v>
                </c:pt>
                <c:pt idx="14">
                  <c:v>Pernambuco (PE)</c:v>
                </c:pt>
                <c:pt idx="15">
                  <c:v>Rio Grande do Sul (RS)</c:v>
                </c:pt>
                <c:pt idx="16">
                  <c:v>Rondônia (RO)</c:v>
                </c:pt>
                <c:pt idx="17">
                  <c:v>Santa Catarina (SC)</c:v>
                </c:pt>
                <c:pt idx="18">
                  <c:v>São Paulo (SP)</c:v>
                </c:pt>
                <c:pt idx="19">
                  <c:v>Sergipe (SE)</c:v>
                </c:pt>
                <c:pt idx="20">
                  <c:v>Tocantins (TO)</c:v>
                </c:pt>
              </c:strCache>
            </c:strRef>
          </c:cat>
          <c:val>
            <c:numRef>
              <c:f>Planilha1!$B$2:$B$22</c:f>
              <c:numCache>
                <c:formatCode>0.00</c:formatCode>
                <c:ptCount val="21"/>
                <c:pt idx="0">
                  <c:v>2.2222222222222223</c:v>
                </c:pt>
                <c:pt idx="1">
                  <c:v>0.88888888888888884</c:v>
                </c:pt>
                <c:pt idx="2">
                  <c:v>1.7777777777777777</c:v>
                </c:pt>
                <c:pt idx="3">
                  <c:v>0.44444444444444442</c:v>
                </c:pt>
                <c:pt idx="4">
                  <c:v>1.7777777777777777</c:v>
                </c:pt>
                <c:pt idx="5">
                  <c:v>1.7777777777777777</c:v>
                </c:pt>
                <c:pt idx="6">
                  <c:v>5.7777777777777777</c:v>
                </c:pt>
                <c:pt idx="7">
                  <c:v>7.1111111111111107</c:v>
                </c:pt>
                <c:pt idx="8">
                  <c:v>3.5555555555555554</c:v>
                </c:pt>
                <c:pt idx="9">
                  <c:v>1.7777777777777777</c:v>
                </c:pt>
                <c:pt idx="10">
                  <c:v>4.8888888888888893</c:v>
                </c:pt>
                <c:pt idx="11">
                  <c:v>3.1111111111111112</c:v>
                </c:pt>
                <c:pt idx="12">
                  <c:v>0.88888888888888884</c:v>
                </c:pt>
                <c:pt idx="13">
                  <c:v>21.777777777777779</c:v>
                </c:pt>
                <c:pt idx="14">
                  <c:v>6.2222222222222223</c:v>
                </c:pt>
                <c:pt idx="15">
                  <c:v>12.444444444444445</c:v>
                </c:pt>
                <c:pt idx="16">
                  <c:v>2.6666666666666665</c:v>
                </c:pt>
                <c:pt idx="17">
                  <c:v>13.777777777777779</c:v>
                </c:pt>
                <c:pt idx="18">
                  <c:v>4.8888888888888893</c:v>
                </c:pt>
                <c:pt idx="19">
                  <c:v>1.7777777777777777</c:v>
                </c:pt>
                <c:pt idx="20">
                  <c:v>0.44444444444444442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4-4223-A158-DF3FCF0A2C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10509904"/>
        <c:axId val="110517184"/>
      </c:barChart>
      <c:catAx>
        <c:axId val="11050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17184"/>
        <c:crosses val="autoZero"/>
        <c:auto val="1"/>
        <c:lblAlgn val="ctr"/>
        <c:lblOffset val="100"/>
        <c:noMultiLvlLbl val="0"/>
      </c:catAx>
      <c:valAx>
        <c:axId val="11051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800" dirty="0"/>
                  <a:t>1 - Estado sede da empresa</a:t>
                </a:r>
              </a:p>
            </c:rich>
          </c:tx>
          <c:layout>
            <c:manualLayout>
              <c:xMode val="edge"/>
              <c:yMode val="edge"/>
              <c:x val="0.28110288609309037"/>
              <c:y val="2.032700715013740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0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4 – Sua empresa realiza o desconto de contribuições sindicais dos seus trabalhadores?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E2-4993-8296-7FCFAFA5EF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E2-4993-8296-7FCFAFA5EF80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E2-4993-8296-7FCFAFA5EF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Planilha1!$A$1:$A$3</c:f>
              <c:strCache>
                <c:ptCount val="3"/>
                <c:pt idx="0">
                  <c:v>Não.</c:v>
                </c:pt>
                <c:pt idx="1">
                  <c:v>Sim, por autorização expressa do empregado;</c:v>
                </c:pt>
                <c:pt idx="2">
                  <c:v>Sim, por previsão em Acordo ou Convenção Coletiva, independente de autorização expressa do empregado;</c:v>
                </c:pt>
              </c:strCache>
            </c:strRef>
          </c:cat>
          <c:val>
            <c:numRef>
              <c:f>Planilha1!$B$1:$B$3</c:f>
              <c:numCache>
                <c:formatCode>0.00%</c:formatCode>
                <c:ptCount val="3"/>
                <c:pt idx="0">
                  <c:v>0.34660000000000002</c:v>
                </c:pt>
                <c:pt idx="1">
                  <c:v>0.57769999999999999</c:v>
                </c:pt>
                <c:pt idx="2">
                  <c:v>7.5600000000000001E-2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E2-4993-8296-7FCFAFA5E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5 – Sua empresa segue que tipo de instrumento coletivo?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CD-45A9-96AF-C26A298611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CD-45A9-96AF-C26A29861171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CD-45A9-96AF-C26A298611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Planilha1!$A$1:$A$3</c:f>
              <c:strCache>
                <c:ptCount val="3"/>
                <c:pt idx="0">
                  <c:v>Acordo Coletivo de Trabalho;</c:v>
                </c:pt>
                <c:pt idx="1">
                  <c:v>Convenção Coletiva de Trabalho;</c:v>
                </c:pt>
                <c:pt idx="2">
                  <c:v>Não segue nenhum instrumento coletivo, aplicando somente as regras da CLT.</c:v>
                </c:pt>
              </c:strCache>
            </c:strRef>
          </c:cat>
          <c:val>
            <c:numRef>
              <c:f>Planilha1!$B$1:$B$3</c:f>
              <c:numCache>
                <c:formatCode>0.00%</c:formatCode>
                <c:ptCount val="3"/>
                <c:pt idx="0">
                  <c:v>7.1099999999999997E-2</c:v>
                </c:pt>
                <c:pt idx="1">
                  <c:v>0.85329999999999995</c:v>
                </c:pt>
                <c:pt idx="2">
                  <c:v>7.5600000000000001E-2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CD-45A9-96AF-C26A2986117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1 - A sua empresa adotou algum dos pontos abaixo autorizados pela Reforma Trabalhista? </a:t>
            </a:r>
          </a:p>
        </c:rich>
      </c:tx>
      <c:layout>
        <c:manualLayout>
          <c:xMode val="edge"/>
          <c:yMode val="edge"/>
          <c:x val="0.1552615852735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Planilha1!$A$1:$A$8</c:f>
              <c:strCache>
                <c:ptCount val="8"/>
                <c:pt idx="0">
                  <c:v>Acordo para redução de jornada de trabalho</c:v>
                </c:pt>
                <c:pt idx="1">
                  <c:v>Adoção da jornada 12x36 por acordo individual</c:v>
                </c:pt>
                <c:pt idx="2">
                  <c:v>Banco de horas individual</c:v>
                </c:pt>
                <c:pt idx="3">
                  <c:v>Divisão de férias em até 3 períodos</c:v>
                </c:pt>
                <c:pt idx="4">
                  <c:v>Negociação direta com os empregados “hiperssuficientes” (com remuneração maior do que R$11.67890).</c:v>
                </c:pt>
                <c:pt idx="5">
                  <c:v>Premiação por desempenho</c:v>
                </c:pt>
                <c:pt idx="6">
                  <c:v>Redução do horário de almoço</c:v>
                </c:pt>
                <c:pt idx="7">
                  <c:v>Teletrabalho (“home office”)</c:v>
                </c:pt>
              </c:strCache>
            </c:strRef>
          </c:cat>
          <c:val>
            <c:numRef>
              <c:f>Planilha1!$B$1:$B$8</c:f>
              <c:numCache>
                <c:formatCode>0.00%</c:formatCode>
                <c:ptCount val="8"/>
                <c:pt idx="0">
                  <c:v>9.3299999999999994E-2</c:v>
                </c:pt>
                <c:pt idx="1">
                  <c:v>0.1111</c:v>
                </c:pt>
                <c:pt idx="2">
                  <c:v>0.47549999999999998</c:v>
                </c:pt>
                <c:pt idx="3">
                  <c:v>0.63549999999999995</c:v>
                </c:pt>
                <c:pt idx="4">
                  <c:v>8.4400000000000003E-2</c:v>
                </c:pt>
                <c:pt idx="5">
                  <c:v>0.3422</c:v>
                </c:pt>
                <c:pt idx="6">
                  <c:v>8.8800000000000004E-2</c:v>
                </c:pt>
                <c:pt idx="7">
                  <c:v>7.5499999999999998E-2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1-4AC0-9F2F-D7FAAEB12D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6157984"/>
        <c:axId val="166158544"/>
      </c:barChart>
      <c:catAx>
        <c:axId val="16615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58544"/>
        <c:crosses val="autoZero"/>
        <c:auto val="1"/>
        <c:lblAlgn val="ctr"/>
        <c:lblOffset val="100"/>
        <c:noMultiLvlLbl val="0"/>
      </c:catAx>
      <c:valAx>
        <c:axId val="166158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5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2 – Sua empresa já realizou a rescisão de contrato de trabalho por acordo (que prevê o pagamento de aviso prévio e multa do FGTS pela metade)?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6E-4CF7-A9BD-776A29A10781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6E-4CF7-A9BD-776A29A10781}"/>
              </c:ext>
            </c:extLst>
          </c:dPt>
          <c:dLbls>
            <c:dLbl>
              <c:idx val="0"/>
              <c:layout>
                <c:manualLayout>
                  <c:x val="-0.11934733616413132"/>
                  <c:y val="-0.11808838226952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6E-4CF7-A9BD-776A29A10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Planilha1!$B$1:$B$2</c:f>
              <c:numCache>
                <c:formatCode>0.00%</c:formatCode>
                <c:ptCount val="2"/>
                <c:pt idx="0">
                  <c:v>0.63109999999999999</c:v>
                </c:pt>
                <c:pt idx="1">
                  <c:v>0.36880000000000002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6E-4CF7-A9BD-776A29A10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3 – Sua empresa faz uso do contrato de trabalho intermitente?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47-437E-A819-07C37F0CB493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47-437E-A819-07C37F0CB493}"/>
              </c:ext>
            </c:extLst>
          </c:dPt>
          <c:dLbls>
            <c:dLbl>
              <c:idx val="0"/>
              <c:layout>
                <c:manualLayout>
                  <c:x val="-5.9744313851570516E-2"/>
                  <c:y val="-0.1794042430793498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47-437E-A819-07C37F0CB4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Planilha1!$B$1:$B$2</c:f>
              <c:numCache>
                <c:formatCode>0%</c:formatCode>
                <c:ptCount val="2"/>
                <c:pt idx="0">
                  <c:v>0.87109999999999999</c:v>
                </c:pt>
                <c:pt idx="1">
                  <c:v>0.1288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47-437E-A819-07C37F0CB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4 – Sua empresa contrata serviços terceirizados para a produção?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6-4C9F-9F03-DD8A32D53DC6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6-4C9F-9F03-DD8A32D53D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Planilha1!$B$1:$B$2</c:f>
              <c:numCache>
                <c:formatCode>0%</c:formatCode>
                <c:ptCount val="2"/>
                <c:pt idx="0">
                  <c:v>0.18659999999999999</c:v>
                </c:pt>
                <c:pt idx="1">
                  <c:v>0.81340000000000001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C6-4C9F-9F03-DD8A32D53D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5 – Sua empresa contrata serviços de trabalhadores autônomos, com pagamento via RPA para serviços de produção?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81-40BB-AD38-0478001579E6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81-40BB-AD38-0478001579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Planilha1!$B$1:$B$2</c:f>
              <c:numCache>
                <c:formatCode>0%</c:formatCode>
                <c:ptCount val="2"/>
                <c:pt idx="0">
                  <c:v>0.72440000000000004</c:v>
                </c:pt>
                <c:pt idx="1">
                  <c:v>0.27560000000000001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81-40BB-AD38-0478001579E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6 – Sua empresa contrata serviços de Microempreendedores Individuais (MEI) para a produção?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00-4A6C-8898-48B4706E77F9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00-4A6C-8898-48B4706E77F9}"/>
              </c:ext>
            </c:extLst>
          </c:dPt>
          <c:dLbls>
            <c:dLbl>
              <c:idx val="0"/>
              <c:layout>
                <c:manualLayout>
                  <c:x val="-7.4505724370478463E-2"/>
                  <c:y val="-1.5734312113255334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00-4A6C-8898-48B4706E77F9}"/>
                </c:ext>
              </c:extLst>
            </c:dLbl>
            <c:dLbl>
              <c:idx val="1"/>
              <c:layout>
                <c:manualLayout>
                  <c:x val="8.9902153826558667E-2"/>
                  <c:y val="-7.802206279881160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00-4A6C-8898-48B4706E7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Planilha1!$B$1:$B$2</c:f>
              <c:numCache>
                <c:formatCode>0%</c:formatCode>
                <c:ptCount val="2"/>
                <c:pt idx="0">
                  <c:v>0.4622</c:v>
                </c:pt>
                <c:pt idx="1">
                  <c:v>0.53779999999999994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00-4A6C-8898-48B4706E77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7 – Sua empresa usa o contrato por obra certa?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2E-4616-AEA9-39BE03D5238E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2E-4616-AEA9-39BE03D5238E}"/>
              </c:ext>
            </c:extLst>
          </c:dPt>
          <c:dLbls>
            <c:dLbl>
              <c:idx val="0"/>
              <c:layout>
                <c:manualLayout>
                  <c:x val="-8.1081187339134095E-2"/>
                  <c:y val="-8.88069122850824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2E-4616-AEA9-39BE03D52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Planilha1!$B$1:$B$2</c:f>
              <c:numCache>
                <c:formatCode>0%</c:formatCode>
                <c:ptCount val="2"/>
                <c:pt idx="0">
                  <c:v>0.69779999999999998</c:v>
                </c:pt>
                <c:pt idx="1">
                  <c:v>0.30220000000000002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2E-4616-AEA9-39BE03D5238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8 – Dentre os benefícios listados abaixo, qual(</a:t>
            </a:r>
            <a:r>
              <a:rPr lang="pt-BR" sz="2800" dirty="0" err="1"/>
              <a:t>is</a:t>
            </a:r>
            <a:r>
              <a:rPr lang="pt-BR" sz="2800" dirty="0"/>
              <a:t>) a sua empresa fornece a seus empregados?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Planilha1!$A$1:$A$11</c:f>
              <c:strCache>
                <c:ptCount val="11"/>
                <c:pt idx="0">
                  <c:v>Adicionais por tempo de serviço (biênios, quinquênios).</c:v>
                </c:pt>
                <c:pt idx="1">
                  <c:v>Adicional por qualificação profissional</c:v>
                </c:pt>
                <c:pt idx="2">
                  <c:v>Auxílio Educação</c:v>
                </c:pt>
                <c:pt idx="3">
                  <c:v>Auxílio Funeral</c:v>
                </c:pt>
                <c:pt idx="4">
                  <c:v>Cartão benefício (farmácia, compras etc)</c:v>
                </c:pt>
                <c:pt idx="5">
                  <c:v>Plano de Saúde</c:v>
                </c:pt>
                <c:pt idx="6">
                  <c:v>Prêmio Assiduidade</c:v>
                </c:pt>
                <c:pt idx="7">
                  <c:v>Refeição na obra</c:v>
                </c:pt>
                <c:pt idx="8">
                  <c:v>Seguro de vida</c:v>
                </c:pt>
                <c:pt idx="9">
                  <c:v>Vale Alimentação</c:v>
                </c:pt>
                <c:pt idx="10">
                  <c:v>Vale Refeição</c:v>
                </c:pt>
              </c:strCache>
            </c:strRef>
          </c:cat>
          <c:val>
            <c:numRef>
              <c:f>Planilha1!$B$1:$B$11</c:f>
              <c:numCache>
                <c:formatCode>0.00%</c:formatCode>
                <c:ptCount val="11"/>
                <c:pt idx="0">
                  <c:v>0.15110000000000001</c:v>
                </c:pt>
                <c:pt idx="1">
                  <c:v>7.1099999999999997E-2</c:v>
                </c:pt>
                <c:pt idx="2">
                  <c:v>0.08</c:v>
                </c:pt>
                <c:pt idx="3">
                  <c:v>0.28889999999999999</c:v>
                </c:pt>
                <c:pt idx="4">
                  <c:v>0.15110000000000001</c:v>
                </c:pt>
                <c:pt idx="5">
                  <c:v>0.32890000000000003</c:v>
                </c:pt>
                <c:pt idx="6">
                  <c:v>0.2311</c:v>
                </c:pt>
                <c:pt idx="7">
                  <c:v>0.52890000000000004</c:v>
                </c:pt>
                <c:pt idx="8">
                  <c:v>0.69779999999999998</c:v>
                </c:pt>
                <c:pt idx="9">
                  <c:v>0.57779999999999998</c:v>
                </c:pt>
                <c:pt idx="10">
                  <c:v>0.33329999999999999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FB-4B88-B1BC-879F98ACAE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7336256"/>
        <c:axId val="167336816"/>
      </c:barChart>
      <c:catAx>
        <c:axId val="167336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36816"/>
        <c:crosses val="autoZero"/>
        <c:auto val="1"/>
        <c:lblAlgn val="ctr"/>
        <c:lblOffset val="100"/>
        <c:noMultiLvlLbl val="0"/>
      </c:catAx>
      <c:valAx>
        <c:axId val="167336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3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2 - Qual o número de empregados da sua empresa (próprios).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510430932511921"/>
          <c:y val="0.18591757443242818"/>
          <c:w val="0.40237834553129487"/>
          <c:h val="0.6406815444237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CE-489B-94C1-979829726D35}"/>
              </c:ext>
            </c:extLst>
          </c:dPt>
          <c:dPt>
            <c:idx val="1"/>
            <c:bubble3D val="0"/>
            <c:spPr>
              <a:solidFill>
                <a:schemeClr val="accent2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CE-489B-94C1-979829726D35}"/>
              </c:ext>
            </c:extLst>
          </c:dPt>
          <c:dPt>
            <c:idx val="2"/>
            <c:bubble3D val="0"/>
            <c:spPr>
              <a:solidFill>
                <a:schemeClr val="accent2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CE-489B-94C1-979829726D35}"/>
              </c:ext>
            </c:extLst>
          </c:dPt>
          <c:dPt>
            <c:idx val="3"/>
            <c:bubble3D val="0"/>
            <c:spPr>
              <a:solidFill>
                <a:schemeClr val="accent2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CE-489B-94C1-979829726D35}"/>
              </c:ext>
            </c:extLst>
          </c:dPt>
          <c:dPt>
            <c:idx val="4"/>
            <c:bubble3D val="0"/>
            <c:spPr>
              <a:solidFill>
                <a:schemeClr val="accent2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FCE-489B-94C1-979829726D35}"/>
              </c:ext>
            </c:extLst>
          </c:dPt>
          <c:dPt>
            <c:idx val="5"/>
            <c:bubble3D val="0"/>
            <c:spPr>
              <a:solidFill>
                <a:schemeClr val="accent2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FCE-489B-94C1-979829726D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Planilha1!$A$2:$A$7</c:f>
              <c:strCache>
                <c:ptCount val="6"/>
                <c:pt idx="0">
                  <c:v>Até 50 empregados;</c:v>
                </c:pt>
                <c:pt idx="1">
                  <c:v>De 51 a 100 empregados;</c:v>
                </c:pt>
                <c:pt idx="2">
                  <c:v>De 101 a 200 empregados;</c:v>
                </c:pt>
                <c:pt idx="3">
                  <c:v>De 201 a 500 empregados;</c:v>
                </c:pt>
                <c:pt idx="4">
                  <c:v>De 501 a 1000 empregados;</c:v>
                </c:pt>
                <c:pt idx="5">
                  <c:v>Mais de 1000 empregados.</c:v>
                </c:pt>
              </c:strCache>
            </c:strRef>
          </c:cat>
          <c:val>
            <c:numRef>
              <c:f>Planilha1!$B$2:$B$7</c:f>
              <c:numCache>
                <c:formatCode>0.00%</c:formatCode>
                <c:ptCount val="6"/>
                <c:pt idx="0">
                  <c:v>0.48888890000000002</c:v>
                </c:pt>
                <c:pt idx="1">
                  <c:v>0.19550000000000001</c:v>
                </c:pt>
                <c:pt idx="2">
                  <c:v>0.14219999999999999</c:v>
                </c:pt>
                <c:pt idx="3">
                  <c:v>0.1022</c:v>
                </c:pt>
                <c:pt idx="4">
                  <c:v>2.2200000000000001E-2</c:v>
                </c:pt>
                <c:pt idx="5">
                  <c:v>4.8800000000000003E-2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FCE-489B-94C1-979829726D3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58885585574E-2"/>
          <c:y val="0.84484325375180813"/>
          <c:w val="0.89999997944279275"/>
          <c:h val="0.141640392258073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1 – Sua empresa recebeu a fiscalização do trabalho no ano de 2019?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7-4404-A5B3-8D4C01D7ED25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7-4404-A5B3-8D4C01D7ED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Planilha1!$A$1:$A$2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Planilha1!$B$1:$B$2</c:f>
              <c:numCache>
                <c:formatCode>0%</c:formatCode>
                <c:ptCount val="2"/>
                <c:pt idx="0">
                  <c:v>0.67559999999999998</c:v>
                </c:pt>
                <c:pt idx="1">
                  <c:v>0.32440000000000002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F7-4404-A5B3-8D4C01D7ED2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2 – Caso sua empresa tenha recebido a visita da Fiscalização do Trabalho em 2019, indique se algum(</a:t>
            </a:r>
            <a:r>
              <a:rPr lang="pt-BR" sz="2800" dirty="0" err="1"/>
              <a:t>ns</a:t>
            </a:r>
            <a:r>
              <a:rPr lang="pt-BR" sz="2800" dirty="0"/>
              <a:t>) do(s) item(s) abaixo foi(foram) objeto de autuação: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Planilha1!$A$1:$A$6</c:f>
              <c:strCache>
                <c:ptCount val="6"/>
                <c:pt idx="0">
                  <c:v>Falta de comunicação de início de obra a Secretaria do Trabalho</c:v>
                </c:pt>
                <c:pt idx="1">
                  <c:v>Falta de instalação de proteção coletiva</c:v>
                </c:pt>
                <c:pt idx="2">
                  <c:v>Falta de treinamento</c:v>
                </c:pt>
                <c:pt idx="3">
                  <c:v>Item sobre alojamento.</c:v>
                </c:pt>
                <c:pt idx="4">
                  <c:v>Item sobre área de vivência</c:v>
                </c:pt>
                <c:pt idx="5">
                  <c:v>Não entrega de EPI</c:v>
                </c:pt>
              </c:strCache>
            </c:strRef>
          </c:cat>
          <c:val>
            <c:numRef>
              <c:f>Planilha1!$B$1:$B$6</c:f>
              <c:numCache>
                <c:formatCode>0.00%</c:formatCode>
                <c:ptCount val="6"/>
                <c:pt idx="0">
                  <c:v>0.10929999999999999</c:v>
                </c:pt>
                <c:pt idx="1">
                  <c:v>0.3125</c:v>
                </c:pt>
                <c:pt idx="2">
                  <c:v>0.15620000000000001</c:v>
                </c:pt>
                <c:pt idx="3">
                  <c:v>7.8100000000000003E-2</c:v>
                </c:pt>
                <c:pt idx="4">
                  <c:v>0.28120000000000001</c:v>
                </c:pt>
                <c:pt idx="5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6-400B-85A4-DD1AB78DC7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7897072"/>
        <c:axId val="167897632"/>
      </c:barChart>
      <c:catAx>
        <c:axId val="167897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897632"/>
        <c:crosses val="autoZero"/>
        <c:auto val="1"/>
        <c:lblAlgn val="ctr"/>
        <c:lblOffset val="100"/>
        <c:noMultiLvlLbl val="0"/>
      </c:catAx>
      <c:valAx>
        <c:axId val="16789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89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/>
              <a:t>3 - Qual atividade principal?</a:t>
            </a:r>
          </a:p>
        </c:rich>
      </c:tx>
      <c:layout>
        <c:manualLayout>
          <c:xMode val="edge"/>
          <c:yMode val="edge"/>
          <c:x val="0.28498713290754424"/>
          <c:y val="2.26329198005646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6899890906659083"/>
          <c:y val="0.14440661490419082"/>
          <c:w val="0.3294286051214142"/>
          <c:h val="0.5227352296706724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8F-4808-BC17-0EA068D3A4FD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8F-4808-BC17-0EA068D3A4F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8F-4808-BC17-0EA068D3A4FD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8F-4808-BC17-0EA068D3A4FD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E8F-4808-BC17-0EA068D3A4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Construção de Edifícios;</c:v>
                </c:pt>
                <c:pt idx="1">
                  <c:v>Incorporação de edifícios (a incorporadora “pura”, que contrata a construtora para a realização da obra. Se a empresa incorpora e constroi, assinalar a opção “a”).</c:v>
                </c:pt>
                <c:pt idx="2">
                  <c:v>Obras de infraestrutura;</c:v>
                </c:pt>
                <c:pt idx="3">
                  <c:v>Obras industriais ou montagens industriais;</c:v>
                </c:pt>
                <c:pt idx="4">
                  <c:v>Serviços especializados de construção;</c:v>
                </c:pt>
              </c:strCache>
            </c:strRef>
          </c:cat>
          <c:val>
            <c:numRef>
              <c:f>Planilha1!$B$2:$B$6</c:f>
              <c:numCache>
                <c:formatCode>0.00%</c:formatCode>
                <c:ptCount val="5"/>
                <c:pt idx="0">
                  <c:v>0.60880000000000001</c:v>
                </c:pt>
                <c:pt idx="1">
                  <c:v>4.4400000000000002E-2</c:v>
                </c:pt>
                <c:pt idx="2">
                  <c:v>0.15110000000000001</c:v>
                </c:pt>
                <c:pt idx="3">
                  <c:v>4.8800000000000003E-2</c:v>
                </c:pt>
                <c:pt idx="4">
                  <c:v>0.14660000000000001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E8F-4808-BC17-0EA068D3A4F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3200" dirty="0"/>
              <a:t>4 - Quantas obras a sua empresa executou no ano de 2019?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08-499B-BB54-C7F1EF5041D8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08-499B-BB54-C7F1EF5041D8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08-499B-BB54-C7F1EF5041D8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08-499B-BB54-C7F1EF5041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4"/>
                <c:pt idx="0">
                  <c:v>Acima de 10.</c:v>
                </c:pt>
                <c:pt idx="1">
                  <c:v>De 1 a 5;</c:v>
                </c:pt>
                <c:pt idx="2">
                  <c:v>De 6 a 10;</c:v>
                </c:pt>
                <c:pt idx="3">
                  <c:v>Nenhuma;</c:v>
                </c:pt>
              </c:strCache>
            </c:strRef>
          </c:cat>
          <c:val>
            <c:numRef>
              <c:f>Planilha1!$B$2:$B$5</c:f>
              <c:numCache>
                <c:formatCode>0.00%</c:formatCode>
                <c:ptCount val="4"/>
                <c:pt idx="0">
                  <c:v>0.15110000000000001</c:v>
                </c:pt>
                <c:pt idx="1">
                  <c:v>0.61329999999999996</c:v>
                </c:pt>
                <c:pt idx="2">
                  <c:v>0.16439999999999999</c:v>
                </c:pt>
                <c:pt idx="3">
                  <c:v>7.1099999999999997E-2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B08-499B-BB54-C7F1EF5041D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1 – Com a Reforma Trabalhista, houve diminuição no número de reclamatórias trabalhistas contra sua empresa?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DA-4B62-BCA9-CD1F11A60C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DA-4B62-BCA9-CD1F11A60CF3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DA-4B62-BCA9-CD1F11A60CF3}"/>
              </c:ext>
            </c:extLst>
          </c:dPt>
          <c:dLbls>
            <c:dLbl>
              <c:idx val="0"/>
              <c:layout>
                <c:manualLayout>
                  <c:x val="-9.3010798014043466E-2"/>
                  <c:y val="0.138899933752120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DA-4B62-BCA9-CD1F11A60CF3}"/>
                </c:ext>
              </c:extLst>
            </c:dLbl>
            <c:dLbl>
              <c:idx val="1"/>
              <c:layout>
                <c:manualLayout>
                  <c:x val="-0.13430194298005577"/>
                  <c:y val="-0.121445446620455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DA-4B62-BCA9-CD1F11A60CF3}"/>
                </c:ext>
              </c:extLst>
            </c:dLbl>
            <c:dLbl>
              <c:idx val="2"/>
              <c:layout>
                <c:manualLayout>
                  <c:x val="0.13649596065140468"/>
                  <c:y val="-4.65204846846308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DA-4B62-BCA9-CD1F11A60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Planilha1!$A$2:$A$4</c:f>
              <c:strCache>
                <c:ptCount val="3"/>
                <c:pt idx="0">
                  <c:v>Não.</c:v>
                </c:pt>
                <c:pt idx="1">
                  <c:v>Sim, com pequeno impacto;</c:v>
                </c:pt>
                <c:pt idx="2">
                  <c:v>Sim, de maneira significativa;</c:v>
                </c:pt>
              </c:strCache>
            </c:strRef>
          </c:cat>
          <c:val>
            <c:numRef>
              <c:f>Planilha1!$B$2:$B$4</c:f>
              <c:numCache>
                <c:formatCode>0.00%</c:formatCode>
                <c:ptCount val="3"/>
                <c:pt idx="0">
                  <c:v>0.19109999999999999</c:v>
                </c:pt>
                <c:pt idx="1">
                  <c:v>0.28439999999999999</c:v>
                </c:pt>
                <c:pt idx="2">
                  <c:v>0.52439999999999998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DA-4B62-BCA9-CD1F11A60CF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1 – Como você percebe o papel das entidades sindicais pós reforma trabalhista?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85-4B1D-96C6-CD731AB68A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85-4B1D-96C6-CD731AB68AC4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85-4B1D-96C6-CD731AB68AC4}"/>
              </c:ext>
            </c:extLst>
          </c:dPt>
          <c:dLbls>
            <c:dLbl>
              <c:idx val="1"/>
              <c:layout>
                <c:manualLayout>
                  <c:x val="-7.4267765709614172E-2"/>
                  <c:y val="-0.1202807832474177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85-4B1D-96C6-CD731AB68A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Planilha1!$A$1:$A$3</c:f>
              <c:strCache>
                <c:ptCount val="3"/>
                <c:pt idx="0">
                  <c:v>Aumento da importância;</c:v>
                </c:pt>
                <c:pt idx="1">
                  <c:v>Perda do protagonismo;</c:v>
                </c:pt>
                <c:pt idx="2">
                  <c:v>Sem alteração.</c:v>
                </c:pt>
              </c:strCache>
            </c:strRef>
          </c:cat>
          <c:val>
            <c:numRef>
              <c:f>Planilha1!$B$1:$B$3</c:f>
              <c:numCache>
                <c:formatCode>0%</c:formatCode>
                <c:ptCount val="3"/>
                <c:pt idx="0">
                  <c:v>0.08</c:v>
                </c:pt>
                <c:pt idx="1">
                  <c:v>0.64439999999999997</c:v>
                </c:pt>
                <c:pt idx="2">
                  <c:v>0.27550000000000002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85-4B1D-96C6-CD731AB68AC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2 – Sua empresa procura o sindicato profissional para homologação de rescisões?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743876122221291"/>
          <c:y val="0.18480430848967555"/>
          <c:w val="0.30971206897367271"/>
          <c:h val="0.5334444546151195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75589056908864"/>
          <c:y val="0.72317781306096796"/>
          <c:w val="0.56599343832020999"/>
          <c:h val="0.22743219597550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2 – Sua empresa procura o sindicato profissional para homologação de rescisões?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179597716607501"/>
          <c:y val="0.15776792610100035"/>
          <c:w val="0.39751287626652637"/>
          <c:h val="0.655735660771572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74-4CC4-88B9-E92D25650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74-4CC4-88B9-E92D25650FF8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74-4CC4-88B9-E92D25650FF8}"/>
              </c:ext>
            </c:extLst>
          </c:dPt>
          <c:dLbls>
            <c:dLbl>
              <c:idx val="0"/>
              <c:layout>
                <c:manualLayout>
                  <c:x val="-9.275224701656079E-2"/>
                  <c:y val="-6.36317987483583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74-4CC4-88B9-E92D25650FF8}"/>
                </c:ext>
              </c:extLst>
            </c:dLbl>
            <c:dLbl>
              <c:idx val="1"/>
              <c:layout>
                <c:manualLayout>
                  <c:x val="7.7471291574026477E-2"/>
                  <c:y val="-0.129544177712063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74-4CC4-88B9-E92D25650FF8}"/>
                </c:ext>
              </c:extLst>
            </c:dLbl>
            <c:dLbl>
              <c:idx val="2"/>
              <c:layout>
                <c:manualLayout>
                  <c:x val="9.9264950028993118E-2"/>
                  <c:y val="8.5382530382236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74-4CC4-88B9-E92D25650F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Planilha1!$A$1:$A$3</c:f>
              <c:strCache>
                <c:ptCount val="3"/>
                <c:pt idx="0">
                  <c:v>Não.</c:v>
                </c:pt>
                <c:pt idx="1">
                  <c:v>Sim, por liberalidade da empresa;</c:v>
                </c:pt>
                <c:pt idx="2">
                  <c:v>Sim, por previsão em Convenção ou Acordo Coletivo;</c:v>
                </c:pt>
              </c:strCache>
            </c:strRef>
          </c:cat>
          <c:val>
            <c:numRef>
              <c:f>Planilha1!$B$1:$B$3</c:f>
              <c:numCache>
                <c:formatCode>0%</c:formatCode>
                <c:ptCount val="3"/>
                <c:pt idx="0">
                  <c:v>0.56000000000000005</c:v>
                </c:pt>
                <c:pt idx="1">
                  <c:v>0.13780000000000001</c:v>
                </c:pt>
                <c:pt idx="2">
                  <c:v>0.30220000000000002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74-4CC4-88B9-E92D25650FF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87802243992963"/>
          <c:y val="0.86811404308653417"/>
          <c:w val="0.5138392736238635"/>
          <c:h val="0.11828448226269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/>
              <a:t>3 – Sua empresa procura o sindicato profissional para a celebração de acordos coletivos específicos?</a:t>
            </a:r>
          </a:p>
        </c:rich>
      </c:tx>
      <c:layout>
        <c:manualLayout>
          <c:xMode val="edge"/>
          <c:yMode val="edge"/>
          <c:x val="0.13900152341097222"/>
          <c:y val="1.42857142857142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15-4506-A3DC-F35EF657F1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15-4506-A3DC-F35EF657F159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15-4506-A3DC-F35EF657F1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Planilha1!$A$1:$A$3</c:f>
              <c:strCache>
                <c:ptCount val="3"/>
                <c:pt idx="0">
                  <c:v>Não.</c:v>
                </c:pt>
                <c:pt idx="1">
                  <c:v>Sim, porque é preciso tratar assuntos que não constam da Convenção Coletiva;</c:v>
                </c:pt>
                <c:pt idx="2">
                  <c:v>Sim, porque não existe Convenção Coletiva na minha região de atuação;</c:v>
                </c:pt>
              </c:strCache>
            </c:strRef>
          </c:cat>
          <c:val>
            <c:numRef>
              <c:f>Planilha1!$B$1:$B$3</c:f>
              <c:numCache>
                <c:formatCode>0.00%</c:formatCode>
                <c:ptCount val="3"/>
                <c:pt idx="0">
                  <c:v>0.61329999999999996</c:v>
                </c:pt>
                <c:pt idx="1">
                  <c:v>0.3422</c:v>
                </c:pt>
                <c:pt idx="2">
                  <c:v>4.4400000000000002E-2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15-4506-A3DC-F35EF657F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68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75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54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72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48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88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95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57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72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1AB7B-BC4F-4D25-8A5F-F14F1522814E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FA113-CD7F-40F6-8D6D-171916261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2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8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9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0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4" name="Retângulo 13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0" name="Retângulo 19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5" name="Retângulo 14"/>
          <p:cNvSpPr/>
          <p:nvPr/>
        </p:nvSpPr>
        <p:spPr>
          <a:xfrm>
            <a:off x="1343065" y="701213"/>
            <a:ext cx="899728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pt-BR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ENQUETE SOBRE A APLICAÇÃO </a:t>
            </a:r>
          </a:p>
          <a:p>
            <a:pPr lvl="0">
              <a:spcAft>
                <a:spcPts val="0"/>
              </a:spcAft>
            </a:pPr>
            <a:r>
              <a:rPr lang="pt-BR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LEGISLAÇÃO TRABALHISTA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343065" y="2609192"/>
            <a:ext cx="10634202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/>
              <a:t>Período da pesquisa: </a:t>
            </a:r>
            <a:r>
              <a:rPr lang="pt-BR" sz="2800" dirty="0"/>
              <a:t>de novembro de 2019 a fevereiro de 2020</a:t>
            </a:r>
          </a:p>
          <a:p>
            <a:pPr>
              <a:lnSpc>
                <a:spcPct val="150000"/>
              </a:lnSpc>
            </a:pPr>
            <a:r>
              <a:rPr lang="pt-BR" sz="2800" b="1" dirty="0"/>
              <a:t>Estados participantes</a:t>
            </a:r>
            <a:r>
              <a:rPr lang="pt-BR" sz="2800" b="1"/>
              <a:t>: 21</a:t>
            </a:r>
            <a:endParaRPr lang="pt-BR" sz="2800" dirty="0"/>
          </a:p>
          <a:p>
            <a:pPr>
              <a:lnSpc>
                <a:spcPct val="150000"/>
              </a:lnSpc>
            </a:pPr>
            <a:r>
              <a:rPr lang="pt-BR" sz="2800" b="1" dirty="0"/>
              <a:t>Abrangência: 225</a:t>
            </a:r>
            <a:r>
              <a:rPr lang="pt-BR" sz="2800" dirty="0"/>
              <a:t> empresas</a:t>
            </a:r>
          </a:p>
          <a:p>
            <a:pPr>
              <a:lnSpc>
                <a:spcPct val="150000"/>
              </a:lnSpc>
            </a:pPr>
            <a:r>
              <a:rPr lang="pt-BR" sz="2800" b="1" dirty="0"/>
              <a:t>Responsável: </a:t>
            </a:r>
            <a:r>
              <a:rPr lang="pt-BR" sz="2800" dirty="0"/>
              <a:t>CPRT/CBIC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26" name="Conector reto 25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Imagem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4670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26" name="Conector reto 25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Imagem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814DBFF8-9A3F-4E8B-BEC6-3D3E7359A6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798099"/>
              </p:ext>
            </p:extLst>
          </p:nvPr>
        </p:nvGraphicFramePr>
        <p:xfrm>
          <a:off x="-1" y="299083"/>
          <a:ext cx="10524245" cy="626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37360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EA971B5C-E59C-4002-8780-BBE744F87F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155570"/>
              </p:ext>
            </p:extLst>
          </p:nvPr>
        </p:nvGraphicFramePr>
        <p:xfrm>
          <a:off x="83861" y="504814"/>
          <a:ext cx="10781853" cy="6259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EA971B5C-E59C-4002-8780-BBE744F87F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720482"/>
              </p:ext>
            </p:extLst>
          </p:nvPr>
        </p:nvGraphicFramePr>
        <p:xfrm>
          <a:off x="-30636" y="321944"/>
          <a:ext cx="10781852" cy="6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0923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14CA2CF9-1FD4-4E9C-B6B0-4FCA3A380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993213"/>
              </p:ext>
            </p:extLst>
          </p:nvPr>
        </p:nvGraphicFramePr>
        <p:xfrm>
          <a:off x="0" y="321943"/>
          <a:ext cx="10772648" cy="639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3383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91001CFF-2D7D-4D32-83E8-70B48B0D3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654768"/>
              </p:ext>
            </p:extLst>
          </p:nvPr>
        </p:nvGraphicFramePr>
        <p:xfrm>
          <a:off x="-1" y="276225"/>
          <a:ext cx="10524245" cy="653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2108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58A82262-ED63-47CB-8CF9-208C1C34E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028408"/>
              </p:ext>
            </p:extLst>
          </p:nvPr>
        </p:nvGraphicFramePr>
        <p:xfrm>
          <a:off x="-1" y="321944"/>
          <a:ext cx="10687243" cy="639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84461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8EC7548F-0351-42EA-A3EE-3B1374E9DCFC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+mn-lt"/>
              </a:rPr>
              <a:t>APLICAÇÃO DA LEGISLAÇÃO TRABALHISTA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4" name="Retângulo 13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0" name="Retângulo 19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5797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4" name="Retângulo 13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0" name="Retângulo 19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B82392C1-08EF-4652-A587-DB50FE854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156278"/>
              </p:ext>
            </p:extLst>
          </p:nvPr>
        </p:nvGraphicFramePr>
        <p:xfrm>
          <a:off x="-30636" y="321944"/>
          <a:ext cx="10803284" cy="6259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13653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28F726FE-011F-42CF-A88C-1841F11ACB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332311"/>
              </p:ext>
            </p:extLst>
          </p:nvPr>
        </p:nvGraphicFramePr>
        <p:xfrm>
          <a:off x="-1" y="321943"/>
          <a:ext cx="10687243" cy="65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14098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C6F9F296-943C-4C3C-B162-59238B5BE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258888"/>
              </p:ext>
            </p:extLst>
          </p:nvPr>
        </p:nvGraphicFramePr>
        <p:xfrm>
          <a:off x="0" y="321943"/>
          <a:ext cx="10687243" cy="653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16442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8E56809-ECB5-45B8-B11D-D75A6805B3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268948"/>
              </p:ext>
            </p:extLst>
          </p:nvPr>
        </p:nvGraphicFramePr>
        <p:xfrm>
          <a:off x="0" y="338803"/>
          <a:ext cx="10687243" cy="661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1342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78AB33D-7769-43C6-9632-8A7F4E6CD702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PERFIL DA EMPRESA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239376" y="276225"/>
            <a:ext cx="1952624" cy="1029750"/>
          </a:xfrm>
          <a:prstGeom prst="rect">
            <a:avLst/>
          </a:prstGeom>
          <a:solidFill>
            <a:srgbClr val="913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329" y="276225"/>
            <a:ext cx="1501092" cy="1069665"/>
          </a:xfrm>
          <a:prstGeom prst="rect">
            <a:avLst/>
          </a:prstGeom>
        </p:spPr>
      </p:pic>
      <p:grpSp>
        <p:nvGrpSpPr>
          <p:cNvPr id="19" name="Grupo 18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21" name="Conector reto 20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Imagem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sp>
        <p:nvSpPr>
          <p:cNvPr id="20" name="Retângulo 19"/>
          <p:cNvSpPr/>
          <p:nvPr/>
        </p:nvSpPr>
        <p:spPr>
          <a:xfrm>
            <a:off x="0" y="276225"/>
            <a:ext cx="10239376" cy="45719"/>
          </a:xfrm>
          <a:prstGeom prst="rect">
            <a:avLst/>
          </a:prstGeom>
          <a:solidFill>
            <a:srgbClr val="913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124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055B54A9-D881-434B-BF1F-781BA2AD6D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590516"/>
              </p:ext>
            </p:extLst>
          </p:nvPr>
        </p:nvGraphicFramePr>
        <p:xfrm>
          <a:off x="-1" y="276225"/>
          <a:ext cx="10865715" cy="658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6144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7D518BB-6B66-40B0-AA02-A19E648BB5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980744"/>
              </p:ext>
            </p:extLst>
          </p:nvPr>
        </p:nvGraphicFramePr>
        <p:xfrm>
          <a:off x="-30636" y="299084"/>
          <a:ext cx="10803284" cy="655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78224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2304A56F-363D-491B-AC72-4B397DC5C6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301935"/>
              </p:ext>
            </p:extLst>
          </p:nvPr>
        </p:nvGraphicFramePr>
        <p:xfrm>
          <a:off x="-1" y="321944"/>
          <a:ext cx="10687243" cy="6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75054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4" name="Retângulo 13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0" name="Retângulo 19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1C81145B-F936-41B0-B8F4-B3A592696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946627"/>
              </p:ext>
            </p:extLst>
          </p:nvPr>
        </p:nvGraphicFramePr>
        <p:xfrm>
          <a:off x="-1983" y="316221"/>
          <a:ext cx="10689225" cy="644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42360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95DD1C8-286D-4141-A734-11BF0FE03AD5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+mn-lt"/>
              </a:rPr>
              <a:t>FISCALIZAÇÃO DO TRABALHO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4" name="Retângulo 13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0" name="Retângulo 19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3237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06EA6288-F69F-45B5-9104-ACAB956382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596167"/>
              </p:ext>
            </p:extLst>
          </p:nvPr>
        </p:nvGraphicFramePr>
        <p:xfrm>
          <a:off x="-30636" y="321944"/>
          <a:ext cx="10717879" cy="644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69020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39E88FB9-32F9-481C-A205-725AB03FF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890050"/>
              </p:ext>
            </p:extLst>
          </p:nvPr>
        </p:nvGraphicFramePr>
        <p:xfrm>
          <a:off x="-30636" y="321943"/>
          <a:ext cx="10896351" cy="649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06753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829550" y="2902480"/>
            <a:ext cx="2409826" cy="1040870"/>
          </a:xfrm>
          <a:prstGeom prst="rect">
            <a:avLst/>
          </a:prstGeom>
          <a:solidFill>
            <a:srgbClr val="913103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343065" y="484318"/>
            <a:ext cx="899728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pt-BR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 INTERMITENTE</a:t>
            </a:r>
          </a:p>
          <a:p>
            <a:pPr lvl="0">
              <a:spcAft>
                <a:spcPts val="0"/>
              </a:spcAft>
            </a:pPr>
            <a:r>
              <a:rPr lang="pt-BR" sz="3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12/2017 a 10/2019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01288" y="2902480"/>
            <a:ext cx="52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/>
              <a:t>Total de Vagas: </a:t>
            </a:r>
            <a:r>
              <a:rPr lang="pt-BR" sz="3500" dirty="0"/>
              <a:t>86.569</a:t>
            </a:r>
          </a:p>
          <a:p>
            <a:r>
              <a:rPr lang="pt-BR" sz="3500" b="1" dirty="0"/>
              <a:t>Intermitente: </a:t>
            </a:r>
            <a:r>
              <a:rPr lang="pt-BR" sz="3500" dirty="0"/>
              <a:t>16.919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344348" y="2982205"/>
            <a:ext cx="34319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19,54%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01288" y="5445593"/>
            <a:ext cx="280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CAGED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6" name="Retângulo 15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1" name="Retângulo 20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26" name="Conector reto 25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Imagem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5832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7769694" y="2967428"/>
            <a:ext cx="2409826" cy="1040870"/>
          </a:xfrm>
          <a:prstGeom prst="rect">
            <a:avLst/>
          </a:prstGeom>
          <a:solidFill>
            <a:srgbClr val="913103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401288" y="495972"/>
            <a:ext cx="89964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pt-BR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 POR TEMPO PARCIAL</a:t>
            </a:r>
          </a:p>
          <a:p>
            <a:pPr lvl="0">
              <a:spcAft>
                <a:spcPts val="0"/>
              </a:spcAft>
            </a:pPr>
            <a:r>
              <a:rPr lang="pt-BR" sz="3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12/2017 a 10/2019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01288" y="2903088"/>
            <a:ext cx="52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/>
              <a:t>Total de Vagas: </a:t>
            </a:r>
            <a:r>
              <a:rPr lang="pt-BR" sz="3500" dirty="0"/>
              <a:t>86.569</a:t>
            </a:r>
          </a:p>
          <a:p>
            <a:r>
              <a:rPr lang="pt-BR" sz="3500" b="1" dirty="0"/>
              <a:t>Tempo Parcial: </a:t>
            </a:r>
            <a:r>
              <a:rPr lang="pt-BR" sz="3500" dirty="0"/>
              <a:t>846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258623" y="3059409"/>
            <a:ext cx="34319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0,98%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01288" y="5545777"/>
            <a:ext cx="280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CAGED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6" name="Retângulo 15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1" name="Retângulo 20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27" name="Conector reto 2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Imagem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1598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8786812" y="2793310"/>
            <a:ext cx="2409826" cy="1040870"/>
          </a:xfrm>
          <a:prstGeom prst="rect">
            <a:avLst/>
          </a:prstGeom>
          <a:solidFill>
            <a:srgbClr val="913103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316864" y="470297"/>
            <a:ext cx="89964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pt-BR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DEMISSÕES POR ACORDO</a:t>
            </a:r>
          </a:p>
          <a:p>
            <a:pPr lvl="0">
              <a:spcAft>
                <a:spcPts val="0"/>
              </a:spcAft>
            </a:pPr>
            <a:r>
              <a:rPr lang="pt-BR" sz="3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12/2017 a 10/2019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01287" y="2709920"/>
            <a:ext cx="71997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/>
              <a:t>Total de Desligamentos: </a:t>
            </a:r>
            <a:r>
              <a:rPr lang="pt-BR" sz="3500" dirty="0"/>
              <a:t>2.634.132</a:t>
            </a:r>
          </a:p>
          <a:p>
            <a:r>
              <a:rPr lang="pt-BR" sz="3500" b="1" dirty="0"/>
              <a:t>Tempo Parcial: </a:t>
            </a:r>
            <a:r>
              <a:rPr lang="pt-BR" sz="3500" dirty="0"/>
              <a:t>20.204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264328" y="2868163"/>
            <a:ext cx="34319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0,77%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01288" y="5545777"/>
            <a:ext cx="280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CAGED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6" name="Retângulo 15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1" name="Retângulo 20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27" name="Conector reto 2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Imagem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149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4" name="Retângulo 13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0" name="Retângulo 19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750DFD32-3198-4DFC-A05D-5D86EA8F37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435810"/>
              </p:ext>
            </p:extLst>
          </p:nvPr>
        </p:nvGraphicFramePr>
        <p:xfrm>
          <a:off x="1729218" y="514912"/>
          <a:ext cx="8353646" cy="646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0619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4DAACA16-9DDB-48B8-8FA7-EEFA569741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075525"/>
              </p:ext>
            </p:extLst>
          </p:nvPr>
        </p:nvGraphicFramePr>
        <p:xfrm>
          <a:off x="712821" y="504816"/>
          <a:ext cx="9728948" cy="611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4774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BED58DF3-FD44-45D3-9290-B1AE1DD84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665815"/>
              </p:ext>
            </p:extLst>
          </p:nvPr>
        </p:nvGraphicFramePr>
        <p:xfrm>
          <a:off x="729879" y="504814"/>
          <a:ext cx="9794365" cy="617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547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25" name="Retângulo 24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6" name="Imagem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8" name="Retângulo 27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5" name="Conector reto 14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37811A5-1538-46B8-BCEC-D4E909AFA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435498"/>
              </p:ext>
            </p:extLst>
          </p:nvPr>
        </p:nvGraphicFramePr>
        <p:xfrm>
          <a:off x="0" y="299083"/>
          <a:ext cx="10772648" cy="6264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8439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4BBF6F7F-7B6F-45D8-8CFF-D4A50D819119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+mn-lt"/>
              </a:rPr>
              <a:t>AÇÕES TRABALHISTAS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2" name="Retângulo 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5" name="Retângulo 4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9" name="Conector reto 18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Imagem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081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2" name="Retângulo 11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26CA27AF-DA52-4F86-A622-E3CE460072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853931"/>
              </p:ext>
            </p:extLst>
          </p:nvPr>
        </p:nvGraphicFramePr>
        <p:xfrm>
          <a:off x="-1" y="321943"/>
          <a:ext cx="10687243" cy="6259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7586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5"/>
          <a:stretch/>
        </p:blipFill>
        <p:spPr>
          <a:xfrm>
            <a:off x="-30636" y="-2"/>
            <a:ext cx="12222636" cy="68652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67346" y="93354"/>
            <a:ext cx="11226672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endParaRPr lang="pt-BR" sz="18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9E55DD2-273F-471D-87A6-103E2C3079D8}"/>
              </a:ext>
            </a:extLst>
          </p:cNvPr>
          <p:cNvSpPr txBox="1">
            <a:spLocks/>
          </p:cNvSpPr>
          <p:nvPr/>
        </p:nvSpPr>
        <p:spPr>
          <a:xfrm>
            <a:off x="822882" y="30596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+mn-lt"/>
              </a:rPr>
              <a:t>RELACIONAMENTO COM SINDICATOS LABORAIS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0" y="276225"/>
            <a:ext cx="12192000" cy="1069665"/>
            <a:chOff x="0" y="276225"/>
            <a:chExt cx="12192000" cy="1069665"/>
          </a:xfrm>
        </p:grpSpPr>
        <p:sp>
          <p:nvSpPr>
            <p:cNvPr id="14" name="Retângulo 13"/>
            <p:cNvSpPr/>
            <p:nvPr/>
          </p:nvSpPr>
          <p:spPr>
            <a:xfrm>
              <a:off x="10239376" y="276225"/>
              <a:ext cx="1952624" cy="1029750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1329" y="276225"/>
              <a:ext cx="1501092" cy="1069665"/>
            </a:xfrm>
            <a:prstGeom prst="rect">
              <a:avLst/>
            </a:prstGeom>
          </p:spPr>
        </p:pic>
        <p:sp>
          <p:nvSpPr>
            <p:cNvPr id="20" name="Retângulo 19"/>
            <p:cNvSpPr/>
            <p:nvPr/>
          </p:nvSpPr>
          <p:spPr>
            <a:xfrm>
              <a:off x="0" y="276225"/>
              <a:ext cx="10239376" cy="45719"/>
            </a:xfrm>
            <a:prstGeom prst="rect">
              <a:avLst/>
            </a:prstGeom>
            <a:solidFill>
              <a:srgbClr val="9131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022227" y="6098935"/>
            <a:ext cx="1145962" cy="464233"/>
            <a:chOff x="11022227" y="6098935"/>
            <a:chExt cx="1145962" cy="464233"/>
          </a:xfrm>
        </p:grpSpPr>
        <p:cxnSp>
          <p:nvCxnSpPr>
            <p:cNvPr id="17" name="Conector reto 16"/>
            <p:cNvCxnSpPr/>
            <p:nvPr/>
          </p:nvCxnSpPr>
          <p:spPr>
            <a:xfrm flipH="1">
              <a:off x="11022227" y="6563168"/>
              <a:ext cx="1145962" cy="0"/>
            </a:xfrm>
            <a:prstGeom prst="line">
              <a:avLst/>
            </a:prstGeom>
            <a:ln>
              <a:solidFill>
                <a:srgbClr val="913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225" y="6098935"/>
              <a:ext cx="850263" cy="36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7375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CPRT 2019" id="{4242EED2-0B3B-4A3F-8004-00FCE8760F32}" vid="{19958E10-B710-4466-94D7-770D30F92C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CPRT 2019</Template>
  <TotalTime>1386</TotalTime>
  <Words>433</Words>
  <Application>Microsoft Office PowerPoint</Application>
  <PresentationFormat>Widescreen</PresentationFormat>
  <Paragraphs>55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Guedes Ferreira Filho</dc:creator>
  <cp:lastModifiedBy>Liliam Possa</cp:lastModifiedBy>
  <cp:revision>88</cp:revision>
  <cp:lastPrinted>2019-02-28T18:16:40Z</cp:lastPrinted>
  <dcterms:created xsi:type="dcterms:W3CDTF">2019-02-27T14:43:43Z</dcterms:created>
  <dcterms:modified xsi:type="dcterms:W3CDTF">2020-03-20T21:06:21Z</dcterms:modified>
</cp:coreProperties>
</file>