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80C81F-405B-4DCF-ADA1-B3B64B9DE4D2}">
  <a:tblStyle styleId="{0880C81F-405B-4DCF-ADA1-B3B64B9DE4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2" name="Google Shape;1042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3" name="Google Shape;1043;n"/>
          <p:cNvSpPr>
            <a:spLocks noGrp="1" noRot="1" noChangeAspect="1"/>
          </p:cNvSpPr>
          <p:nvPr>
            <p:ph type="sldImg" idx="3"/>
          </p:nvPr>
        </p:nvSpPr>
        <p:spPr>
          <a:xfrm>
            <a:off x="468313" y="1235075"/>
            <a:ext cx="5921400" cy="3330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4" name="Google Shape;1044;n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5" name="Google Shape;1045;n"/>
          <p:cNvSpPr txBox="1">
            <a:spLocks noGrp="1"/>
          </p:cNvSpPr>
          <p:nvPr>
            <p:ph type="ftr" idx="11"/>
          </p:nvPr>
        </p:nvSpPr>
        <p:spPr>
          <a:xfrm>
            <a:off x="0" y="9377319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6" name="Google Shape;1046;n"/>
          <p:cNvSpPr txBox="1">
            <a:spLocks noGrp="1"/>
          </p:cNvSpPr>
          <p:nvPr>
            <p:ph type="sldNum" idx="12"/>
          </p:nvPr>
        </p:nvSpPr>
        <p:spPr>
          <a:xfrm>
            <a:off x="3884613" y="9377319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9013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0" name="Google Shape;1120;p1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1" name="Google Shape;1121;p1:notes"/>
          <p:cNvSpPr txBox="1">
            <a:spLocks noGrp="1"/>
          </p:cNvSpPr>
          <p:nvPr>
            <p:ph type="sldNum" idx="12"/>
          </p:nvPr>
        </p:nvSpPr>
        <p:spPr>
          <a:xfrm>
            <a:off x="3884613" y="9377319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917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10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981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58775" y="1717675"/>
            <a:ext cx="8245475" cy="463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8" name="Google Shape;1298;p11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99" name="Google Shape;1299;p11:notes"/>
          <p:cNvSpPr txBox="1">
            <a:spLocks noGrp="1"/>
          </p:cNvSpPr>
          <p:nvPr>
            <p:ph type="sldNum" idx="12"/>
          </p:nvPr>
        </p:nvSpPr>
        <p:spPr>
          <a:xfrm>
            <a:off x="3884613" y="9377319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401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12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4577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58775" y="1717675"/>
            <a:ext cx="8245475" cy="463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4" name="Google Shape;1334;p13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335" name="Google Shape;1335;p13:notes"/>
          <p:cNvSpPr txBox="1">
            <a:spLocks noGrp="1"/>
          </p:cNvSpPr>
          <p:nvPr>
            <p:ph type="sldNum" idx="12"/>
          </p:nvPr>
        </p:nvSpPr>
        <p:spPr>
          <a:xfrm>
            <a:off x="3884613" y="9377319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2092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14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2" name="Google Shape;13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6723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5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1" name="Google Shape;13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3896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58775" y="1717675"/>
            <a:ext cx="8245475" cy="463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4" name="Google Shape;1414;p16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415" name="Google Shape;1415;p16:notes"/>
          <p:cNvSpPr txBox="1">
            <a:spLocks noGrp="1"/>
          </p:cNvSpPr>
          <p:nvPr>
            <p:ph type="sldNum" idx="12"/>
          </p:nvPr>
        </p:nvSpPr>
        <p:spPr>
          <a:xfrm>
            <a:off x="3884613" y="9377319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516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58775" y="1717675"/>
            <a:ext cx="8245475" cy="463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9" name="Google Shape;1129;p2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30" name="Google Shape;1130;p2:notes"/>
          <p:cNvSpPr txBox="1">
            <a:spLocks noGrp="1"/>
          </p:cNvSpPr>
          <p:nvPr>
            <p:ph type="sldNum" idx="12"/>
          </p:nvPr>
        </p:nvSpPr>
        <p:spPr>
          <a:xfrm>
            <a:off x="3884613" y="9377319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82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3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9562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4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541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58775" y="1717675"/>
            <a:ext cx="8245475" cy="463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9" name="Google Shape;1179;p5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180" name="Google Shape;1180;p5:notes"/>
          <p:cNvSpPr txBox="1">
            <a:spLocks noGrp="1"/>
          </p:cNvSpPr>
          <p:nvPr>
            <p:ph type="sldNum" idx="12"/>
          </p:nvPr>
        </p:nvSpPr>
        <p:spPr>
          <a:xfrm>
            <a:off x="3884613" y="9377319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806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6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9" name="Google Shape;1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35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58775" y="1717675"/>
            <a:ext cx="8245475" cy="463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7" name="Google Shape;1227;p7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28" name="Google Shape;1228;p7:notes"/>
          <p:cNvSpPr txBox="1">
            <a:spLocks noGrp="1"/>
          </p:cNvSpPr>
          <p:nvPr>
            <p:ph type="sldNum" idx="12"/>
          </p:nvPr>
        </p:nvSpPr>
        <p:spPr>
          <a:xfrm>
            <a:off x="3884613" y="9377319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880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8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0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9638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358775" y="1717675"/>
            <a:ext cx="8245475" cy="4638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5" name="Google Shape;1265;p9:notes"/>
          <p:cNvSpPr txBox="1">
            <a:spLocks noGrp="1"/>
          </p:cNvSpPr>
          <p:nvPr>
            <p:ph type="body" idx="1"/>
          </p:nvPr>
        </p:nvSpPr>
        <p:spPr>
          <a:xfrm>
            <a:off x="685800" y="4751220"/>
            <a:ext cx="5486400" cy="38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266" name="Google Shape;1266;p9:notes"/>
          <p:cNvSpPr txBox="1">
            <a:spLocks noGrp="1"/>
          </p:cNvSpPr>
          <p:nvPr>
            <p:ph type="sldNum" idx="12"/>
          </p:nvPr>
        </p:nvSpPr>
        <p:spPr>
          <a:xfrm>
            <a:off x="3884613" y="9377319"/>
            <a:ext cx="29718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84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5" name="Google Shape;1055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6" name="Google Shape;105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7" name="Google Shape;105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1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9" name="Google Shape;110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0" name="Google Shape;111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4" name="Google Shape;1114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5" name="Google Shape;111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6" name="Google Shape;111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1" name="Google Shape;106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2" name="Google Shape;106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4"/>
          <p:cNvPicPr preferRelativeResize="0"/>
          <p:nvPr/>
        </p:nvPicPr>
        <p:blipFill rotWithShape="1">
          <a:blip r:embed="rId2">
            <a:alphaModFix/>
          </a:blip>
          <a:srcRect l="358" t="64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9" name="Google Shape;106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4" name="Google Shape;107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5" name="Google Shape;107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6" name="Google Shape;107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7" name="Google Shape;107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8" name="Google Shape;107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1" name="Google Shape;108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2" name="Google Shape;108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3" name="Google Shape;108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84" name="Google Shape;108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5" name="Google Shape;108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95" name="Google Shape;1095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96" name="Google Shape;109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1" name="Google Shape;1101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2" name="Google Shape;1102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3" name="Google Shape;110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5" name="Google Shape;110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9" name="Google Shape;1049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Google Shape;1050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1" name="Google Shape;1051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2" name="Google Shape;1052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3" name="Google Shape;11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53"/>
            <a:ext cx="12192000" cy="683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1587579"/>
            <a:ext cx="12192000" cy="86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13"/>
          <p:cNvSpPr txBox="1"/>
          <p:nvPr/>
        </p:nvSpPr>
        <p:spPr>
          <a:xfrm>
            <a:off x="595155" y="6220661"/>
            <a:ext cx="112911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14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 DE FEVEREIRO DE 2020</a:t>
            </a:r>
            <a:endParaRPr/>
          </a:p>
        </p:txBody>
      </p:sp>
      <p:sp>
        <p:nvSpPr>
          <p:cNvPr id="1126" name="Google Shape;1126;p13"/>
          <p:cNvSpPr txBox="1"/>
          <p:nvPr/>
        </p:nvSpPr>
        <p:spPr>
          <a:xfrm>
            <a:off x="251986" y="1716628"/>
            <a:ext cx="6124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REUNIÃO</a:t>
            </a:r>
            <a:r>
              <a:rPr lang="pt-BR" sz="4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CAIXA &amp; CBIC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2"/>
          <p:cNvSpPr txBox="1"/>
          <p:nvPr/>
        </p:nvSpPr>
        <p:spPr>
          <a:xfrm>
            <a:off x="976436" y="176868"/>
            <a:ext cx="8390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pt-BR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ATENDIMENTO EMPRESAS</a:t>
            </a:r>
            <a:endParaRPr/>
          </a:p>
        </p:txBody>
      </p:sp>
      <p:sp>
        <p:nvSpPr>
          <p:cNvPr id="1292" name="Google Shape;1292;p22"/>
          <p:cNvSpPr txBox="1"/>
          <p:nvPr/>
        </p:nvSpPr>
        <p:spPr>
          <a:xfrm>
            <a:off x="322640" y="3272214"/>
            <a:ext cx="5254500" cy="20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 Varejo (receita até R$ 30 MM)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Superintendências Executivas de Habitação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 Reestruturação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 Habitação</a:t>
            </a: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Reestruturação em estudo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(Técnica e operacional)</a:t>
            </a:r>
            <a:endParaRPr/>
          </a:p>
        </p:txBody>
      </p:sp>
      <p:sp>
        <p:nvSpPr>
          <p:cNvPr id="1293" name="Google Shape;1293;p22"/>
          <p:cNvSpPr txBox="1"/>
          <p:nvPr/>
        </p:nvSpPr>
        <p:spPr>
          <a:xfrm>
            <a:off x="6523451" y="965417"/>
            <a:ext cx="4284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Rede atacado (receita acima de R$ 30 MM)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 Superintendências executivas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59 Agencias empresariais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4" name="Google Shape;129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65319" y="1377197"/>
            <a:ext cx="6293221" cy="50826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5" name="Google Shape;1295;p22"/>
          <p:cNvCxnSpPr/>
          <p:nvPr/>
        </p:nvCxnSpPr>
        <p:spPr>
          <a:xfrm>
            <a:off x="5782451" y="965417"/>
            <a:ext cx="0" cy="52254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23"/>
          <p:cNvSpPr/>
          <p:nvPr/>
        </p:nvSpPr>
        <p:spPr>
          <a:xfrm rot="10800000" flipH="1">
            <a:off x="7913" y="-17583"/>
            <a:ext cx="12192000" cy="6858300"/>
          </a:xfrm>
          <a:prstGeom prst="rect">
            <a:avLst/>
          </a:prstGeom>
          <a:gradFill>
            <a:gsLst>
              <a:gs pos="0">
                <a:srgbClr val="1759A9"/>
              </a:gs>
              <a:gs pos="19000">
                <a:srgbClr val="1759A9"/>
              </a:gs>
              <a:gs pos="61000">
                <a:srgbClr val="298DAC"/>
              </a:gs>
              <a:gs pos="100000">
                <a:srgbClr val="84C17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2" name="Google Shape;130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573" y="2483609"/>
            <a:ext cx="2905407" cy="2082152"/>
          </a:xfrm>
          <a:prstGeom prst="rect">
            <a:avLst/>
          </a:prstGeom>
          <a:noFill/>
          <a:ln>
            <a:noFill/>
          </a:ln>
          <a:effectLst>
            <a:outerShdw blurRad="152400" dist="38100" dir="5400000" algn="t" rotWithShape="0">
              <a:srgbClr val="000000">
                <a:alpha val="40780"/>
              </a:srgbClr>
            </a:outerShdw>
          </a:effectLst>
        </p:spPr>
      </p:pic>
      <p:grpSp>
        <p:nvGrpSpPr>
          <p:cNvPr id="1303" name="Google Shape;1303;p23"/>
          <p:cNvGrpSpPr/>
          <p:nvPr/>
        </p:nvGrpSpPr>
        <p:grpSpPr>
          <a:xfrm>
            <a:off x="-1138320" y="-71559"/>
            <a:ext cx="8400222" cy="3491481"/>
            <a:chOff x="-1397959" y="-65515"/>
            <a:chExt cx="12116287" cy="3531028"/>
          </a:xfrm>
        </p:grpSpPr>
        <p:sp>
          <p:nvSpPr>
            <p:cNvPr id="1304" name="Google Shape;1304;p23"/>
            <p:cNvSpPr/>
            <p:nvPr/>
          </p:nvSpPr>
          <p:spPr>
            <a:xfrm rot="10800000" flipH="1">
              <a:off x="-539772" y="-9763"/>
              <a:ext cx="11258100" cy="1992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3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23"/>
            <p:cNvSpPr/>
            <p:nvPr/>
          </p:nvSpPr>
          <p:spPr>
            <a:xfrm rot="10800000" flipH="1">
              <a:off x="-958423" y="-10507"/>
              <a:ext cx="6388200" cy="30315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2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23"/>
            <p:cNvSpPr/>
            <p:nvPr/>
          </p:nvSpPr>
          <p:spPr>
            <a:xfrm rot="10800000" flipH="1">
              <a:off x="-1397959" y="-65515"/>
              <a:ext cx="7966200" cy="18333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22000">
                  <a:srgbClr val="FFFFFF">
                    <a:alpha val="0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23"/>
            <p:cNvSpPr/>
            <p:nvPr/>
          </p:nvSpPr>
          <p:spPr>
            <a:xfrm rot="10800000" flipH="1">
              <a:off x="-502128" y="-54387"/>
              <a:ext cx="2564100" cy="3519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1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08" name="Google Shape;1308;p23"/>
          <p:cNvSpPr/>
          <p:nvPr/>
        </p:nvSpPr>
        <p:spPr>
          <a:xfrm>
            <a:off x="6044092" y="986275"/>
            <a:ext cx="68700" cy="4979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23"/>
          <p:cNvSpPr/>
          <p:nvPr/>
        </p:nvSpPr>
        <p:spPr>
          <a:xfrm rot="5400000">
            <a:off x="1299575" y="2059048"/>
            <a:ext cx="78900" cy="2754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0" name="Google Shape;131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1311" name="Google Shape;1311;p23"/>
          <p:cNvSpPr/>
          <p:nvPr/>
        </p:nvSpPr>
        <p:spPr>
          <a:xfrm>
            <a:off x="6608891" y="3919637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2" name="Google Shape;1312;p23"/>
          <p:cNvSpPr txBox="1"/>
          <p:nvPr/>
        </p:nvSpPr>
        <p:spPr>
          <a:xfrm>
            <a:off x="8036048" y="4041210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FEIRAS DE HABITAÇÃO</a:t>
            </a:r>
            <a:endParaRPr/>
          </a:p>
        </p:txBody>
      </p:sp>
      <p:pic>
        <p:nvPicPr>
          <p:cNvPr id="1313" name="Google Shape;1313;p23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747" y="3980797"/>
            <a:ext cx="555181" cy="4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23"/>
          <p:cNvSpPr/>
          <p:nvPr/>
        </p:nvSpPr>
        <p:spPr>
          <a:xfrm>
            <a:off x="6608890" y="4727938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5" name="Google Shape;1315;p23"/>
          <p:cNvSpPr txBox="1"/>
          <p:nvPr/>
        </p:nvSpPr>
        <p:spPr>
          <a:xfrm>
            <a:off x="8036047" y="4849511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REUNIÃO ANTERIOR</a:t>
            </a:r>
            <a:endParaRPr/>
          </a:p>
        </p:txBody>
      </p:sp>
      <p:pic>
        <p:nvPicPr>
          <p:cNvPr id="1316" name="Google Shape;1316;p23" descr="https://www.seekpng.com/png/detail/423-4231292_caixa-caixa-econmica-feder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7311" y="4801366"/>
            <a:ext cx="555181" cy="48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24"/>
          <p:cNvSpPr txBox="1"/>
          <p:nvPr/>
        </p:nvSpPr>
        <p:spPr>
          <a:xfrm>
            <a:off x="976436" y="188591"/>
            <a:ext cx="8390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pt-BR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FEIRAS DE HABITAÇÃO CAIXA 2020</a:t>
            </a:r>
            <a:endParaRPr/>
          </a:p>
        </p:txBody>
      </p:sp>
      <p:sp>
        <p:nvSpPr>
          <p:cNvPr id="1322" name="Google Shape;1322;p24"/>
          <p:cNvSpPr txBox="1"/>
          <p:nvPr/>
        </p:nvSpPr>
        <p:spPr>
          <a:xfrm>
            <a:off x="1185261" y="3164793"/>
            <a:ext cx="110067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Previsão de ocorrer dois períodos de Feira; </a:t>
            </a:r>
            <a:r>
              <a:rPr lang="pt-BR" sz="2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um em cada semestre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24"/>
          <p:cNvSpPr/>
          <p:nvPr/>
        </p:nvSpPr>
        <p:spPr>
          <a:xfrm>
            <a:off x="2118590" y="1186273"/>
            <a:ext cx="72480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Mesmo modelo adotado nas Feiras de 2019</a:t>
            </a:r>
            <a:endParaRPr/>
          </a:p>
        </p:txBody>
      </p:sp>
      <p:pic>
        <p:nvPicPr>
          <p:cNvPr id="1324" name="Google Shape;1324;p24" descr="CalendÃ¡rio simples Ãcone grÃ¡ti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5261" y="3237092"/>
            <a:ext cx="729345" cy="739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24" descr="Protesto Ãcone grÃ¡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5262" y="1044730"/>
            <a:ext cx="729345" cy="72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24" descr="Acordo Ãcone grÃ¡ti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85261" y="2046870"/>
            <a:ext cx="729345" cy="729345"/>
          </a:xfrm>
          <a:prstGeom prst="rect">
            <a:avLst/>
          </a:prstGeom>
          <a:noFill/>
          <a:ln>
            <a:noFill/>
          </a:ln>
        </p:spPr>
      </p:pic>
      <p:sp>
        <p:nvSpPr>
          <p:cNvPr id="1327" name="Google Shape;1327;p24"/>
          <p:cNvSpPr/>
          <p:nvPr/>
        </p:nvSpPr>
        <p:spPr>
          <a:xfrm>
            <a:off x="2118590" y="1978228"/>
            <a:ext cx="90087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Feiras Regionais em todo território nacional na modalidade </a:t>
            </a:r>
            <a:r>
              <a:rPr lang="pt-BR" sz="2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patrocínio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8" name="Google Shape;1328;p24"/>
          <p:cNvSpPr txBox="1"/>
          <p:nvPr/>
        </p:nvSpPr>
        <p:spPr>
          <a:xfrm>
            <a:off x="1185261" y="4182852"/>
            <a:ext cx="90393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Oferta de </a:t>
            </a:r>
            <a:r>
              <a:rPr lang="pt-BR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condições exclusivas </a:t>
            </a:r>
            <a:r>
              <a:rPr lang="pt-B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CAIXA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Interesse do </a:t>
            </a:r>
            <a:r>
              <a:rPr lang="pt-BR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setor construção civil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Melhoria das </a:t>
            </a:r>
            <a:r>
              <a:rPr lang="pt-BR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condições macroeconômicas</a:t>
            </a:r>
            <a:endParaRPr/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Alavancar negócios </a:t>
            </a:r>
            <a:r>
              <a:rPr lang="pt-BR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habitacionais</a:t>
            </a:r>
            <a:endParaRPr/>
          </a:p>
        </p:txBody>
      </p:sp>
      <p:pic>
        <p:nvPicPr>
          <p:cNvPr id="1329" name="Google Shape;1329;p24" descr="Etiqueta de desconto com percentual Ãcone grÃ¡t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15091" y="4417648"/>
            <a:ext cx="499515" cy="49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24" descr="EstatÃ­sticas Ãcone grÃ¡ti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19808" y="5658524"/>
            <a:ext cx="494798" cy="494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24" descr="Cidade Ãcone grÃ¡ti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31543" y="5048799"/>
            <a:ext cx="481013" cy="48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25"/>
          <p:cNvSpPr/>
          <p:nvPr/>
        </p:nvSpPr>
        <p:spPr>
          <a:xfrm rot="10800000" flipH="1">
            <a:off x="7913" y="-17583"/>
            <a:ext cx="12192000" cy="6858300"/>
          </a:xfrm>
          <a:prstGeom prst="rect">
            <a:avLst/>
          </a:prstGeom>
          <a:gradFill>
            <a:gsLst>
              <a:gs pos="0">
                <a:srgbClr val="1759A9"/>
              </a:gs>
              <a:gs pos="19000">
                <a:srgbClr val="1759A9"/>
              </a:gs>
              <a:gs pos="61000">
                <a:srgbClr val="298DAC"/>
              </a:gs>
              <a:gs pos="100000">
                <a:srgbClr val="84C17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8" name="Google Shape;133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573" y="2483609"/>
            <a:ext cx="2905407" cy="2082152"/>
          </a:xfrm>
          <a:prstGeom prst="rect">
            <a:avLst/>
          </a:prstGeom>
          <a:noFill/>
          <a:ln>
            <a:noFill/>
          </a:ln>
          <a:effectLst>
            <a:outerShdw blurRad="152400" dist="38100" dir="5400000" algn="t" rotWithShape="0">
              <a:srgbClr val="000000">
                <a:alpha val="40780"/>
              </a:srgbClr>
            </a:outerShdw>
          </a:effectLst>
        </p:spPr>
      </p:pic>
      <p:grpSp>
        <p:nvGrpSpPr>
          <p:cNvPr id="1339" name="Google Shape;1339;p25"/>
          <p:cNvGrpSpPr/>
          <p:nvPr/>
        </p:nvGrpSpPr>
        <p:grpSpPr>
          <a:xfrm>
            <a:off x="-1138320" y="-71559"/>
            <a:ext cx="8400222" cy="3491481"/>
            <a:chOff x="-1397959" y="-65515"/>
            <a:chExt cx="12116287" cy="3531028"/>
          </a:xfrm>
        </p:grpSpPr>
        <p:sp>
          <p:nvSpPr>
            <p:cNvPr id="1340" name="Google Shape;1340;p25"/>
            <p:cNvSpPr/>
            <p:nvPr/>
          </p:nvSpPr>
          <p:spPr>
            <a:xfrm rot="10800000" flipH="1">
              <a:off x="-539772" y="-9763"/>
              <a:ext cx="11258100" cy="1992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3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25"/>
            <p:cNvSpPr/>
            <p:nvPr/>
          </p:nvSpPr>
          <p:spPr>
            <a:xfrm rot="10800000" flipH="1">
              <a:off x="-958423" y="-10507"/>
              <a:ext cx="6388200" cy="30315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2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25"/>
            <p:cNvSpPr/>
            <p:nvPr/>
          </p:nvSpPr>
          <p:spPr>
            <a:xfrm rot="10800000" flipH="1">
              <a:off x="-1397959" y="-65515"/>
              <a:ext cx="7966200" cy="18333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22000">
                  <a:srgbClr val="FFFFFF">
                    <a:alpha val="0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25"/>
            <p:cNvSpPr/>
            <p:nvPr/>
          </p:nvSpPr>
          <p:spPr>
            <a:xfrm rot="10800000" flipH="1">
              <a:off x="-502128" y="-54387"/>
              <a:ext cx="2564100" cy="3519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1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4" name="Google Shape;1344;p25"/>
          <p:cNvSpPr/>
          <p:nvPr/>
        </p:nvSpPr>
        <p:spPr>
          <a:xfrm>
            <a:off x="6044092" y="986275"/>
            <a:ext cx="68700" cy="4979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25"/>
          <p:cNvSpPr/>
          <p:nvPr/>
        </p:nvSpPr>
        <p:spPr>
          <a:xfrm rot="5400000">
            <a:off x="1299575" y="2059048"/>
            <a:ext cx="78900" cy="2754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1347" name="Google Shape;1347;p25"/>
          <p:cNvSpPr/>
          <p:nvPr/>
        </p:nvSpPr>
        <p:spPr>
          <a:xfrm>
            <a:off x="6608890" y="4727938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25"/>
          <p:cNvSpPr txBox="1"/>
          <p:nvPr/>
        </p:nvSpPr>
        <p:spPr>
          <a:xfrm>
            <a:off x="8011176" y="4871342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REUNIÃO ANTERIOR</a:t>
            </a:r>
            <a:endParaRPr/>
          </a:p>
        </p:txBody>
      </p:sp>
      <p:pic>
        <p:nvPicPr>
          <p:cNvPr id="1349" name="Google Shape;1349;p25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49875" y="4810929"/>
            <a:ext cx="555181" cy="48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26"/>
          <p:cNvSpPr txBox="1">
            <a:spLocks noGrp="1"/>
          </p:cNvSpPr>
          <p:nvPr>
            <p:ph type="title" idx="4294967295"/>
          </p:nvPr>
        </p:nvSpPr>
        <p:spPr>
          <a:xfrm>
            <a:off x="881006" y="165786"/>
            <a:ext cx="45006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pt-BR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Novo Selo Casa Azul</a:t>
            </a:r>
            <a:endParaRPr/>
          </a:p>
        </p:txBody>
      </p:sp>
      <p:sp>
        <p:nvSpPr>
          <p:cNvPr id="1355" name="Google Shape;1355;p26"/>
          <p:cNvSpPr txBox="1"/>
          <p:nvPr/>
        </p:nvSpPr>
        <p:spPr>
          <a:xfrm>
            <a:off x="11451265" y="6176963"/>
            <a:ext cx="4968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26"/>
          <p:cNvSpPr txBox="1"/>
          <p:nvPr/>
        </p:nvSpPr>
        <p:spPr>
          <a:xfrm>
            <a:off x="1773588" y="845491"/>
            <a:ext cx="832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Cronograma - Controle de Agregação</a:t>
            </a:r>
            <a:endParaRPr/>
          </a:p>
        </p:txBody>
      </p:sp>
      <p:sp>
        <p:nvSpPr>
          <p:cNvPr id="1357" name="Google Shape;1357;p26"/>
          <p:cNvSpPr/>
          <p:nvPr/>
        </p:nvSpPr>
        <p:spPr>
          <a:xfrm>
            <a:off x="708874" y="1223433"/>
            <a:ext cx="10101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10 anos da sua criação, verificou-se a necessidade de revisar as diretrizes, ajustando-as aos novos cenários urbanos, econômicos e sociais: </a:t>
            </a:r>
            <a:endParaRPr sz="2000" b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26"/>
          <p:cNvSpPr/>
          <p:nvPr/>
        </p:nvSpPr>
        <p:spPr>
          <a:xfrm>
            <a:off x="2687646" y="2301233"/>
            <a:ext cx="7411200" cy="41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Otimização do processo de análise para concessão do Selo</a:t>
            </a:r>
            <a:endParaRPr/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Emissão de identificadores específicos por categoria de benefícios 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Mais um Nível de reconhecimento das Soluções Sustentáveis 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Mais inclusivo e com critérios propostos pelas empresas</a:t>
            </a:r>
            <a:endParaRPr/>
          </a:p>
          <a:p>
            <a:pPr marL="285750" marR="0" lvl="0" indent="-2857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⮚"/>
            </a:pPr>
            <a:r>
              <a:rPr lang="pt-BR" sz="1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Benefícios em outros processos e produtos CAIXA</a:t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27"/>
          <p:cNvSpPr txBox="1">
            <a:spLocks noGrp="1"/>
          </p:cNvSpPr>
          <p:nvPr>
            <p:ph type="title" idx="4294967295"/>
          </p:nvPr>
        </p:nvSpPr>
        <p:spPr>
          <a:xfrm>
            <a:off x="866465" y="168417"/>
            <a:ext cx="4453200" cy="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pt-BR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Portal das Construtoras</a:t>
            </a:r>
            <a:endParaRPr/>
          </a:p>
        </p:txBody>
      </p:sp>
      <p:sp>
        <p:nvSpPr>
          <p:cNvPr id="1364" name="Google Shape;1364;p27"/>
          <p:cNvSpPr txBox="1"/>
          <p:nvPr/>
        </p:nvSpPr>
        <p:spPr>
          <a:xfrm>
            <a:off x="9049109" y="5993292"/>
            <a:ext cx="21564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pt-BR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13/02/2020</a:t>
            </a:r>
            <a:endParaRPr/>
          </a:p>
        </p:txBody>
      </p:sp>
      <p:sp>
        <p:nvSpPr>
          <p:cNvPr id="1365" name="Google Shape;1365;p27"/>
          <p:cNvSpPr txBox="1"/>
          <p:nvPr/>
        </p:nvSpPr>
        <p:spPr>
          <a:xfrm>
            <a:off x="11451265" y="6176963"/>
            <a:ext cx="4968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6" name="Google Shape;1366;p27"/>
          <p:cNvPicPr preferRelativeResize="0"/>
          <p:nvPr/>
        </p:nvPicPr>
        <p:blipFill rotWithShape="1">
          <a:blip r:embed="rId3">
            <a:alphaModFix/>
          </a:blip>
          <a:srcRect l="67198" t="39858" r="17319" b="16877"/>
          <a:stretch/>
        </p:blipFill>
        <p:spPr>
          <a:xfrm>
            <a:off x="4406531" y="1480413"/>
            <a:ext cx="3378936" cy="2622825"/>
          </a:xfrm>
          <a:prstGeom prst="rect">
            <a:avLst/>
          </a:prstGeom>
          <a:solidFill>
            <a:srgbClr val="FFC000"/>
          </a:solidFill>
          <a:ln>
            <a:noFill/>
          </a:ln>
        </p:spPr>
      </p:pic>
      <p:sp>
        <p:nvSpPr>
          <p:cNvPr id="1367" name="Google Shape;1367;p27"/>
          <p:cNvSpPr txBox="1"/>
          <p:nvPr/>
        </p:nvSpPr>
        <p:spPr>
          <a:xfrm>
            <a:off x="4792151" y="1565402"/>
            <a:ext cx="1180500" cy="1221000"/>
          </a:xfrm>
          <a:prstGeom prst="rect">
            <a:avLst/>
          </a:prstGeom>
          <a:solidFill>
            <a:srgbClr val="00AF4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Entrega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8" name="Google Shape;1368;p27"/>
          <p:cNvSpPr txBox="1"/>
          <p:nvPr/>
        </p:nvSpPr>
        <p:spPr>
          <a:xfrm>
            <a:off x="6219947" y="1554760"/>
            <a:ext cx="1180500" cy="12210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Expansão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9" name="Google Shape;1369;p27"/>
          <p:cNvSpPr txBox="1"/>
          <p:nvPr/>
        </p:nvSpPr>
        <p:spPr>
          <a:xfrm>
            <a:off x="6273064" y="3090990"/>
            <a:ext cx="1116000" cy="992100"/>
          </a:xfrm>
          <a:prstGeom prst="rect">
            <a:avLst/>
          </a:prstGeom>
          <a:solidFill>
            <a:srgbClr val="27304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Previsão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0" name="Google Shape;1370;p27"/>
          <p:cNvSpPr txBox="1"/>
          <p:nvPr/>
        </p:nvSpPr>
        <p:spPr>
          <a:xfrm>
            <a:off x="4871030" y="3392752"/>
            <a:ext cx="896400" cy="305100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Atual</a:t>
            </a:r>
            <a:endParaRPr/>
          </a:p>
        </p:txBody>
      </p:sp>
      <p:sp>
        <p:nvSpPr>
          <p:cNvPr id="1371" name="Google Shape;1371;p27"/>
          <p:cNvSpPr txBox="1"/>
          <p:nvPr/>
        </p:nvSpPr>
        <p:spPr>
          <a:xfrm>
            <a:off x="-356150" y="1496165"/>
            <a:ext cx="46401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pt-BR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Rotina do fiador</a:t>
            </a:r>
            <a:endParaRPr/>
          </a:p>
          <a:p>
            <a:pPr marL="742950" marR="0" lvl="1" indent="-285750" algn="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pt-BR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Detalhamento das prestações.</a:t>
            </a:r>
            <a:endParaRPr/>
          </a:p>
          <a:p>
            <a:pPr marL="742950" marR="0" lvl="1" indent="-285750" algn="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pt-BR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Novos filtros de pesquisas para construtoras</a:t>
            </a:r>
            <a:r>
              <a:rPr lang="pt-BR" sz="16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742950" marR="0" lvl="1" indent="-18415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2" name="Google Shape;1372;p27"/>
          <p:cNvSpPr txBox="1"/>
          <p:nvPr/>
        </p:nvSpPr>
        <p:spPr>
          <a:xfrm>
            <a:off x="7506032" y="1565375"/>
            <a:ext cx="4686000" cy="1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pt-BR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Cartilha Portal passo a passo rotina fiador.</a:t>
            </a:r>
            <a:endParaRPr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pt-BR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Ícone </a:t>
            </a:r>
            <a:r>
              <a:rPr lang="pt-BR" sz="18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r>
              <a:rPr lang="pt-BR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do usuário.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84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3" name="Google Shape;1373;p27"/>
          <p:cNvSpPr txBox="1"/>
          <p:nvPr/>
        </p:nvSpPr>
        <p:spPr>
          <a:xfrm>
            <a:off x="-321287" y="3276843"/>
            <a:ext cx="460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pt-BR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Controle agregação de unidades.</a:t>
            </a:r>
            <a:endParaRPr/>
          </a:p>
        </p:txBody>
      </p:sp>
      <p:sp>
        <p:nvSpPr>
          <p:cNvPr id="1374" name="Google Shape;1374;p27"/>
          <p:cNvSpPr txBox="1"/>
          <p:nvPr/>
        </p:nvSpPr>
        <p:spPr>
          <a:xfrm>
            <a:off x="7523656" y="3247769"/>
            <a:ext cx="44061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Noto Sans Symbols"/>
              <a:buChar char="▪"/>
            </a:pPr>
            <a:r>
              <a:rPr lang="pt-BR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Controle de agregação de unidade.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5" name="Google Shape;1375;p27"/>
          <p:cNvSpPr/>
          <p:nvPr/>
        </p:nvSpPr>
        <p:spPr>
          <a:xfrm>
            <a:off x="1054355" y="851257"/>
            <a:ext cx="9855000" cy="4614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6" name="Google Shape;1376;p27"/>
          <p:cNvSpPr txBox="1"/>
          <p:nvPr/>
        </p:nvSpPr>
        <p:spPr>
          <a:xfrm>
            <a:off x="1936893" y="832229"/>
            <a:ext cx="832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Definição das entregas realizadas e em andamento</a:t>
            </a:r>
            <a:endParaRPr/>
          </a:p>
        </p:txBody>
      </p:sp>
      <p:sp>
        <p:nvSpPr>
          <p:cNvPr id="1377" name="Google Shape;1377;p27"/>
          <p:cNvSpPr/>
          <p:nvPr/>
        </p:nvSpPr>
        <p:spPr>
          <a:xfrm>
            <a:off x="6037096" y="2055585"/>
            <a:ext cx="181500" cy="210900"/>
          </a:xfrm>
          <a:prstGeom prst="ellipse">
            <a:avLst/>
          </a:prstGeom>
          <a:solidFill>
            <a:srgbClr val="00AF4F"/>
          </a:solidFill>
          <a:ln w="12700" cap="flat" cmpd="sng">
            <a:solidFill>
              <a:srgbClr val="00AF4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8" name="Google Shape;1378;p27"/>
          <p:cNvSpPr/>
          <p:nvPr/>
        </p:nvSpPr>
        <p:spPr>
          <a:xfrm>
            <a:off x="6710489" y="2814042"/>
            <a:ext cx="181500" cy="210900"/>
          </a:xfrm>
          <a:prstGeom prst="ellipse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9" name="Google Shape;1379;p27"/>
          <p:cNvSpPr txBox="1"/>
          <p:nvPr/>
        </p:nvSpPr>
        <p:spPr>
          <a:xfrm>
            <a:off x="6137749" y="2847819"/>
            <a:ext cx="1254600" cy="1221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27"/>
          <p:cNvSpPr txBox="1"/>
          <p:nvPr/>
        </p:nvSpPr>
        <p:spPr>
          <a:xfrm>
            <a:off x="4913328" y="2851285"/>
            <a:ext cx="1192200" cy="1221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27"/>
          <p:cNvSpPr txBox="1"/>
          <p:nvPr/>
        </p:nvSpPr>
        <p:spPr>
          <a:xfrm>
            <a:off x="6119791" y="1588783"/>
            <a:ext cx="1298400" cy="1221000"/>
          </a:xfrm>
          <a:prstGeom prst="rect">
            <a:avLst/>
          </a:prstGeom>
          <a:solidFill>
            <a:srgbClr val="C55A11"/>
          </a:solidFill>
          <a:ln w="9525" cap="flat" cmpd="sng">
            <a:solidFill>
              <a:srgbClr val="C55A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2" name="Google Shape;1382;p27"/>
          <p:cNvSpPr txBox="1"/>
          <p:nvPr/>
        </p:nvSpPr>
        <p:spPr>
          <a:xfrm>
            <a:off x="4800670" y="1554746"/>
            <a:ext cx="1298400" cy="1221000"/>
          </a:xfrm>
          <a:prstGeom prst="rect">
            <a:avLst/>
          </a:prstGeom>
          <a:solidFill>
            <a:srgbClr val="32A46E"/>
          </a:solidFill>
          <a:ln w="9525" cap="flat" cmpd="sng">
            <a:solidFill>
              <a:srgbClr val="32A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3" name="Google Shape;1383;p27"/>
          <p:cNvSpPr/>
          <p:nvPr/>
        </p:nvSpPr>
        <p:spPr>
          <a:xfrm>
            <a:off x="5972933" y="3290680"/>
            <a:ext cx="187800" cy="282600"/>
          </a:xfrm>
          <a:prstGeom prst="ellipse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4" name="Google Shape;1384;p27"/>
          <p:cNvSpPr txBox="1"/>
          <p:nvPr/>
        </p:nvSpPr>
        <p:spPr>
          <a:xfrm>
            <a:off x="4931971" y="2034511"/>
            <a:ext cx="11031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Realizado</a:t>
            </a:r>
            <a:endParaRPr/>
          </a:p>
        </p:txBody>
      </p:sp>
      <p:sp>
        <p:nvSpPr>
          <p:cNvPr id="1385" name="Google Shape;1385;p27"/>
          <p:cNvSpPr txBox="1"/>
          <p:nvPr/>
        </p:nvSpPr>
        <p:spPr>
          <a:xfrm>
            <a:off x="6245339" y="2040289"/>
            <a:ext cx="1153200" cy="3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Melhorias</a:t>
            </a:r>
            <a:endParaRPr/>
          </a:p>
        </p:txBody>
      </p:sp>
      <p:sp>
        <p:nvSpPr>
          <p:cNvPr id="1386" name="Google Shape;1386;p27"/>
          <p:cNvSpPr txBox="1"/>
          <p:nvPr/>
        </p:nvSpPr>
        <p:spPr>
          <a:xfrm>
            <a:off x="6213518" y="3189397"/>
            <a:ext cx="1103100" cy="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Próximas Entregas</a:t>
            </a:r>
            <a:endParaRPr/>
          </a:p>
        </p:txBody>
      </p:sp>
      <p:sp>
        <p:nvSpPr>
          <p:cNvPr id="1387" name="Google Shape;1387;p27"/>
          <p:cNvSpPr txBox="1"/>
          <p:nvPr/>
        </p:nvSpPr>
        <p:spPr>
          <a:xfrm>
            <a:off x="4792151" y="3297533"/>
            <a:ext cx="1163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Execução</a:t>
            </a:r>
            <a:endParaRPr/>
          </a:p>
        </p:txBody>
      </p:sp>
      <p:sp>
        <p:nvSpPr>
          <p:cNvPr id="1388" name="Google Shape;1388;p27"/>
          <p:cNvSpPr/>
          <p:nvPr/>
        </p:nvSpPr>
        <p:spPr>
          <a:xfrm rot="-5564622">
            <a:off x="6620337" y="2772185"/>
            <a:ext cx="188016" cy="282623"/>
          </a:xfrm>
          <a:prstGeom prst="ellipse">
            <a:avLst/>
          </a:prstGeom>
          <a:solidFill>
            <a:srgbClr val="C55A11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9" name="Google Shape;1389;p27"/>
          <p:cNvSpPr/>
          <p:nvPr/>
        </p:nvSpPr>
        <p:spPr>
          <a:xfrm>
            <a:off x="6134956" y="2051626"/>
            <a:ext cx="187800" cy="282600"/>
          </a:xfrm>
          <a:prstGeom prst="ellipse">
            <a:avLst/>
          </a:prstGeom>
          <a:solidFill>
            <a:srgbClr val="32A46E"/>
          </a:solidFill>
          <a:ln w="12700" cap="flat" cmpd="sng">
            <a:solidFill>
              <a:srgbClr val="32A46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0" name="Google Shape;1390;p27"/>
          <p:cNvSpPr/>
          <p:nvPr/>
        </p:nvSpPr>
        <p:spPr>
          <a:xfrm rot="-5564622">
            <a:off x="5372877" y="2627779"/>
            <a:ext cx="188016" cy="282623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91" name="Google Shape;1391;p27"/>
          <p:cNvGrpSpPr/>
          <p:nvPr/>
        </p:nvGrpSpPr>
        <p:grpSpPr>
          <a:xfrm>
            <a:off x="412612" y="4484429"/>
            <a:ext cx="11047698" cy="2186100"/>
            <a:chOff x="29299" y="0"/>
            <a:chExt cx="11047698" cy="2186100"/>
          </a:xfrm>
        </p:grpSpPr>
        <p:sp>
          <p:nvSpPr>
            <p:cNvPr id="1392" name="Google Shape;1392;p27"/>
            <p:cNvSpPr/>
            <p:nvPr/>
          </p:nvSpPr>
          <p:spPr>
            <a:xfrm>
              <a:off x="29299" y="0"/>
              <a:ext cx="2697300" cy="2186100"/>
            </a:xfrm>
            <a:prstGeom prst="roundRect">
              <a:avLst>
                <a:gd name="adj" fmla="val 5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7"/>
            <p:cNvSpPr txBox="1"/>
            <p:nvPr/>
          </p:nvSpPr>
          <p:spPr>
            <a:xfrm rot="-5400000">
              <a:off x="-597250" y="626608"/>
              <a:ext cx="17925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6275" rIns="13777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pt-BR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Março 20</a:t>
              </a:r>
              <a:endParaRPr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568766" y="0"/>
              <a:ext cx="2009400" cy="21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 txBox="1"/>
            <p:nvPr/>
          </p:nvSpPr>
          <p:spPr>
            <a:xfrm>
              <a:off x="568766" y="0"/>
              <a:ext cx="2009400" cy="21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17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* Exibir todos os empreendimentos da construtora;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* Pesquisar empreendimentos da construtora.</a:t>
              </a: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19365" y="0"/>
              <a:ext cx="2697300" cy="2186100"/>
            </a:xfrm>
            <a:prstGeom prst="roundRect">
              <a:avLst>
                <a:gd name="adj" fmla="val 5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7"/>
            <p:cNvSpPr txBox="1"/>
            <p:nvPr/>
          </p:nvSpPr>
          <p:spPr>
            <a:xfrm rot="-5400000">
              <a:off x="2192815" y="626608"/>
              <a:ext cx="17925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6275" rIns="13777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pt-BR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Março 20</a:t>
              </a:r>
              <a:endParaRPr/>
            </a:p>
          </p:txBody>
        </p:sp>
        <p:sp>
          <p:nvSpPr>
            <p:cNvPr id="1398" name="Google Shape;1398;p27"/>
            <p:cNvSpPr/>
            <p:nvPr/>
          </p:nvSpPr>
          <p:spPr>
            <a:xfrm rot="5400000">
              <a:off x="2649005" y="1672575"/>
              <a:ext cx="321407" cy="404599"/>
            </a:xfrm>
            <a:prstGeom prst="flowChartExtra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7"/>
            <p:cNvSpPr/>
            <p:nvPr/>
          </p:nvSpPr>
          <p:spPr>
            <a:xfrm>
              <a:off x="3358831" y="0"/>
              <a:ext cx="2009400" cy="21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7"/>
            <p:cNvSpPr txBox="1"/>
            <p:nvPr/>
          </p:nvSpPr>
          <p:spPr>
            <a:xfrm>
              <a:off x="3358831" y="0"/>
              <a:ext cx="2009400" cy="21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6170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* Exibir detalhes sobre as unidades financiadas de um empreendimento;</a:t>
              </a:r>
              <a:endParaRPr/>
            </a:p>
            <a:p>
              <a:pPr marL="0" marR="0" lvl="0" indent="0" algn="l" rtl="0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pt-BR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* Pesquisar   unidades do empreendimento</a:t>
              </a:r>
              <a:r>
                <a:rPr lang="pt-BR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5587960" y="0"/>
              <a:ext cx="2697300" cy="2186100"/>
            </a:xfrm>
            <a:prstGeom prst="roundRect">
              <a:avLst>
                <a:gd name="adj" fmla="val 5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7"/>
            <p:cNvSpPr txBox="1"/>
            <p:nvPr/>
          </p:nvSpPr>
          <p:spPr>
            <a:xfrm rot="-5400000">
              <a:off x="4961410" y="626608"/>
              <a:ext cx="17925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6275" rIns="13777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pt-BR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Abril 20</a:t>
              </a:r>
              <a:endParaRPr/>
            </a:p>
          </p:txBody>
        </p:sp>
        <p:sp>
          <p:nvSpPr>
            <p:cNvPr id="1403" name="Google Shape;1403;p27"/>
            <p:cNvSpPr/>
            <p:nvPr/>
          </p:nvSpPr>
          <p:spPr>
            <a:xfrm rot="5400000">
              <a:off x="5440743" y="1672575"/>
              <a:ext cx="321407" cy="404599"/>
            </a:xfrm>
            <a:prstGeom prst="flowChartExtra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6127426" y="0"/>
              <a:ext cx="2009400" cy="21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7"/>
            <p:cNvSpPr txBox="1"/>
            <p:nvPr/>
          </p:nvSpPr>
          <p:spPr>
            <a:xfrm>
              <a:off x="6127426" y="0"/>
              <a:ext cx="2009400" cy="218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22875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Calibri"/>
                <a:buNone/>
              </a:pPr>
              <a:endParaRPr sz="6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379698" y="0"/>
              <a:ext cx="2697300" cy="2186100"/>
            </a:xfrm>
            <a:prstGeom prst="roundRect">
              <a:avLst>
                <a:gd name="adj" fmla="val 5000"/>
              </a:avLst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7"/>
            <p:cNvSpPr txBox="1"/>
            <p:nvPr/>
          </p:nvSpPr>
          <p:spPr>
            <a:xfrm rot="-5400000">
              <a:off x="7753148" y="626608"/>
              <a:ext cx="1792500" cy="53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6275" rIns="13777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pt-BR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Maio 20</a:t>
              </a:r>
              <a:endParaRPr/>
            </a:p>
          </p:txBody>
        </p:sp>
        <p:sp>
          <p:nvSpPr>
            <p:cNvPr id="1408" name="Google Shape;1408;p27"/>
            <p:cNvSpPr/>
            <p:nvPr/>
          </p:nvSpPr>
          <p:spPr>
            <a:xfrm rot="5400000">
              <a:off x="8232481" y="1672575"/>
              <a:ext cx="321407" cy="404599"/>
            </a:xfrm>
            <a:prstGeom prst="flowChartExtract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12" scaled="0"/>
            </a:gra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27"/>
          <p:cNvSpPr txBox="1"/>
          <p:nvPr/>
        </p:nvSpPr>
        <p:spPr>
          <a:xfrm>
            <a:off x="6466807" y="4588794"/>
            <a:ext cx="21075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*Exibir detalhes sobre as unidades financiadas de um empreendimento.</a:t>
            </a:r>
            <a:endParaRPr/>
          </a:p>
        </p:txBody>
      </p:sp>
      <p:sp>
        <p:nvSpPr>
          <p:cNvPr id="1410" name="Google Shape;1410;p27"/>
          <p:cNvSpPr txBox="1"/>
          <p:nvPr/>
        </p:nvSpPr>
        <p:spPr>
          <a:xfrm>
            <a:off x="9216356" y="4565108"/>
            <a:ext cx="1972500" cy="13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* Exportar detalhes de múltiplos empreendimentos.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27"/>
          <p:cNvSpPr/>
          <p:nvPr/>
        </p:nvSpPr>
        <p:spPr>
          <a:xfrm>
            <a:off x="6487846" y="3897152"/>
            <a:ext cx="513300" cy="534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28"/>
          <p:cNvSpPr/>
          <p:nvPr/>
        </p:nvSpPr>
        <p:spPr>
          <a:xfrm rot="10800000" flipH="1">
            <a:off x="-3962" y="-17583"/>
            <a:ext cx="12192000" cy="6858300"/>
          </a:xfrm>
          <a:prstGeom prst="rect">
            <a:avLst/>
          </a:prstGeom>
          <a:gradFill>
            <a:gsLst>
              <a:gs pos="0">
                <a:srgbClr val="1759A9"/>
              </a:gs>
              <a:gs pos="19000">
                <a:srgbClr val="1759A9"/>
              </a:gs>
              <a:gs pos="61000">
                <a:srgbClr val="298DAC"/>
              </a:gs>
              <a:gs pos="100000">
                <a:srgbClr val="84C17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8" name="Google Shape;1418;p28"/>
          <p:cNvGrpSpPr/>
          <p:nvPr/>
        </p:nvGrpSpPr>
        <p:grpSpPr>
          <a:xfrm rot="10800000">
            <a:off x="4525734" y="4010000"/>
            <a:ext cx="8400222" cy="3071994"/>
            <a:chOff x="-1397959" y="-65515"/>
            <a:chExt cx="12116287" cy="3531028"/>
          </a:xfrm>
        </p:grpSpPr>
        <p:sp>
          <p:nvSpPr>
            <p:cNvPr id="1419" name="Google Shape;1419;p28"/>
            <p:cNvSpPr/>
            <p:nvPr/>
          </p:nvSpPr>
          <p:spPr>
            <a:xfrm rot="10800000" flipH="1">
              <a:off x="-539772" y="-9763"/>
              <a:ext cx="11258100" cy="1992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3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8"/>
            <p:cNvSpPr/>
            <p:nvPr/>
          </p:nvSpPr>
          <p:spPr>
            <a:xfrm rot="10800000" flipH="1">
              <a:off x="-958423" y="-10507"/>
              <a:ext cx="6388200" cy="30315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2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8"/>
            <p:cNvSpPr/>
            <p:nvPr/>
          </p:nvSpPr>
          <p:spPr>
            <a:xfrm rot="10800000" flipH="1">
              <a:off x="-1397959" y="-65515"/>
              <a:ext cx="7966200" cy="18333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22000">
                  <a:srgbClr val="FFFFFF">
                    <a:alpha val="0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28"/>
            <p:cNvSpPr/>
            <p:nvPr/>
          </p:nvSpPr>
          <p:spPr>
            <a:xfrm rot="10800000" flipH="1">
              <a:off x="-502128" y="-54387"/>
              <a:ext cx="2564100" cy="3519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1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23" name="Google Shape;142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0474" y="2294177"/>
            <a:ext cx="3563724" cy="2553933"/>
          </a:xfrm>
          <a:prstGeom prst="rect">
            <a:avLst/>
          </a:prstGeom>
          <a:noFill/>
          <a:ln>
            <a:noFill/>
          </a:ln>
          <a:effectLst>
            <a:outerShdw blurRad="152400" dist="38100" dir="5400000" algn="t" rotWithShape="0">
              <a:srgbClr val="000000">
                <a:alpha val="40780"/>
              </a:srgbClr>
            </a:outerShdw>
          </a:effectLst>
        </p:spPr>
      </p:pic>
      <p:grpSp>
        <p:nvGrpSpPr>
          <p:cNvPr id="1424" name="Google Shape;1424;p28"/>
          <p:cNvGrpSpPr/>
          <p:nvPr/>
        </p:nvGrpSpPr>
        <p:grpSpPr>
          <a:xfrm>
            <a:off x="-1138320" y="-86549"/>
            <a:ext cx="8400222" cy="3491481"/>
            <a:chOff x="-1397959" y="-65515"/>
            <a:chExt cx="12116287" cy="3531028"/>
          </a:xfrm>
        </p:grpSpPr>
        <p:sp>
          <p:nvSpPr>
            <p:cNvPr id="1425" name="Google Shape;1425;p28"/>
            <p:cNvSpPr/>
            <p:nvPr/>
          </p:nvSpPr>
          <p:spPr>
            <a:xfrm rot="10800000" flipH="1">
              <a:off x="-539772" y="-9763"/>
              <a:ext cx="11258100" cy="1992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3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28"/>
            <p:cNvSpPr/>
            <p:nvPr/>
          </p:nvSpPr>
          <p:spPr>
            <a:xfrm rot="10800000" flipH="1">
              <a:off x="-958423" y="-10507"/>
              <a:ext cx="6388200" cy="30315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2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28"/>
            <p:cNvSpPr/>
            <p:nvPr/>
          </p:nvSpPr>
          <p:spPr>
            <a:xfrm rot="10800000" flipH="1">
              <a:off x="-1397959" y="-65515"/>
              <a:ext cx="7966200" cy="18333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22000">
                  <a:srgbClr val="FFFFFF">
                    <a:alpha val="0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28"/>
            <p:cNvSpPr/>
            <p:nvPr/>
          </p:nvSpPr>
          <p:spPr>
            <a:xfrm rot="10800000" flipH="1">
              <a:off x="-502128" y="-54387"/>
              <a:ext cx="2564100" cy="3519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1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29" name="Google Shape;1429;p28"/>
          <p:cNvSpPr/>
          <p:nvPr/>
        </p:nvSpPr>
        <p:spPr>
          <a:xfrm>
            <a:off x="5271670" y="1846053"/>
            <a:ext cx="60900" cy="3433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0" name="Google Shape;1430;p28"/>
          <p:cNvSpPr/>
          <p:nvPr/>
        </p:nvSpPr>
        <p:spPr>
          <a:xfrm rot="5400000">
            <a:off x="789132" y="2990844"/>
            <a:ext cx="57000" cy="1240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1" name="Google Shape;1431;p28" descr="Está escrito Pensou em Casa, Pensou na Caixa, com o desenho de uma ca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9632" y="2259337"/>
            <a:ext cx="5406390" cy="2819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4"/>
          <p:cNvSpPr/>
          <p:nvPr/>
        </p:nvSpPr>
        <p:spPr>
          <a:xfrm rot="10800000" flipH="1">
            <a:off x="7913" y="-17583"/>
            <a:ext cx="12192000" cy="6858300"/>
          </a:xfrm>
          <a:prstGeom prst="rect">
            <a:avLst/>
          </a:prstGeom>
          <a:gradFill>
            <a:gsLst>
              <a:gs pos="0">
                <a:srgbClr val="1759A9"/>
              </a:gs>
              <a:gs pos="19000">
                <a:srgbClr val="1759A9"/>
              </a:gs>
              <a:gs pos="61000">
                <a:srgbClr val="298DAC"/>
              </a:gs>
              <a:gs pos="100000">
                <a:srgbClr val="84C17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14"/>
          <p:cNvSpPr/>
          <p:nvPr/>
        </p:nvSpPr>
        <p:spPr>
          <a:xfrm>
            <a:off x="6617754" y="2199136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4" name="Google Shape;113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573" y="2483609"/>
            <a:ext cx="2905407" cy="2082152"/>
          </a:xfrm>
          <a:prstGeom prst="rect">
            <a:avLst/>
          </a:prstGeom>
          <a:noFill/>
          <a:ln>
            <a:noFill/>
          </a:ln>
          <a:effectLst>
            <a:outerShdw blurRad="152400" dist="38100" dir="5400000" algn="t" rotWithShape="0">
              <a:srgbClr val="000000">
                <a:alpha val="40780"/>
              </a:srgbClr>
            </a:outerShdw>
          </a:effectLst>
        </p:spPr>
      </p:pic>
      <p:grpSp>
        <p:nvGrpSpPr>
          <p:cNvPr id="1135" name="Google Shape;1135;p14"/>
          <p:cNvGrpSpPr/>
          <p:nvPr/>
        </p:nvGrpSpPr>
        <p:grpSpPr>
          <a:xfrm>
            <a:off x="-1138320" y="-71559"/>
            <a:ext cx="8400222" cy="3491481"/>
            <a:chOff x="-1397959" y="-65515"/>
            <a:chExt cx="12116287" cy="3531028"/>
          </a:xfrm>
        </p:grpSpPr>
        <p:sp>
          <p:nvSpPr>
            <p:cNvPr id="1136" name="Google Shape;1136;p14"/>
            <p:cNvSpPr/>
            <p:nvPr/>
          </p:nvSpPr>
          <p:spPr>
            <a:xfrm rot="10800000" flipH="1">
              <a:off x="-539772" y="-9763"/>
              <a:ext cx="11258100" cy="1992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3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14"/>
            <p:cNvSpPr/>
            <p:nvPr/>
          </p:nvSpPr>
          <p:spPr>
            <a:xfrm rot="10800000" flipH="1">
              <a:off x="-958423" y="-10507"/>
              <a:ext cx="6388200" cy="30315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2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14"/>
            <p:cNvSpPr/>
            <p:nvPr/>
          </p:nvSpPr>
          <p:spPr>
            <a:xfrm rot="10800000" flipH="1">
              <a:off x="-1397959" y="-65515"/>
              <a:ext cx="7966200" cy="18333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22000">
                  <a:srgbClr val="FFFFFF">
                    <a:alpha val="0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14"/>
            <p:cNvSpPr/>
            <p:nvPr/>
          </p:nvSpPr>
          <p:spPr>
            <a:xfrm rot="10800000" flipH="1">
              <a:off x="-502128" y="-54387"/>
              <a:ext cx="2564100" cy="3519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1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40" name="Google Shape;1140;p14"/>
          <p:cNvSpPr/>
          <p:nvPr/>
        </p:nvSpPr>
        <p:spPr>
          <a:xfrm>
            <a:off x="6044092" y="986275"/>
            <a:ext cx="68700" cy="4979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14"/>
          <p:cNvSpPr/>
          <p:nvPr/>
        </p:nvSpPr>
        <p:spPr>
          <a:xfrm rot="5400000">
            <a:off x="1299575" y="2059048"/>
            <a:ext cx="78900" cy="2754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2" name="Google Shape;1142;p14"/>
          <p:cNvSpPr txBox="1"/>
          <p:nvPr/>
        </p:nvSpPr>
        <p:spPr>
          <a:xfrm>
            <a:off x="8053757" y="2299106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MCMV - MERCADO</a:t>
            </a:r>
            <a:endParaRPr/>
          </a:p>
        </p:txBody>
      </p:sp>
      <p:sp>
        <p:nvSpPr>
          <p:cNvPr id="1143" name="Google Shape;114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  <p:sp>
        <p:nvSpPr>
          <p:cNvPr id="1144" name="Google Shape;1144;p14"/>
          <p:cNvSpPr/>
          <p:nvPr/>
        </p:nvSpPr>
        <p:spPr>
          <a:xfrm>
            <a:off x="6626286" y="1386788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14"/>
          <p:cNvSpPr txBox="1"/>
          <p:nvPr/>
        </p:nvSpPr>
        <p:spPr>
          <a:xfrm>
            <a:off x="8055307" y="1486758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MCMV - FAR</a:t>
            </a:r>
            <a:endParaRPr/>
          </a:p>
        </p:txBody>
      </p:sp>
      <p:sp>
        <p:nvSpPr>
          <p:cNvPr id="1146" name="Google Shape;1146;p14"/>
          <p:cNvSpPr/>
          <p:nvPr/>
        </p:nvSpPr>
        <p:spPr>
          <a:xfrm>
            <a:off x="6608891" y="3906937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4"/>
          <p:cNvSpPr txBox="1"/>
          <p:nvPr/>
        </p:nvSpPr>
        <p:spPr>
          <a:xfrm>
            <a:off x="8036048" y="4028510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FEIRAS DE HABITAÇÃO</a:t>
            </a:r>
            <a:endParaRPr/>
          </a:p>
        </p:txBody>
      </p:sp>
      <p:sp>
        <p:nvSpPr>
          <p:cNvPr id="1148" name="Google Shape;1148;p14"/>
          <p:cNvSpPr/>
          <p:nvPr/>
        </p:nvSpPr>
        <p:spPr>
          <a:xfrm>
            <a:off x="6609221" y="3051136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9" name="Google Shape;1149;p14"/>
          <p:cNvSpPr txBox="1"/>
          <p:nvPr/>
        </p:nvSpPr>
        <p:spPr>
          <a:xfrm>
            <a:off x="8036047" y="3164479"/>
            <a:ext cx="4278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None/>
            </a:pPr>
            <a:r>
              <a:rPr lang="pt-BR" sz="23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ATENDIMENTO EMPRESAS</a:t>
            </a:r>
            <a:endParaRPr/>
          </a:p>
        </p:txBody>
      </p:sp>
      <p:pic>
        <p:nvPicPr>
          <p:cNvPr id="1150" name="Google Shape;1150;p14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748" y="3100495"/>
            <a:ext cx="555181" cy="4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4"/>
          <p:cNvSpPr/>
          <p:nvPr/>
        </p:nvSpPr>
        <p:spPr>
          <a:xfrm>
            <a:off x="6608890" y="4727938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14"/>
          <p:cNvSpPr txBox="1"/>
          <p:nvPr/>
        </p:nvSpPr>
        <p:spPr>
          <a:xfrm>
            <a:off x="8036047" y="4849511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REUNIÃO ANTERIOR</a:t>
            </a:r>
            <a:endParaRPr/>
          </a:p>
        </p:txBody>
      </p:sp>
      <p:pic>
        <p:nvPicPr>
          <p:cNvPr id="1153" name="Google Shape;1153;p14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7311" y="4801366"/>
            <a:ext cx="555181" cy="48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14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748" y="3959472"/>
            <a:ext cx="555181" cy="48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14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748" y="2266461"/>
            <a:ext cx="555181" cy="4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6" name="Google Shape;1156;p14"/>
          <p:cNvSpPr/>
          <p:nvPr/>
        </p:nvSpPr>
        <p:spPr>
          <a:xfrm>
            <a:off x="6626286" y="519819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7" name="Google Shape;1157;p14" descr="https://www.seekpng.com/png/detail/423-4231292_caixa-caixa-econmica-feder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7637" y="594509"/>
            <a:ext cx="555181" cy="4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158" name="Google Shape;1158;p14"/>
          <p:cNvSpPr txBox="1"/>
          <p:nvPr/>
        </p:nvSpPr>
        <p:spPr>
          <a:xfrm>
            <a:off x="8036047" y="681800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200"/>
              <a:buFont typeface="Calibri"/>
              <a:buNone/>
            </a:pPr>
            <a:r>
              <a:rPr lang="pt-BR" sz="3200" b="1" i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SBPE</a:t>
            </a:r>
            <a:endParaRPr/>
          </a:p>
        </p:txBody>
      </p:sp>
      <p:pic>
        <p:nvPicPr>
          <p:cNvPr id="1159" name="Google Shape;1159;p14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6992" y="1429166"/>
            <a:ext cx="555181" cy="48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15"/>
          <p:cNvSpPr txBox="1">
            <a:spLocks noGrp="1"/>
          </p:cNvSpPr>
          <p:nvPr>
            <p:ph type="title"/>
          </p:nvPr>
        </p:nvSpPr>
        <p:spPr>
          <a:xfrm>
            <a:off x="906440" y="226505"/>
            <a:ext cx="105156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None/>
            </a:pPr>
            <a:r>
              <a:rPr lang="pt-BR" sz="3200" b="1">
                <a:solidFill>
                  <a:srgbClr val="1E4E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Taxas de Juros SBPE </a:t>
            </a:r>
            <a:endParaRPr/>
          </a:p>
        </p:txBody>
      </p:sp>
      <p:pic>
        <p:nvPicPr>
          <p:cNvPr id="1165" name="Google Shape;1165;p15"/>
          <p:cNvPicPr preferRelativeResize="0"/>
          <p:nvPr/>
        </p:nvPicPr>
        <p:blipFill rotWithShape="1">
          <a:blip r:embed="rId3">
            <a:alphaModFix/>
          </a:blip>
          <a:srcRect l="5758"/>
          <a:stretch/>
        </p:blipFill>
        <p:spPr>
          <a:xfrm>
            <a:off x="1668939" y="1139252"/>
            <a:ext cx="8854122" cy="48509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6"/>
          <p:cNvSpPr/>
          <p:nvPr/>
        </p:nvSpPr>
        <p:spPr>
          <a:xfrm>
            <a:off x="801659" y="1156425"/>
            <a:ext cx="7134900" cy="4953000"/>
          </a:xfrm>
          <a:prstGeom prst="rect">
            <a:avLst/>
          </a:prstGeom>
          <a:gradFill>
            <a:gsLst>
              <a:gs pos="0">
                <a:srgbClr val="0D2D49"/>
              </a:gs>
              <a:gs pos="39000">
                <a:srgbClr val="13416A"/>
              </a:gs>
              <a:gs pos="77000">
                <a:srgbClr val="2E75B5"/>
              </a:gs>
              <a:gs pos="100000">
                <a:srgbClr val="BBD6E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1" name="Google Shape;1171;p16"/>
          <p:cNvSpPr txBox="1">
            <a:spLocks noGrp="1"/>
          </p:cNvSpPr>
          <p:nvPr>
            <p:ph type="title"/>
          </p:nvPr>
        </p:nvSpPr>
        <p:spPr>
          <a:xfrm>
            <a:off x="963930" y="262889"/>
            <a:ext cx="81687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Arial Black"/>
              <a:buNone/>
            </a:pPr>
            <a:r>
              <a:rPr lang="pt-BR" sz="2400">
                <a:solidFill>
                  <a:srgbClr val="1E4E79"/>
                </a:solidFill>
                <a:latin typeface="Arial Black"/>
                <a:ea typeface="Arial Black"/>
                <a:cs typeface="Arial Black"/>
                <a:sym typeface="Arial Black"/>
              </a:rPr>
              <a:t>A CAIXA no Financiamento à Produção </a:t>
            </a:r>
            <a:endParaRPr/>
          </a:p>
        </p:txBody>
      </p:sp>
      <p:sp>
        <p:nvSpPr>
          <p:cNvPr id="1172" name="Google Shape;1172;p16"/>
          <p:cNvSpPr txBox="1"/>
          <p:nvPr/>
        </p:nvSpPr>
        <p:spPr>
          <a:xfrm>
            <a:off x="11510010" y="6176963"/>
            <a:ext cx="4383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pt-BR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3" name="Google Shape;11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23545" y="1722246"/>
            <a:ext cx="4368456" cy="2626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4" name="Google Shape;1174;p16"/>
          <p:cNvSpPr/>
          <p:nvPr/>
        </p:nvSpPr>
        <p:spPr>
          <a:xfrm>
            <a:off x="7257947" y="1156425"/>
            <a:ext cx="549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Saldo Carteira Imobiliária PJ (R$ 37,7)</a:t>
            </a:r>
            <a:endParaRPr/>
          </a:p>
        </p:txBody>
      </p:sp>
      <p:sp>
        <p:nvSpPr>
          <p:cNvPr id="1175" name="Google Shape;1175;p16"/>
          <p:cNvSpPr/>
          <p:nvPr/>
        </p:nvSpPr>
        <p:spPr>
          <a:xfrm>
            <a:off x="9332922" y="4766687"/>
            <a:ext cx="293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70104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i="1">
                <a:solidFill>
                  <a:srgbClr val="1E4E79"/>
                </a:solidFill>
                <a:latin typeface="Arial"/>
                <a:ea typeface="Arial"/>
                <a:cs typeface="Arial"/>
                <a:sym typeface="Arial"/>
              </a:rPr>
              <a:t>Fonte: Demonstrativo BRGAAP dos bancos – SET/2019</a:t>
            </a:r>
            <a:endParaRPr sz="1000" i="1">
              <a:solidFill>
                <a:srgbClr val="1E4E7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76" name="Google Shape;117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655" y="777010"/>
            <a:ext cx="6669601" cy="530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17"/>
          <p:cNvSpPr/>
          <p:nvPr/>
        </p:nvSpPr>
        <p:spPr>
          <a:xfrm rot="10800000" flipH="1">
            <a:off x="7913" y="-17583"/>
            <a:ext cx="12192000" cy="6858300"/>
          </a:xfrm>
          <a:prstGeom prst="rect">
            <a:avLst/>
          </a:prstGeom>
          <a:gradFill>
            <a:gsLst>
              <a:gs pos="0">
                <a:srgbClr val="1759A9"/>
              </a:gs>
              <a:gs pos="19000">
                <a:srgbClr val="1759A9"/>
              </a:gs>
              <a:gs pos="61000">
                <a:srgbClr val="298DAC"/>
              </a:gs>
              <a:gs pos="100000">
                <a:srgbClr val="84C17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3" name="Google Shape;1183;p17"/>
          <p:cNvSpPr/>
          <p:nvPr/>
        </p:nvSpPr>
        <p:spPr>
          <a:xfrm>
            <a:off x="6617754" y="2199136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4" name="Google Shape;118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573" y="2483609"/>
            <a:ext cx="2905407" cy="2082152"/>
          </a:xfrm>
          <a:prstGeom prst="rect">
            <a:avLst/>
          </a:prstGeom>
          <a:noFill/>
          <a:ln>
            <a:noFill/>
          </a:ln>
          <a:effectLst>
            <a:outerShdw blurRad="152400" dist="38100" dir="5400000" algn="t" rotWithShape="0">
              <a:srgbClr val="000000">
                <a:alpha val="40780"/>
              </a:srgbClr>
            </a:outerShdw>
          </a:effectLst>
        </p:spPr>
      </p:pic>
      <p:grpSp>
        <p:nvGrpSpPr>
          <p:cNvPr id="1185" name="Google Shape;1185;p17"/>
          <p:cNvGrpSpPr/>
          <p:nvPr/>
        </p:nvGrpSpPr>
        <p:grpSpPr>
          <a:xfrm>
            <a:off x="-1138320" y="-71559"/>
            <a:ext cx="8400222" cy="3491481"/>
            <a:chOff x="-1397959" y="-65515"/>
            <a:chExt cx="12116287" cy="3531028"/>
          </a:xfrm>
        </p:grpSpPr>
        <p:sp>
          <p:nvSpPr>
            <p:cNvPr id="1186" name="Google Shape;1186;p17"/>
            <p:cNvSpPr/>
            <p:nvPr/>
          </p:nvSpPr>
          <p:spPr>
            <a:xfrm rot="10800000" flipH="1">
              <a:off x="-539772" y="-9763"/>
              <a:ext cx="11258100" cy="1992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3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17"/>
            <p:cNvSpPr/>
            <p:nvPr/>
          </p:nvSpPr>
          <p:spPr>
            <a:xfrm rot="10800000" flipH="1">
              <a:off x="-958423" y="-10507"/>
              <a:ext cx="6388200" cy="30315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2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17"/>
            <p:cNvSpPr/>
            <p:nvPr/>
          </p:nvSpPr>
          <p:spPr>
            <a:xfrm rot="10800000" flipH="1">
              <a:off x="-1397959" y="-65515"/>
              <a:ext cx="7966200" cy="18333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22000">
                  <a:srgbClr val="FFFFFF">
                    <a:alpha val="0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17"/>
            <p:cNvSpPr/>
            <p:nvPr/>
          </p:nvSpPr>
          <p:spPr>
            <a:xfrm rot="10800000" flipH="1">
              <a:off x="-502128" y="-54387"/>
              <a:ext cx="2564100" cy="3519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1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90" name="Google Shape;1190;p17"/>
          <p:cNvSpPr/>
          <p:nvPr/>
        </p:nvSpPr>
        <p:spPr>
          <a:xfrm>
            <a:off x="6044092" y="986275"/>
            <a:ext cx="68700" cy="4979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1" name="Google Shape;1191;p17"/>
          <p:cNvSpPr/>
          <p:nvPr/>
        </p:nvSpPr>
        <p:spPr>
          <a:xfrm rot="5400000">
            <a:off x="1299575" y="2059048"/>
            <a:ext cx="78900" cy="2754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2" name="Google Shape;1192;p17"/>
          <p:cNvSpPr txBox="1"/>
          <p:nvPr/>
        </p:nvSpPr>
        <p:spPr>
          <a:xfrm>
            <a:off x="8053757" y="2299106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MCMV - MERCADO</a:t>
            </a:r>
            <a:endParaRPr/>
          </a:p>
        </p:txBody>
      </p:sp>
      <p:sp>
        <p:nvSpPr>
          <p:cNvPr id="1193" name="Google Shape;119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1194" name="Google Shape;1194;p17"/>
          <p:cNvSpPr/>
          <p:nvPr/>
        </p:nvSpPr>
        <p:spPr>
          <a:xfrm>
            <a:off x="6626286" y="1386788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5" name="Google Shape;1195;p17"/>
          <p:cNvSpPr txBox="1"/>
          <p:nvPr/>
        </p:nvSpPr>
        <p:spPr>
          <a:xfrm>
            <a:off x="8055307" y="1486758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MCMV - FAR</a:t>
            </a:r>
            <a:endParaRPr/>
          </a:p>
        </p:txBody>
      </p:sp>
      <p:sp>
        <p:nvSpPr>
          <p:cNvPr id="1196" name="Google Shape;1196;p17"/>
          <p:cNvSpPr/>
          <p:nvPr/>
        </p:nvSpPr>
        <p:spPr>
          <a:xfrm>
            <a:off x="6608891" y="3906937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17"/>
          <p:cNvSpPr txBox="1"/>
          <p:nvPr/>
        </p:nvSpPr>
        <p:spPr>
          <a:xfrm>
            <a:off x="8036048" y="4028510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FEIRAS DE HABITAÇÃO</a:t>
            </a:r>
            <a:endParaRPr/>
          </a:p>
        </p:txBody>
      </p:sp>
      <p:sp>
        <p:nvSpPr>
          <p:cNvPr id="1198" name="Google Shape;1198;p17"/>
          <p:cNvSpPr/>
          <p:nvPr/>
        </p:nvSpPr>
        <p:spPr>
          <a:xfrm>
            <a:off x="6609221" y="3051136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17"/>
          <p:cNvSpPr txBox="1"/>
          <p:nvPr/>
        </p:nvSpPr>
        <p:spPr>
          <a:xfrm>
            <a:off x="8036047" y="3164479"/>
            <a:ext cx="4278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None/>
            </a:pPr>
            <a:r>
              <a:rPr lang="pt-BR" sz="23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ATENDIMENTO EMPRESAS</a:t>
            </a:r>
            <a:endParaRPr/>
          </a:p>
        </p:txBody>
      </p:sp>
      <p:pic>
        <p:nvPicPr>
          <p:cNvPr id="1200" name="Google Shape;1200;p17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748" y="3100495"/>
            <a:ext cx="555181" cy="4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17"/>
          <p:cNvSpPr/>
          <p:nvPr/>
        </p:nvSpPr>
        <p:spPr>
          <a:xfrm>
            <a:off x="6608890" y="4727938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17"/>
          <p:cNvSpPr txBox="1"/>
          <p:nvPr/>
        </p:nvSpPr>
        <p:spPr>
          <a:xfrm>
            <a:off x="8036047" y="4849511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REUNIÃO ANTERIOR</a:t>
            </a:r>
            <a:endParaRPr/>
          </a:p>
        </p:txBody>
      </p:sp>
      <p:pic>
        <p:nvPicPr>
          <p:cNvPr id="1203" name="Google Shape;1203;p17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7311" y="4801366"/>
            <a:ext cx="555181" cy="48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17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748" y="3959472"/>
            <a:ext cx="555181" cy="48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17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748" y="2266461"/>
            <a:ext cx="555181" cy="48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17" descr="https://www.seekpng.com/png/detail/423-4231292_caixa-caixa-econmica-feder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4748" y="1461478"/>
            <a:ext cx="555181" cy="48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8"/>
          <p:cNvSpPr txBox="1"/>
          <p:nvPr/>
        </p:nvSpPr>
        <p:spPr>
          <a:xfrm>
            <a:off x="976436" y="188591"/>
            <a:ext cx="8390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pt-BR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FAR – OBRAS EM ANDAMENTO AF CAIXA</a:t>
            </a:r>
            <a:endParaRPr/>
          </a:p>
        </p:txBody>
      </p:sp>
      <p:grpSp>
        <p:nvGrpSpPr>
          <p:cNvPr id="1212" name="Google Shape;1212;p18"/>
          <p:cNvGrpSpPr/>
          <p:nvPr/>
        </p:nvGrpSpPr>
        <p:grpSpPr>
          <a:xfrm>
            <a:off x="3118553" y="1932607"/>
            <a:ext cx="5955314" cy="2993266"/>
            <a:chOff x="1716495" y="2426147"/>
            <a:chExt cx="4379552" cy="3058723"/>
          </a:xfrm>
        </p:grpSpPr>
        <p:grpSp>
          <p:nvGrpSpPr>
            <p:cNvPr id="1213" name="Google Shape;1213;p18"/>
            <p:cNvGrpSpPr/>
            <p:nvPr/>
          </p:nvGrpSpPr>
          <p:grpSpPr>
            <a:xfrm>
              <a:off x="1716495" y="2426147"/>
              <a:ext cx="1901857" cy="3058723"/>
              <a:chOff x="492929" y="2694053"/>
              <a:chExt cx="1864200" cy="1777294"/>
            </a:xfrm>
          </p:grpSpPr>
          <p:sp>
            <p:nvSpPr>
              <p:cNvPr id="1214" name="Google Shape;1214;p18"/>
              <p:cNvSpPr/>
              <p:nvPr/>
            </p:nvSpPr>
            <p:spPr>
              <a:xfrm>
                <a:off x="492929" y="2694053"/>
                <a:ext cx="1864200" cy="553800"/>
              </a:xfrm>
              <a:prstGeom prst="homePlate">
                <a:avLst>
                  <a:gd name="adj" fmla="val 24418"/>
                </a:avLst>
              </a:prstGeom>
              <a:solidFill>
                <a:srgbClr val="2F54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PAGO EM 2020</a:t>
                </a:r>
                <a:endParaRPr/>
              </a:p>
            </p:txBody>
          </p:sp>
          <p:sp>
            <p:nvSpPr>
              <p:cNvPr id="1215" name="Google Shape;1215;p18"/>
              <p:cNvSpPr/>
              <p:nvPr/>
            </p:nvSpPr>
            <p:spPr>
              <a:xfrm>
                <a:off x="492929" y="3305800"/>
                <a:ext cx="1864200" cy="553800"/>
              </a:xfrm>
              <a:prstGeom prst="homePlate">
                <a:avLst>
                  <a:gd name="adj" fmla="val 24418"/>
                </a:avLst>
              </a:prstGeom>
              <a:solidFill>
                <a:srgbClr val="2F54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CONTINGENCIADO</a:t>
                </a:r>
                <a:endParaRPr sz="2000" i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18"/>
              <p:cNvSpPr/>
              <p:nvPr/>
            </p:nvSpPr>
            <p:spPr>
              <a:xfrm>
                <a:off x="492929" y="3917547"/>
                <a:ext cx="1864200" cy="553800"/>
              </a:xfrm>
              <a:prstGeom prst="homePlate">
                <a:avLst>
                  <a:gd name="adj" fmla="val 24418"/>
                </a:avLst>
              </a:prstGeom>
              <a:solidFill>
                <a:srgbClr val="2F54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2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PARCELAS PAGAS ATÉ</a:t>
                </a:r>
                <a:endParaRPr/>
              </a:p>
            </p:txBody>
          </p:sp>
        </p:grpSp>
        <p:grpSp>
          <p:nvGrpSpPr>
            <p:cNvPr id="1217" name="Google Shape;1217;p18"/>
            <p:cNvGrpSpPr/>
            <p:nvPr/>
          </p:nvGrpSpPr>
          <p:grpSpPr>
            <a:xfrm>
              <a:off x="1762383" y="3440989"/>
              <a:ext cx="4333663" cy="1034012"/>
              <a:chOff x="534473" y="3361387"/>
              <a:chExt cx="5480100" cy="804929"/>
            </a:xfrm>
          </p:grpSpPr>
          <p:cxnSp>
            <p:nvCxnSpPr>
              <p:cNvPr id="1218" name="Google Shape;1218;p18"/>
              <p:cNvCxnSpPr/>
              <p:nvPr/>
            </p:nvCxnSpPr>
            <p:spPr>
              <a:xfrm>
                <a:off x="534473" y="3361387"/>
                <a:ext cx="548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19" name="Google Shape;1219;p18"/>
              <p:cNvCxnSpPr/>
              <p:nvPr/>
            </p:nvCxnSpPr>
            <p:spPr>
              <a:xfrm>
                <a:off x="534473" y="4166316"/>
                <a:ext cx="54801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A5A5A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220" name="Google Shape;1220;p18"/>
            <p:cNvSpPr txBox="1"/>
            <p:nvPr/>
          </p:nvSpPr>
          <p:spPr>
            <a:xfrm>
              <a:off x="3539296" y="2680850"/>
              <a:ext cx="25566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 R$ 117,7 milhões</a:t>
              </a:r>
              <a:endParaRPr/>
            </a:p>
          </p:txBody>
        </p:sp>
        <p:sp>
          <p:nvSpPr>
            <p:cNvPr id="1221" name="Google Shape;1221;p18"/>
            <p:cNvSpPr txBox="1"/>
            <p:nvPr/>
          </p:nvSpPr>
          <p:spPr>
            <a:xfrm>
              <a:off x="3539295" y="3714871"/>
              <a:ext cx="25566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 R$ 52,3 milhões</a:t>
              </a:r>
              <a:endParaRPr/>
            </a:p>
          </p:txBody>
        </p:sp>
        <p:sp>
          <p:nvSpPr>
            <p:cNvPr id="1222" name="Google Shape;1222;p18"/>
            <p:cNvSpPr txBox="1"/>
            <p:nvPr/>
          </p:nvSpPr>
          <p:spPr>
            <a:xfrm>
              <a:off x="3539294" y="4813567"/>
              <a:ext cx="2556600" cy="53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 b="1">
                  <a:solidFill>
                    <a:srgbClr val="757070"/>
                  </a:solidFill>
                  <a:latin typeface="Calibri"/>
                  <a:ea typeface="Calibri"/>
                  <a:cs typeface="Calibri"/>
                  <a:sym typeface="Calibri"/>
                </a:rPr>
                <a:t>30/01</a:t>
              </a:r>
              <a:endParaRPr/>
            </a:p>
          </p:txBody>
        </p:sp>
      </p:grpSp>
      <p:sp>
        <p:nvSpPr>
          <p:cNvPr id="1223" name="Google Shape;1223;p18"/>
          <p:cNvSpPr txBox="1"/>
          <p:nvPr/>
        </p:nvSpPr>
        <p:spPr>
          <a:xfrm>
            <a:off x="8116811" y="5706612"/>
            <a:ext cx="2547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Posição: 10/02/2020</a:t>
            </a:r>
            <a:endParaRPr/>
          </a:p>
        </p:txBody>
      </p:sp>
      <p:sp>
        <p:nvSpPr>
          <p:cNvPr id="1224" name="Google Shape;1224;p18"/>
          <p:cNvSpPr txBox="1"/>
          <p:nvPr/>
        </p:nvSpPr>
        <p:spPr>
          <a:xfrm>
            <a:off x="5653395" y="10477856"/>
            <a:ext cx="451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bngh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p19"/>
          <p:cNvSpPr/>
          <p:nvPr/>
        </p:nvSpPr>
        <p:spPr>
          <a:xfrm rot="10800000" flipH="1">
            <a:off x="7913" y="-17583"/>
            <a:ext cx="12192000" cy="6858300"/>
          </a:xfrm>
          <a:prstGeom prst="rect">
            <a:avLst/>
          </a:prstGeom>
          <a:gradFill>
            <a:gsLst>
              <a:gs pos="0">
                <a:srgbClr val="1759A9"/>
              </a:gs>
              <a:gs pos="19000">
                <a:srgbClr val="1759A9"/>
              </a:gs>
              <a:gs pos="61000">
                <a:srgbClr val="298DAC"/>
              </a:gs>
              <a:gs pos="100000">
                <a:srgbClr val="84C17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1" name="Google Shape;1231;p19"/>
          <p:cNvSpPr/>
          <p:nvPr/>
        </p:nvSpPr>
        <p:spPr>
          <a:xfrm>
            <a:off x="6617754" y="2186436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2" name="Google Shape;123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573" y="2483609"/>
            <a:ext cx="2905407" cy="2082152"/>
          </a:xfrm>
          <a:prstGeom prst="rect">
            <a:avLst/>
          </a:prstGeom>
          <a:noFill/>
          <a:ln>
            <a:noFill/>
          </a:ln>
          <a:effectLst>
            <a:outerShdw blurRad="152400" dist="38100" dir="5400000" algn="t" rotWithShape="0">
              <a:srgbClr val="000000">
                <a:alpha val="40780"/>
              </a:srgbClr>
            </a:outerShdw>
          </a:effectLst>
        </p:spPr>
      </p:pic>
      <p:grpSp>
        <p:nvGrpSpPr>
          <p:cNvPr id="1233" name="Google Shape;1233;p19"/>
          <p:cNvGrpSpPr/>
          <p:nvPr/>
        </p:nvGrpSpPr>
        <p:grpSpPr>
          <a:xfrm>
            <a:off x="-1138320" y="-71559"/>
            <a:ext cx="8400222" cy="3491481"/>
            <a:chOff x="-1397959" y="-65515"/>
            <a:chExt cx="12116287" cy="3531028"/>
          </a:xfrm>
        </p:grpSpPr>
        <p:sp>
          <p:nvSpPr>
            <p:cNvPr id="1234" name="Google Shape;1234;p19"/>
            <p:cNvSpPr/>
            <p:nvPr/>
          </p:nvSpPr>
          <p:spPr>
            <a:xfrm rot="10800000" flipH="1">
              <a:off x="-539772" y="-9763"/>
              <a:ext cx="11258100" cy="1992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3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9"/>
            <p:cNvSpPr/>
            <p:nvPr/>
          </p:nvSpPr>
          <p:spPr>
            <a:xfrm rot="10800000" flipH="1">
              <a:off x="-958423" y="-10507"/>
              <a:ext cx="6388200" cy="30315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2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9"/>
            <p:cNvSpPr/>
            <p:nvPr/>
          </p:nvSpPr>
          <p:spPr>
            <a:xfrm rot="10800000" flipH="1">
              <a:off x="-1397959" y="-65515"/>
              <a:ext cx="7966200" cy="18333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22000">
                  <a:srgbClr val="FFFFFF">
                    <a:alpha val="0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19"/>
            <p:cNvSpPr/>
            <p:nvPr/>
          </p:nvSpPr>
          <p:spPr>
            <a:xfrm rot="10800000" flipH="1">
              <a:off x="-502128" y="-54387"/>
              <a:ext cx="2564100" cy="3519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1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38" name="Google Shape;1238;p19"/>
          <p:cNvSpPr/>
          <p:nvPr/>
        </p:nvSpPr>
        <p:spPr>
          <a:xfrm>
            <a:off x="6044092" y="986275"/>
            <a:ext cx="68700" cy="4979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19"/>
          <p:cNvSpPr/>
          <p:nvPr/>
        </p:nvSpPr>
        <p:spPr>
          <a:xfrm rot="5400000">
            <a:off x="1299575" y="2059048"/>
            <a:ext cx="78900" cy="2754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19"/>
          <p:cNvSpPr txBox="1"/>
          <p:nvPr/>
        </p:nvSpPr>
        <p:spPr>
          <a:xfrm>
            <a:off x="8053757" y="2286406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MCMV - MERCADO</a:t>
            </a:r>
            <a:endParaRPr/>
          </a:p>
        </p:txBody>
      </p:sp>
      <p:sp>
        <p:nvSpPr>
          <p:cNvPr id="1241" name="Google Shape;124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1242" name="Google Shape;1242;p19"/>
          <p:cNvSpPr/>
          <p:nvPr/>
        </p:nvSpPr>
        <p:spPr>
          <a:xfrm>
            <a:off x="6608891" y="3894237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3" name="Google Shape;1243;p19"/>
          <p:cNvSpPr txBox="1"/>
          <p:nvPr/>
        </p:nvSpPr>
        <p:spPr>
          <a:xfrm>
            <a:off x="8036048" y="4015810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FEIRAS DE HABITAÇÃO</a:t>
            </a:r>
            <a:endParaRPr/>
          </a:p>
        </p:txBody>
      </p:sp>
      <p:sp>
        <p:nvSpPr>
          <p:cNvPr id="1244" name="Google Shape;1244;p19"/>
          <p:cNvSpPr/>
          <p:nvPr/>
        </p:nvSpPr>
        <p:spPr>
          <a:xfrm>
            <a:off x="6609221" y="3038436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Google Shape;1245;p19"/>
          <p:cNvSpPr txBox="1"/>
          <p:nvPr/>
        </p:nvSpPr>
        <p:spPr>
          <a:xfrm>
            <a:off x="8036047" y="3151779"/>
            <a:ext cx="4278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300"/>
              <a:buFont typeface="Calibri"/>
              <a:buNone/>
            </a:pPr>
            <a:r>
              <a:rPr lang="pt-BR" sz="23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ATENDIMENTO EMPRESAS</a:t>
            </a:r>
            <a:endParaRPr/>
          </a:p>
        </p:txBody>
      </p:sp>
      <p:pic>
        <p:nvPicPr>
          <p:cNvPr id="1246" name="Google Shape;1246;p19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748" y="3087795"/>
            <a:ext cx="555181" cy="48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9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748" y="3946772"/>
            <a:ext cx="555181" cy="48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9" descr="https://www.seekpng.com/png/detail/423-4231292_caixa-caixa-econmica-feder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4748" y="2244817"/>
            <a:ext cx="555181" cy="4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9"/>
          <p:cNvSpPr/>
          <p:nvPr/>
        </p:nvSpPr>
        <p:spPr>
          <a:xfrm>
            <a:off x="6608890" y="4727938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0" name="Google Shape;1250;p19"/>
          <p:cNvSpPr txBox="1"/>
          <p:nvPr/>
        </p:nvSpPr>
        <p:spPr>
          <a:xfrm>
            <a:off x="8036047" y="4849511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REUNIÃO ANTERIOR</a:t>
            </a:r>
            <a:endParaRPr/>
          </a:p>
        </p:txBody>
      </p:sp>
      <p:pic>
        <p:nvPicPr>
          <p:cNvPr id="1251" name="Google Shape;1251;p19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7311" y="4801366"/>
            <a:ext cx="555181" cy="48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20"/>
          <p:cNvSpPr txBox="1"/>
          <p:nvPr/>
        </p:nvSpPr>
        <p:spPr>
          <a:xfrm>
            <a:off x="976436" y="176868"/>
            <a:ext cx="83901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pt-BR" sz="2800" b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RECURSO MCMV MERCADO</a:t>
            </a:r>
            <a:endParaRPr/>
          </a:p>
        </p:txBody>
      </p:sp>
      <p:sp>
        <p:nvSpPr>
          <p:cNvPr id="1257" name="Google Shape;1257;p20"/>
          <p:cNvSpPr txBox="1"/>
          <p:nvPr/>
        </p:nvSpPr>
        <p:spPr>
          <a:xfrm>
            <a:off x="8613982" y="5678209"/>
            <a:ext cx="2547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CAIXA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Posição: 12/02/2020</a:t>
            </a:r>
            <a:endParaRPr/>
          </a:p>
        </p:txBody>
      </p:sp>
      <p:sp>
        <p:nvSpPr>
          <p:cNvPr id="1258" name="Google Shape;1258;p20"/>
          <p:cNvSpPr/>
          <p:nvPr/>
        </p:nvSpPr>
        <p:spPr>
          <a:xfrm>
            <a:off x="4050408" y="938961"/>
            <a:ext cx="4091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Orçamento FGTS 2020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59" name="Google Shape;1259;p20"/>
          <p:cNvGraphicFramePr/>
          <p:nvPr/>
        </p:nvGraphicFramePr>
        <p:xfrm>
          <a:off x="1275774" y="1574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{0880C81F-405B-4DCF-ADA1-B3B64B9DE4D2}</a:tableStyleId>
              </a:tblPr>
              <a:tblGrid>
                <a:gridCol w="2094425"/>
                <a:gridCol w="2045025"/>
                <a:gridCol w="2205600"/>
                <a:gridCol w="1417625"/>
                <a:gridCol w="1877750"/>
              </a:tblGrid>
              <a:tr h="6547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RECURSO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ALOCADO À CAIXA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COMPROMETIDO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SALDO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EXECUÇÃO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</a:tr>
              <a:tr h="505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(A)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(B)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(C) = (A) - (B)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(D) = (B) / (A)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</a:tr>
              <a:tr h="505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FGTS/OGU</a:t>
                      </a:r>
                      <a:endParaRPr sz="20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45,8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3,96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41,84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8,6%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60" name="Google Shape;1260;p20"/>
          <p:cNvSpPr/>
          <p:nvPr/>
        </p:nvSpPr>
        <p:spPr>
          <a:xfrm>
            <a:off x="2782865" y="3429000"/>
            <a:ext cx="662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Unidades Contratadas MCMV em 2020</a:t>
            </a:r>
            <a:endParaRPr sz="28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61" name="Google Shape;1261;p20"/>
          <p:cNvGraphicFramePr/>
          <p:nvPr/>
        </p:nvGraphicFramePr>
        <p:xfrm>
          <a:off x="4026276" y="41415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{0880C81F-405B-4DCF-ADA1-B3B64B9DE4D2}</a:tableStyleId>
              </a:tblPr>
              <a:tblGrid>
                <a:gridCol w="2094425"/>
                <a:gridCol w="2045025"/>
              </a:tblGrid>
              <a:tr h="476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Faixa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Qtde Unidades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/>
                    </a:solidFill>
                  </a:tcPr>
                </a:tc>
              </a:tr>
              <a:tr h="47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Faixa 1,5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1.148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7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Faixas 2 e 3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18.236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  <a:tr h="476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000" b="1" i="0" u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19.384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62" name="Google Shape;1262;p20"/>
          <p:cNvSpPr txBox="1"/>
          <p:nvPr/>
        </p:nvSpPr>
        <p:spPr>
          <a:xfrm>
            <a:off x="9615867" y="1205580"/>
            <a:ext cx="1300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(R$ Bilhões)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21"/>
          <p:cNvSpPr/>
          <p:nvPr/>
        </p:nvSpPr>
        <p:spPr>
          <a:xfrm rot="10800000" flipH="1">
            <a:off x="0" y="-2785"/>
            <a:ext cx="12192000" cy="6858300"/>
          </a:xfrm>
          <a:prstGeom prst="rect">
            <a:avLst/>
          </a:prstGeom>
          <a:gradFill>
            <a:gsLst>
              <a:gs pos="0">
                <a:srgbClr val="1759A9"/>
              </a:gs>
              <a:gs pos="19000">
                <a:srgbClr val="1759A9"/>
              </a:gs>
              <a:gs pos="61000">
                <a:srgbClr val="298DAC"/>
              </a:gs>
              <a:gs pos="100000">
                <a:srgbClr val="84C177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9" name="Google Shape;12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2573" y="2483609"/>
            <a:ext cx="2905407" cy="2082152"/>
          </a:xfrm>
          <a:prstGeom prst="rect">
            <a:avLst/>
          </a:prstGeom>
          <a:noFill/>
          <a:ln>
            <a:noFill/>
          </a:ln>
          <a:effectLst>
            <a:outerShdw blurRad="152400" dist="38100" dir="5400000" algn="t" rotWithShape="0">
              <a:srgbClr val="000000">
                <a:alpha val="40780"/>
              </a:srgbClr>
            </a:outerShdw>
          </a:effectLst>
        </p:spPr>
      </p:pic>
      <p:grpSp>
        <p:nvGrpSpPr>
          <p:cNvPr id="1270" name="Google Shape;1270;p21"/>
          <p:cNvGrpSpPr/>
          <p:nvPr/>
        </p:nvGrpSpPr>
        <p:grpSpPr>
          <a:xfrm>
            <a:off x="-1138320" y="-71559"/>
            <a:ext cx="8400222" cy="3491481"/>
            <a:chOff x="-1397959" y="-65515"/>
            <a:chExt cx="12116287" cy="3531028"/>
          </a:xfrm>
        </p:grpSpPr>
        <p:sp>
          <p:nvSpPr>
            <p:cNvPr id="1271" name="Google Shape;1271;p21"/>
            <p:cNvSpPr/>
            <p:nvPr/>
          </p:nvSpPr>
          <p:spPr>
            <a:xfrm rot="10800000" flipH="1">
              <a:off x="-539772" y="-9763"/>
              <a:ext cx="11258100" cy="1992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3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21"/>
            <p:cNvSpPr/>
            <p:nvPr/>
          </p:nvSpPr>
          <p:spPr>
            <a:xfrm rot="10800000" flipH="1">
              <a:off x="-958423" y="-10507"/>
              <a:ext cx="6388200" cy="30315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2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21"/>
            <p:cNvSpPr/>
            <p:nvPr/>
          </p:nvSpPr>
          <p:spPr>
            <a:xfrm rot="10800000" flipH="1">
              <a:off x="-1397959" y="-65515"/>
              <a:ext cx="7966200" cy="18333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22000">
                  <a:srgbClr val="FFFFFF">
                    <a:alpha val="0"/>
                  </a:srgbClr>
                </a:gs>
                <a:gs pos="100000">
                  <a:srgbClr val="FFFFFF">
                    <a:alpha val="1098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21"/>
            <p:cNvSpPr/>
            <p:nvPr/>
          </p:nvSpPr>
          <p:spPr>
            <a:xfrm rot="10800000" flipH="1">
              <a:off x="-502128" y="-54387"/>
              <a:ext cx="2564100" cy="3519900"/>
            </a:xfrm>
            <a:prstGeom prst="rtTriangle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2000">
                  <a:srgbClr val="FFFFFF">
                    <a:alpha val="0"/>
                  </a:srgbClr>
                </a:gs>
                <a:gs pos="100000">
                  <a:srgbClr val="FFFFFF">
                    <a:alpha val="14901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75" name="Google Shape;1275;p21"/>
          <p:cNvSpPr/>
          <p:nvPr/>
        </p:nvSpPr>
        <p:spPr>
          <a:xfrm>
            <a:off x="6044092" y="986275"/>
            <a:ext cx="68700" cy="4979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6" name="Google Shape;1276;p21"/>
          <p:cNvSpPr/>
          <p:nvPr/>
        </p:nvSpPr>
        <p:spPr>
          <a:xfrm rot="5400000">
            <a:off x="1299575" y="2059048"/>
            <a:ext cx="78900" cy="27549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7" name="Google Shape;127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1278" name="Google Shape;1278;p21"/>
          <p:cNvSpPr/>
          <p:nvPr/>
        </p:nvSpPr>
        <p:spPr>
          <a:xfrm>
            <a:off x="6608891" y="3881537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9" name="Google Shape;1279;p21"/>
          <p:cNvSpPr txBox="1"/>
          <p:nvPr/>
        </p:nvSpPr>
        <p:spPr>
          <a:xfrm>
            <a:off x="8036048" y="4003110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FEIRAS DE HABITAÇÃO</a:t>
            </a:r>
            <a:endParaRPr/>
          </a:p>
        </p:txBody>
      </p:sp>
      <p:sp>
        <p:nvSpPr>
          <p:cNvPr id="1280" name="Google Shape;1280;p21"/>
          <p:cNvSpPr/>
          <p:nvPr/>
        </p:nvSpPr>
        <p:spPr>
          <a:xfrm>
            <a:off x="6609221" y="3025736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1" name="Google Shape;1281;p21"/>
          <p:cNvSpPr txBox="1"/>
          <p:nvPr/>
        </p:nvSpPr>
        <p:spPr>
          <a:xfrm>
            <a:off x="8036047" y="3139079"/>
            <a:ext cx="4278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300"/>
              <a:buFont typeface="Calibri"/>
              <a:buNone/>
            </a:pPr>
            <a:r>
              <a:rPr lang="pt-BR" sz="2300" b="1" i="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ATENDIMENTO EMPRESAS</a:t>
            </a:r>
            <a:endParaRPr/>
          </a:p>
        </p:txBody>
      </p:sp>
      <p:pic>
        <p:nvPicPr>
          <p:cNvPr id="1282" name="Google Shape;1282;p21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4748" y="3952464"/>
            <a:ext cx="555181" cy="48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p21" descr="https://www.seekpng.com/png/detail/423-4231292_caixa-caixa-econmica-federal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74748" y="3091869"/>
            <a:ext cx="555181" cy="4874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"/>
          <p:cNvSpPr/>
          <p:nvPr/>
        </p:nvSpPr>
        <p:spPr>
          <a:xfrm>
            <a:off x="6608890" y="4727938"/>
            <a:ext cx="5705673" cy="636856"/>
          </a:xfrm>
          <a:custGeom>
            <a:avLst/>
            <a:gdLst/>
            <a:ahLst/>
            <a:cxnLst/>
            <a:rect l="l" t="t" r="r" b="b"/>
            <a:pathLst>
              <a:path w="2170" h="201" extrusionOk="0">
                <a:moveTo>
                  <a:pt x="2170" y="201"/>
                </a:moveTo>
                <a:cubicBezTo>
                  <a:pt x="100" y="201"/>
                  <a:pt x="100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ubicBezTo>
                  <a:pt x="2170" y="0"/>
                  <a:pt x="2170" y="0"/>
                  <a:pt x="2170" y="0"/>
                </a:cubicBezTo>
              </a:path>
            </a:pathLst>
          </a:custGeom>
          <a:solidFill>
            <a:schemeClr val="lt2"/>
          </a:solidFill>
          <a:ln>
            <a:noFill/>
          </a:ln>
          <a:effectLst>
            <a:outerShdw blurRad="44450" dist="27940" dir="5400000" algn="ctr">
              <a:srgbClr val="000000">
                <a:alpha val="317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21"/>
          <p:cNvSpPr txBox="1"/>
          <p:nvPr/>
        </p:nvSpPr>
        <p:spPr>
          <a:xfrm>
            <a:off x="8036047" y="4849511"/>
            <a:ext cx="41379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Font typeface="Calibri"/>
              <a:buNone/>
            </a:pPr>
            <a:r>
              <a:rPr lang="pt-BR" sz="2500" b="1" i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REUNIÃO ANTERIOR</a:t>
            </a:r>
            <a:endParaRPr/>
          </a:p>
        </p:txBody>
      </p:sp>
      <p:pic>
        <p:nvPicPr>
          <p:cNvPr id="1286" name="Google Shape;1286;p21" descr="https://www.seekpng.com/png/detail/423-4231292_caixa-caixa-econmica-federal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7311" y="4801366"/>
            <a:ext cx="555181" cy="48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Widescreen</PresentationFormat>
  <Paragraphs>161</Paragraphs>
  <Slides>16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Noto Sans Symbols</vt:lpstr>
      <vt:lpstr>Times New Roman</vt:lpstr>
      <vt:lpstr>Tema do Office</vt:lpstr>
      <vt:lpstr>Apresentação do PowerPoint</vt:lpstr>
      <vt:lpstr>Apresentação do PowerPoint</vt:lpstr>
      <vt:lpstr>Taxas de Juros SBPE </vt:lpstr>
      <vt:lpstr>A CAIXA no Financiamento à Produção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Novo Selo Casa Azul</vt:lpstr>
      <vt:lpstr>Portal das Construtoras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Liliam Rezende</dc:creator>
  <cp:lastModifiedBy>Liliam Rezende</cp:lastModifiedBy>
  <cp:revision>1</cp:revision>
  <dcterms:modified xsi:type="dcterms:W3CDTF">2020-02-13T20:39:41Z</dcterms:modified>
</cp:coreProperties>
</file>