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51" r:id="rId2"/>
  </p:sldMasterIdLst>
  <p:notesMasterIdLst>
    <p:notesMasterId r:id="rId6"/>
  </p:notesMasterIdLst>
  <p:handoutMasterIdLst>
    <p:handoutMasterId r:id="rId7"/>
  </p:handoutMasterIdLst>
  <p:sldIdLst>
    <p:sldId id="262" r:id="rId3"/>
    <p:sldId id="582" r:id="rId4"/>
    <p:sldId id="566" r:id="rId5"/>
  </p:sldIdLst>
  <p:sldSz cx="6858000" cy="9906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B7ECFF"/>
    <a:srgbClr val="073259"/>
    <a:srgbClr val="0B5497"/>
    <a:srgbClr val="FFFF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9" autoAdjust="0"/>
    <p:restoredTop sz="62633" autoAdjust="0"/>
  </p:normalViewPr>
  <p:slideViewPr>
    <p:cSldViewPr>
      <p:cViewPr varScale="1">
        <p:scale>
          <a:sx n="76" d="100"/>
          <a:sy n="76" d="100"/>
        </p:scale>
        <p:origin x="1452" y="102"/>
      </p:cViewPr>
      <p:guideLst>
        <p:guide orient="horz" pos="31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437DE66-E0C9-4D81-84ED-B158886ABB0A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D620D5A-379A-4637-AB3D-CC3597745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02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08E47A2-A987-4DCD-89A1-9E429B77E031}" type="datetimeFigureOut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70D42B1-2D6A-4090-8444-E67FA50CDC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88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A09CF-6EB6-4132-852E-4EC5C1F62D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05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GER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/>
          </p:cNvPr>
          <p:cNvSpPr txBox="1">
            <a:spLocks noChangeArrowheads="1"/>
          </p:cNvSpPr>
          <p:nvPr userDrawn="1"/>
        </p:nvSpPr>
        <p:spPr bwMode="auto">
          <a:xfrm>
            <a:off x="0" y="9605610"/>
            <a:ext cx="68580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25716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50" b="1" dirty="0">
                <a:solidFill>
                  <a:srgbClr val="595959"/>
                </a:solidFill>
              </a:rPr>
              <a:t>www.demarest.com.br       Todos os Direitos Reservados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8140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75" b="1" cap="small" baseline="0">
                <a:solidFill>
                  <a:srgbClr val="00693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2906" y="1692284"/>
            <a:ext cx="6172199" cy="7156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01246">
              <a:lnSpc>
                <a:spcPct val="150000"/>
              </a:lnSpc>
              <a:spcBef>
                <a:spcPts val="225"/>
              </a:spcBef>
              <a:buFont typeface="Arial" pitchFamily="34" charset="0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02492" indent="-101246">
              <a:lnSpc>
                <a:spcPct val="150000"/>
              </a:lnSpc>
              <a:spcBef>
                <a:spcPts val="225"/>
              </a:spcBef>
              <a:buFont typeface="Arial" pitchFamily="34" charset="0"/>
              <a:buChar char="•"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303737" indent="-101246">
              <a:lnSpc>
                <a:spcPct val="150000"/>
              </a:lnSpc>
              <a:spcBef>
                <a:spcPts val="225"/>
              </a:spcBef>
              <a:buFont typeface="Arial" pitchFamily="34" charset="0"/>
              <a:buChar char="•"/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404983" indent="-101246">
              <a:lnSpc>
                <a:spcPct val="150000"/>
              </a:lnSpc>
              <a:spcBef>
                <a:spcPts val="225"/>
              </a:spcBef>
              <a:buFont typeface="Arial" pitchFamily="34" charset="0"/>
              <a:buChar char="•"/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506229" indent="-101246">
              <a:lnSpc>
                <a:spcPct val="150000"/>
              </a:lnSpc>
              <a:spcBef>
                <a:spcPts val="225"/>
              </a:spcBef>
              <a:buFont typeface="Arial" pitchFamily="34" charset="0"/>
              <a:buChar char="•"/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2" y="9156169"/>
            <a:ext cx="621506" cy="412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19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4214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894295"/>
            <a:ext cx="5572125" cy="213483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177" y="3249258"/>
            <a:ext cx="2576962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44" y="4439353"/>
            <a:ext cx="2744095" cy="39257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994" y="3249256"/>
            <a:ext cx="2575174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39353"/>
            <a:ext cx="2742306" cy="39257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8C3-EA64-43F1-B5D5-7A16499A89CC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1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997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450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880535"/>
            <a:ext cx="2169021" cy="2368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856073"/>
            <a:ext cx="3313805" cy="750899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22" y="3249258"/>
            <a:ext cx="2169021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0225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2815472" cy="23687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4650" y="880533"/>
            <a:ext cx="2589520" cy="748453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3249258"/>
            <a:ext cx="2815473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882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3" y="6217850"/>
            <a:ext cx="5575700" cy="118351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043" y="875949"/>
            <a:ext cx="5575700" cy="4766346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7401362"/>
            <a:ext cx="5574858" cy="985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237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70" y="880533"/>
            <a:ext cx="5572100" cy="4953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6383867"/>
            <a:ext cx="5571258" cy="19811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320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4"/>
            <a:ext cx="5232798" cy="39699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3" y="6225439"/>
            <a:ext cx="5572127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2434" y="1037773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3105" y="3993849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0894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3082506"/>
            <a:ext cx="5572126" cy="362820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6727724"/>
            <a:ext cx="5571284" cy="164759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9207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5572124" cy="27516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2043" y="3863113"/>
            <a:ext cx="1798256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044" y="4853713"/>
            <a:ext cx="1797324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557" y="3867695"/>
            <a:ext cx="1791217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39556" y="4858295"/>
            <a:ext cx="1791719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99" y="3863113"/>
            <a:ext cx="1797170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99" y="4853713"/>
            <a:ext cx="1797170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567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83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2045" y="880533"/>
            <a:ext cx="5572124" cy="27516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2045" y="6362194"/>
            <a:ext cx="1797323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2045" y="3852331"/>
            <a:ext cx="1797323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2045" y="7194575"/>
            <a:ext cx="1797323" cy="11813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5093" y="6362194"/>
            <a:ext cx="1800225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5093" y="3852331"/>
            <a:ext cx="1799404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4271" y="7194571"/>
            <a:ext cx="1800225" cy="117049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7070" y="6362193"/>
            <a:ext cx="1794792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7000" y="3852331"/>
            <a:ext cx="1797170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99" y="7194569"/>
            <a:ext cx="1797170" cy="117049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7602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2390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1" y="880534"/>
            <a:ext cx="1127819" cy="74845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43" y="880534"/>
            <a:ext cx="4358582" cy="748453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6955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/>
          <a:p>
            <a:fld id="{5B92EBC0-AFF9-4AD8-A39B-BB240CF342C3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6" y="201490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72203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/>
          <a:p>
            <a:fld id="{01BED8C3-EA64-43F1-B5D5-7A16499A89CC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6" y="201490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25273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/>
          <a:p>
            <a:fld id="{8EE08330-F2A1-4979-BB76-9AAC13F673DB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6" y="239460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02946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6" y="255970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24107-D127-4EEE-A679-64AA4FB03DB1}" type="datetime1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08AF-C086-411A-877A-F5F01DABFF8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8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6" y="239460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75A45A-4CFA-4FD5-AE8C-50454C76E876}" type="datetime1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B473-A689-4877-AC81-C9EE47779DE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2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6" y="201490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94E265-BED4-4E9E-9E08-CEC49811AC6D}" type="datetime1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BEF8-AD1E-49D3-A5D8-D585DE8ECB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0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6" y="255970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EE8410-C084-4385-AAF4-325EEE222194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9C12-5C74-498B-9547-3330EF1481F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1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1" y="3902792"/>
            <a:ext cx="6029048" cy="21233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75" b="1" cap="small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02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9A1373-A4F6-4793-80E3-CB29CCA504D1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755B-C9CD-436B-A888-3F02DF732CB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12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A7E785-7733-4B98-A68E-8A2932FC91CA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A20B-EA96-4308-9360-6CDB682BCC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3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7C159F9-E338-4433-9D70-AFC864315009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1CB62B-956B-4D3D-BF65-FA029D19560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88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9338E2F-0987-4D65-B5BF-320254A4F8F8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D7017E-AE47-4B94-BB19-82701B1D09F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08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99DA033-53E8-4D1F-BA03-CB0849BFF80B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685EF0-DFBB-41CA-A6A6-24FBB5BEE30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87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59239CA-A7A1-4455-9DB4-1695C14B02DB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B8C131-46A8-4B3B-9AA4-9669A74084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21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8ADF97-3AFC-4AC7-95ED-640BBD19884C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7065263-C06D-432E-8623-D64F3F92F78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55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B04812D-910E-45AE-931B-38F1077BF90A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0FC2069-3D6B-4A2F-A0CB-E4F0F047915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32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066FEB9-BA8E-4C39-9AF8-56C4A465F69C}" type="datetime1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80C5BF8-565B-4636-A9F0-EC6376A3B6A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39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D4DF789-5839-4EAA-A21B-9C34D218EB40}" type="datetime1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EBC081C-7104-4B21-9E86-9ECD06865B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/>
          </p:cNvPr>
          <p:cNvSpPr txBox="1">
            <a:spLocks noChangeArrowheads="1"/>
          </p:cNvSpPr>
          <p:nvPr userDrawn="1"/>
        </p:nvSpPr>
        <p:spPr bwMode="auto">
          <a:xfrm>
            <a:off x="0" y="9605610"/>
            <a:ext cx="685800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25716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50" b="1" dirty="0">
                <a:solidFill>
                  <a:srgbClr val="595959"/>
                </a:solidFill>
              </a:rPr>
              <a:t>www.demarest.com.br       Todos os Direitos Reservados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81403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575" b="1" cap="small" baseline="0">
                <a:solidFill>
                  <a:srgbClr val="00693C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2904" y="1692284"/>
            <a:ext cx="6172199" cy="7156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51869">
              <a:lnSpc>
                <a:spcPct val="125000"/>
              </a:lnSpc>
              <a:spcBef>
                <a:spcPts val="113"/>
              </a:spcBef>
              <a:buFont typeface="+mj-lt"/>
              <a:buAutoNum type="arabicPeriod"/>
              <a:defRPr sz="101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03737" indent="-151869">
              <a:lnSpc>
                <a:spcPct val="125000"/>
              </a:lnSpc>
              <a:spcBef>
                <a:spcPts val="113"/>
              </a:spcBef>
              <a:buFont typeface="+mj-lt"/>
              <a:buAutoNum type="arabicPeriod"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06229" indent="-151869">
              <a:lnSpc>
                <a:spcPct val="125000"/>
              </a:lnSpc>
              <a:spcBef>
                <a:spcPts val="113"/>
              </a:spcBef>
              <a:buFont typeface="+mj-lt"/>
              <a:buAutoNum type="arabicPeriod"/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708720" indent="-151869">
              <a:lnSpc>
                <a:spcPct val="125000"/>
              </a:lnSpc>
              <a:spcBef>
                <a:spcPts val="113"/>
              </a:spcBef>
              <a:buFont typeface="+mj-lt"/>
              <a:buAutoNum type="arabicPeriod"/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911212" indent="-151869">
              <a:lnSpc>
                <a:spcPct val="125000"/>
              </a:lnSpc>
              <a:spcBef>
                <a:spcPts val="113"/>
              </a:spcBef>
              <a:buFont typeface="+mj-lt"/>
              <a:buAutoNum type="arabicPeriod"/>
              <a:defRPr sz="788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97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F36C2D-7A58-4D14-96AA-FB984ECB2E4D}" type="datetime1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817A18C-A6AE-4915-8DCA-B43C5223382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02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/>
          <a:p>
            <a:fld id="{853EFFB0-809B-4527-B9B6-0563E8AA40F7}" type="datetime1">
              <a:rPr lang="pt-BR" smtClean="0">
                <a:solidFill>
                  <a:prstClr val="black"/>
                </a:solidFill>
                <a:cs typeface="Arial" pitchFamily="34" charset="0"/>
              </a:rPr>
              <a:t>25/03/2019</a:t>
            </a:fld>
            <a:endParaRPr 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79419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8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8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/>
          <a:p>
            <a:fld id="{33B3910E-8F41-4069-A60C-769B70706553}" type="datetime1">
              <a:rPr lang="pt-BR" smtClean="0">
                <a:solidFill>
                  <a:prstClr val="black"/>
                </a:solidFill>
                <a:cs typeface="Arial" pitchFamily="34" charset="0"/>
              </a:rPr>
              <a:t>25/03/2019</a:t>
            </a:fld>
            <a:endParaRPr 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7353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/>
          <a:p>
            <a:fld id="{3BC38CF0-6ECD-4AB7-A0C2-6B0249EA09FD}" type="datetime1">
              <a:rPr lang="pt-BR" smtClean="0">
                <a:solidFill>
                  <a:prstClr val="black"/>
                </a:solidFill>
                <a:cs typeface="Arial" pitchFamily="34" charset="0"/>
              </a:rPr>
              <a:t>25/03/2019</a:t>
            </a:fld>
            <a:endParaRPr 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26962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99303F8-26CF-42BC-BB7C-CB75E7818F30}" type="datetime1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FD98D8-B2F8-4103-97B8-2E92940819E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46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8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8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406F494-5AD6-488D-BA26-E67F70746C81}" type="datetime1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7924F-71EF-4053-BAEF-A8A2260C869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64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72792F3-3810-4170-A994-C46A5DF5F08C}" type="datetime1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CE5CD2-4E0E-42C0-849F-AFAAAE58C44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20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B09CA1C-A58A-4FA3-892A-4269465203F6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50E8C-417E-4072-AADD-17EA43FC378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95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8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8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94949462-7CEC-4C58-B538-3E4103479AD3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B38953-E751-46B1-9E80-7F721D38623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43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59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A91FA52-BBB9-4C71-88FD-783FB4FC162F}" type="datetime1">
              <a:rPr lang="pt-BR" smtClean="0">
                <a:cs typeface="Arial" charset="0"/>
              </a:rPr>
              <a:t>25/03/2019</a:t>
            </a:fld>
            <a:endParaRPr lang="pt-BR">
              <a:cs typeface="Arial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59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pt-BR">
              <a:cs typeface="Arial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67B355-2BB0-44BB-8439-FA3AC76B37F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erramen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94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40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B6C1AE50-0512-49EC-BEED-E62A9450A145}" type="datetime1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40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015978-FB20-4A2D-8AC5-FF82178F628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52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8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8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40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019F205E-E6BA-490F-AABA-B43757476C0A}" type="datetime1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40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F17FC4-9256-4D73-A884-760E632EC00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27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40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ED64FD6B-D22F-4559-8B64-0CC1BB98CA39}" type="datetime1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40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16ADEF-DDA5-467E-87F0-473744BF243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13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40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01AD068F-A35E-44DA-A45B-0A54692B8F1B}" type="datetime1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40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9AF1EA-358F-4278-9298-75D570CA72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434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8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8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40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4EBD77A-95EC-41A5-A686-149EA18B7CDC}" type="datetime1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40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D1C930-98DE-4B49-8B94-22648D513F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67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8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40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03797B4E-58D9-4C2B-8A37-BCC7CC4860A6}" type="datetime1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40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BF9F9C-7827-4A7E-BA02-9CBB4D2D65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980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294FC2-CBA4-4075-9422-CF25EB2CBEDB}" type="datetime1">
              <a:rPr lang="pt-BR" smtClean="0"/>
              <a:t>25/03/2019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E651-EB16-4781-A1D9-CC708967B80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918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4" indent="0">
              <a:buNone/>
              <a:defRPr sz="1125" b="1"/>
            </a:lvl2pPr>
            <a:lvl3pPr marL="514328" indent="0">
              <a:buNone/>
              <a:defRPr sz="1013" b="1"/>
            </a:lvl3pPr>
            <a:lvl4pPr marL="771493" indent="0">
              <a:buNone/>
              <a:defRPr sz="900" b="1"/>
            </a:lvl4pPr>
            <a:lvl5pPr marL="1028657" indent="0">
              <a:buNone/>
              <a:defRPr sz="900" b="1"/>
            </a:lvl5pPr>
            <a:lvl6pPr marL="1285821" indent="0">
              <a:buNone/>
              <a:defRPr sz="900" b="1"/>
            </a:lvl6pPr>
            <a:lvl7pPr marL="1542985" indent="0">
              <a:buNone/>
              <a:defRPr sz="900" b="1"/>
            </a:lvl7pPr>
            <a:lvl8pPr marL="1800150" indent="0">
              <a:buNone/>
              <a:defRPr sz="900" b="1"/>
            </a:lvl8pPr>
            <a:lvl9pPr marL="2057314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162EB-2C6C-410F-AD76-502D101F97E1}" type="datetime1">
              <a:rPr lang="pt-BR" smtClean="0"/>
              <a:t>25/03/2019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D0E4-E145-4FE0-921D-6799C078804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43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4636" y="447879"/>
            <a:ext cx="6588732" cy="1123919"/>
          </a:xfrm>
          <a:prstGeom prst="rect">
            <a:avLst/>
          </a:prstGeom>
        </p:spPr>
        <p:txBody>
          <a:bodyPr anchor="ctr"/>
          <a:lstStyle>
            <a:lvl1pPr algn="l">
              <a:defRPr sz="1575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342900" y="9181412"/>
            <a:ext cx="16002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A2680-6D5B-4F5D-9D57-4BBEE6C8013C}" type="datetime1">
              <a:rPr lang="pt-BR" smtClean="0"/>
              <a:t>25/03/2019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2343150" y="9181412"/>
            <a:ext cx="2171700" cy="52740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5A86-D68A-4C8A-A587-8F44C125FC0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3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1728788" cy="9906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79" y="1621191"/>
            <a:ext cx="4945261" cy="344875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79" y="5202944"/>
            <a:ext cx="4945261" cy="2391656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0789" y="7814737"/>
            <a:ext cx="1543050" cy="527403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5178" y="7814737"/>
            <a:ext cx="2882749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6703" y="7814734"/>
            <a:ext cx="433738" cy="527403"/>
          </a:xfrm>
        </p:spPr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3479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42046" y="3249259"/>
            <a:ext cx="5572124" cy="51158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194518" y="8498067"/>
            <a:ext cx="1543050" cy="527403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044" y="8498066"/>
            <a:ext cx="3509612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0431" y="8498065"/>
            <a:ext cx="433738" cy="527403"/>
          </a:xfrm>
        </p:spPr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476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2049995"/>
            <a:ext cx="5572125" cy="41206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4" y="6390745"/>
            <a:ext cx="5572125" cy="1985788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721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44" y="3249258"/>
            <a:ext cx="2744094" cy="51158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9258"/>
            <a:ext cx="2742306" cy="51158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EBC0-AFF9-4AD8-A39B-BB240CF342C3}" type="datetime1">
              <a:rPr lang="pt-BR" smtClean="0">
                <a:solidFill>
                  <a:prstClr val="black"/>
                </a:solidFill>
              </a:rPr>
              <a:t>25/03/2019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A218-6453-44E0-8747-EF2FD461057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0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55" Type="http://schemas.openxmlformats.org/officeDocument/2006/relationships/image" Target="../media/image6.png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05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</p:sldLayoutIdLst>
  <p:hf hdr="0" ftr="0" dt="0"/>
  <p:txStyles>
    <p:titleStyle>
      <a:lvl1pPr algn="ctr" defTabSz="257164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257164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  <a:ea typeface="MS PGothic" pitchFamily="34" charset="-128"/>
        </a:defRPr>
      </a:lvl2pPr>
      <a:lvl3pPr algn="ctr" defTabSz="257164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  <a:ea typeface="MS PGothic" pitchFamily="34" charset="-128"/>
        </a:defRPr>
      </a:lvl3pPr>
      <a:lvl4pPr algn="ctr" defTabSz="257164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  <a:ea typeface="MS PGothic" pitchFamily="34" charset="-128"/>
        </a:defRPr>
      </a:lvl4pPr>
      <a:lvl5pPr algn="ctr" defTabSz="257164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  <a:ea typeface="MS PGothic" pitchFamily="34" charset="-128"/>
        </a:defRPr>
      </a:lvl5pPr>
      <a:lvl6pPr marL="257164" algn="ctr" defTabSz="257164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</a:defRPr>
      </a:lvl6pPr>
      <a:lvl7pPr marL="514328" algn="ctr" defTabSz="257164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</a:defRPr>
      </a:lvl7pPr>
      <a:lvl8pPr marL="771493" algn="ctr" defTabSz="257164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</a:defRPr>
      </a:lvl8pPr>
      <a:lvl9pPr marL="1028657" algn="ctr" defTabSz="257164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Trebuchet MS" pitchFamily="34" charset="0"/>
        </a:defRPr>
      </a:lvl9pPr>
    </p:titleStyle>
    <p:bodyStyle>
      <a:lvl1pPr marL="192873" indent="-192873" algn="l" defTabSz="2571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17892" indent="-160728" algn="l" defTabSz="2571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42911" indent="-128582" algn="l" defTabSz="2571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0075" indent="-128582" algn="l" defTabSz="2571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57239" indent="-128582" algn="l" defTabSz="2571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414403" indent="-128582" algn="l" defTabSz="257164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68" indent="-128582" algn="l" defTabSz="257164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2" indent="-128582" algn="l" defTabSz="257164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96" indent="-128582" algn="l" defTabSz="257164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4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8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3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7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1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5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0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4" algn="l" defTabSz="257164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716" y="1"/>
            <a:ext cx="6781331" cy="9906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55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6" y="3249259"/>
            <a:ext cx="5572124" cy="51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18" y="849806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044" y="8498066"/>
            <a:ext cx="35096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431" y="8498065"/>
            <a:ext cx="433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81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663" r:id="rId18"/>
    <p:sldLayoutId id="2147483664" r:id="rId19"/>
    <p:sldLayoutId id="2147483665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734" r:id="rId39"/>
    <p:sldLayoutId id="2147483735" r:id="rId40"/>
    <p:sldLayoutId id="2147483736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806" r:id="rId51"/>
    <p:sldLayoutId id="2147483807" r:id="rId52"/>
    <p:sldLayoutId id="2147483808" r:id="rId5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wallpaper verde amarelo">
            <a:extLst>
              <a:ext uri="{FF2B5EF4-FFF2-40B4-BE49-F238E27FC236}">
                <a16:creationId xmlns="" xmlns:a16="http://schemas.microsoft.com/office/drawing/2014/main" id="{C1529A23-7814-422C-A1A2-DB8E1BB4C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5080"/>
          <a:stretch/>
        </p:blipFill>
        <p:spPr bwMode="auto">
          <a:xfrm>
            <a:off x="-5781" y="0"/>
            <a:ext cx="686378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uxograma: Decisão 4">
            <a:extLst>
              <a:ext uri="{FF2B5EF4-FFF2-40B4-BE49-F238E27FC236}">
                <a16:creationId xmlns="" xmlns:a16="http://schemas.microsoft.com/office/drawing/2014/main" id="{4F55D363-C8A6-44FB-833F-C69BB4BD5B2F}"/>
              </a:ext>
            </a:extLst>
          </p:cNvPr>
          <p:cNvSpPr/>
          <p:nvPr/>
        </p:nvSpPr>
        <p:spPr>
          <a:xfrm>
            <a:off x="-1667171" y="1969582"/>
            <a:ext cx="9878966" cy="5966835"/>
          </a:xfrm>
          <a:prstGeom prst="flowChartDecision">
            <a:avLst/>
          </a:prstGeom>
          <a:solidFill>
            <a:schemeClr val="tx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013"/>
          </a:p>
        </p:txBody>
      </p:sp>
      <p:sp>
        <p:nvSpPr>
          <p:cNvPr id="7" name="CaixaDeTexto 6"/>
          <p:cNvSpPr txBox="1"/>
          <p:nvPr/>
        </p:nvSpPr>
        <p:spPr>
          <a:xfrm>
            <a:off x="1887457" y="5283423"/>
            <a:ext cx="315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COALIZÃO INDÚSTRIA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789040" y="9284513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Brasília, 25 de março de 2019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="" xmlns:a16="http://schemas.microsoft.com/office/drawing/2014/main" id="{F6E636C9-9241-4CBA-AC9F-40F6F8298B0C}"/>
              </a:ext>
            </a:extLst>
          </p:cNvPr>
          <p:cNvGrpSpPr/>
          <p:nvPr/>
        </p:nvGrpSpPr>
        <p:grpSpPr>
          <a:xfrm>
            <a:off x="3143096" y="5866386"/>
            <a:ext cx="648072" cy="166734"/>
            <a:chOff x="10776520" y="332656"/>
            <a:chExt cx="1152128" cy="296416"/>
          </a:xfrm>
        </p:grpSpPr>
        <p:sp>
          <p:nvSpPr>
            <p:cNvPr id="2" name="Retângulo 1">
              <a:extLst>
                <a:ext uri="{FF2B5EF4-FFF2-40B4-BE49-F238E27FC236}">
                  <a16:creationId xmlns="" xmlns:a16="http://schemas.microsoft.com/office/drawing/2014/main" id="{4DA6F38F-93BE-4F8B-996C-E0F7AF9F0526}"/>
                </a:ext>
              </a:extLst>
            </p:cNvPr>
            <p:cNvSpPr/>
            <p:nvPr/>
          </p:nvSpPr>
          <p:spPr>
            <a:xfrm>
              <a:off x="11352584" y="332656"/>
              <a:ext cx="576064" cy="2964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D61411B0-4DB9-492A-852D-5F8649A2CE53}"/>
                </a:ext>
              </a:extLst>
            </p:cNvPr>
            <p:cNvSpPr/>
            <p:nvPr/>
          </p:nvSpPr>
          <p:spPr>
            <a:xfrm>
              <a:off x="10776520" y="332656"/>
              <a:ext cx="576064" cy="2964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052736" y="4345433"/>
            <a:ext cx="4853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Audiência do Excelentíssimo Senhor</a:t>
            </a:r>
          </a:p>
          <a:p>
            <a:pPr algn="ctr"/>
            <a:r>
              <a:rPr lang="pt-BR" sz="2000" i="1" dirty="0">
                <a:solidFill>
                  <a:schemeClr val="bg1"/>
                </a:solidFill>
              </a:rPr>
              <a:t>Presidente da República, </a:t>
            </a:r>
            <a:r>
              <a:rPr lang="pt-BR" sz="2000" b="1" i="1" dirty="0">
                <a:solidFill>
                  <a:schemeClr val="bg1"/>
                </a:solidFill>
              </a:rPr>
              <a:t>Jair Messias Bolsonaro</a:t>
            </a:r>
          </a:p>
          <a:p>
            <a:pPr algn="ctr"/>
            <a:r>
              <a:rPr lang="pt-BR" sz="2000" i="1" dirty="0">
                <a:solidFill>
                  <a:schemeClr val="bg1"/>
                </a:solidFill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23206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Resultado de imagem para wallpaper verde amarelo">
            <a:extLst>
              <a:ext uri="{FF2B5EF4-FFF2-40B4-BE49-F238E27FC236}">
                <a16:creationId xmlns="" xmlns:a16="http://schemas.microsoft.com/office/drawing/2014/main" id="{30655E2A-471E-4AF7-A453-23744A94E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5080"/>
          <a:stretch/>
        </p:blipFill>
        <p:spPr bwMode="auto">
          <a:xfrm>
            <a:off x="-5781" y="0"/>
            <a:ext cx="686378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wallpaper verde amarelo">
            <a:extLst>
              <a:ext uri="{FF2B5EF4-FFF2-40B4-BE49-F238E27FC236}">
                <a16:creationId xmlns="" xmlns:a16="http://schemas.microsoft.com/office/drawing/2014/main" id="{F2E56949-70E8-411A-A49A-934C1F374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5080"/>
          <a:stretch/>
        </p:blipFill>
        <p:spPr bwMode="auto">
          <a:xfrm>
            <a:off x="-5781" y="1351960"/>
            <a:ext cx="6863781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3C2B0488-A948-49BA-B8AF-A7C7FDA63A0B}"/>
              </a:ext>
            </a:extLst>
          </p:cNvPr>
          <p:cNvSpPr/>
          <p:nvPr/>
        </p:nvSpPr>
        <p:spPr>
          <a:xfrm>
            <a:off x="0" y="1549939"/>
            <a:ext cx="6858000" cy="7853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148" y="690240"/>
            <a:ext cx="5572124" cy="544337"/>
          </a:xfrm>
        </p:spPr>
        <p:txBody>
          <a:bodyPr/>
          <a:lstStyle/>
          <a:p>
            <a:r>
              <a:rPr lang="pt-BR" dirty="0"/>
              <a:t>Coalizão Indústria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157926" y="9057456"/>
            <a:ext cx="433738" cy="205383"/>
          </a:xfrm>
        </p:spPr>
        <p:txBody>
          <a:bodyPr/>
          <a:lstStyle/>
          <a:p>
            <a:fld id="{61A5A218-6453-44E0-8747-EF2FD4610573}" type="slidenum">
              <a:rPr lang="pt-BR" sz="10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CB0A55C-7FDA-4BEE-B3D4-F4ADC4125CF7}"/>
              </a:ext>
            </a:extLst>
          </p:cNvPr>
          <p:cNvSpPr/>
          <p:nvPr/>
        </p:nvSpPr>
        <p:spPr>
          <a:xfrm>
            <a:off x="720190" y="1640632"/>
            <a:ext cx="5548901" cy="4270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Setores da Coalizão Indústria: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Aço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Automotivo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Brinquedos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Calçados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Comércio Exterior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Construção Civil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Elétrica e eletrônica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Máquinas e equipamentos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Plástico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Química</a:t>
            </a:r>
          </a:p>
          <a:p>
            <a:pPr marL="160728" indent="-160728">
              <a:buFont typeface="Arial" panose="020B0604020202020204" pitchFamily="34" charset="0"/>
              <a:buChar char="•"/>
            </a:pPr>
            <a:r>
              <a:rPr lang="pt-BR" sz="1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Têxtil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39% do PIB da indústria (R</a:t>
            </a:r>
            <a:r>
              <a:rPr lang="pt-BR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$ 485 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bilhões);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58% das exportações manufatureiras (R$ </a:t>
            </a:r>
            <a:r>
              <a:rPr lang="pt-BR" sz="1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151 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bilhões);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30 milhões de empregos diretos e indiretos;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R$ 250 bilhões em pagamento de impostos.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17041" r="13135" b="14069"/>
          <a:stretch/>
        </p:blipFill>
        <p:spPr>
          <a:xfrm>
            <a:off x="480273" y="1654632"/>
            <a:ext cx="239917" cy="3711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17041" r="13135" b="14069"/>
          <a:stretch/>
        </p:blipFill>
        <p:spPr>
          <a:xfrm>
            <a:off x="480273" y="4429555"/>
            <a:ext cx="239917" cy="37111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17041" r="13135" b="14069"/>
          <a:stretch/>
        </p:blipFill>
        <p:spPr>
          <a:xfrm>
            <a:off x="480273" y="5511606"/>
            <a:ext cx="239917" cy="3711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17041" r="13135" b="14069"/>
          <a:stretch/>
        </p:blipFill>
        <p:spPr>
          <a:xfrm>
            <a:off x="480273" y="5138384"/>
            <a:ext cx="239917" cy="37111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t="17041" r="13135" b="14069"/>
          <a:stretch/>
        </p:blipFill>
        <p:spPr>
          <a:xfrm>
            <a:off x="480273" y="4786385"/>
            <a:ext cx="239917" cy="371118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="" xmlns:a16="http://schemas.microsoft.com/office/drawing/2014/main" id="{C89613F0-CBC7-493E-91B8-032AEB4F32C9}"/>
              </a:ext>
            </a:extLst>
          </p:cNvPr>
          <p:cNvGrpSpPr/>
          <p:nvPr/>
        </p:nvGrpSpPr>
        <p:grpSpPr>
          <a:xfrm>
            <a:off x="-5781" y="340165"/>
            <a:ext cx="648072" cy="166734"/>
            <a:chOff x="10776520" y="332656"/>
            <a:chExt cx="1152128" cy="296416"/>
          </a:xfrm>
        </p:grpSpPr>
        <p:sp>
          <p:nvSpPr>
            <p:cNvPr id="17" name="Retângulo 16">
              <a:extLst>
                <a:ext uri="{FF2B5EF4-FFF2-40B4-BE49-F238E27FC236}">
                  <a16:creationId xmlns="" xmlns:a16="http://schemas.microsoft.com/office/drawing/2014/main" id="{4CC2AF81-C409-4662-8A50-C372DD5FF43C}"/>
                </a:ext>
              </a:extLst>
            </p:cNvPr>
            <p:cNvSpPr/>
            <p:nvPr/>
          </p:nvSpPr>
          <p:spPr>
            <a:xfrm>
              <a:off x="11352584" y="332656"/>
              <a:ext cx="576064" cy="2964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="" xmlns:a16="http://schemas.microsoft.com/office/drawing/2014/main" id="{B2B2FE9D-8ACC-4FDD-BD5D-A6C92B74BA1D}"/>
                </a:ext>
              </a:extLst>
            </p:cNvPr>
            <p:cNvSpPr/>
            <p:nvPr/>
          </p:nvSpPr>
          <p:spPr>
            <a:xfrm>
              <a:off x="10776520" y="332656"/>
              <a:ext cx="576064" cy="2964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30AE51E7-3016-4405-A156-CF073645B888}"/>
              </a:ext>
            </a:extLst>
          </p:cNvPr>
          <p:cNvGrpSpPr/>
          <p:nvPr/>
        </p:nvGrpSpPr>
        <p:grpSpPr>
          <a:xfrm>
            <a:off x="1521666" y="6054047"/>
            <a:ext cx="4037493" cy="3223080"/>
            <a:chOff x="831667" y="4832699"/>
            <a:chExt cx="5732513" cy="4576193"/>
          </a:xfrm>
        </p:grpSpPr>
        <p:pic>
          <p:nvPicPr>
            <p:cNvPr id="27" name="Picture 2">
              <a:extLst>
                <a:ext uri="{FF2B5EF4-FFF2-40B4-BE49-F238E27FC236}">
                  <a16:creationId xmlns="" xmlns:a16="http://schemas.microsoft.com/office/drawing/2014/main" id="{B05B3E41-1855-47B6-A0C7-11A4C71D43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52" r="81912"/>
            <a:stretch/>
          </p:blipFill>
          <p:spPr bwMode="auto">
            <a:xfrm>
              <a:off x="831667" y="4972880"/>
              <a:ext cx="1675751" cy="94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Imagem 28">
              <a:extLst>
                <a:ext uri="{FF2B5EF4-FFF2-40B4-BE49-F238E27FC236}">
                  <a16:creationId xmlns="" xmlns:a16="http://schemas.microsoft.com/office/drawing/2014/main" id="{6E55BD05-FB9B-4874-90E3-E5C0CD9FE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3" r="26965"/>
            <a:stretch/>
          </p:blipFill>
          <p:spPr>
            <a:xfrm>
              <a:off x="3240499" y="5046389"/>
              <a:ext cx="864096" cy="881349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="" xmlns:a16="http://schemas.microsoft.com/office/drawing/2014/main" id="{65847112-A1B9-4AE4-B53F-C56A34363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126" y="4832699"/>
              <a:ext cx="1198824" cy="1256558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="" xmlns:a16="http://schemas.microsoft.com/office/drawing/2014/main" id="{7F9D55EF-EE02-4892-B301-A7279FE1C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25" y="6171254"/>
              <a:ext cx="1675751" cy="1055843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="" xmlns:a16="http://schemas.microsoft.com/office/drawing/2014/main" id="{7C04344A-B654-4E6B-8DA4-2738906B1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420" y="6249977"/>
              <a:ext cx="1678760" cy="881349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="" xmlns:a16="http://schemas.microsoft.com/office/drawing/2014/main" id="{9C2CE1C8-637A-41CD-B045-8EBCE4061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816" y="7534946"/>
              <a:ext cx="1500846" cy="740417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="" xmlns:a16="http://schemas.microsoft.com/office/drawing/2014/main" id="{1A8D3C15-7FED-47A1-A431-8CE3A36E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568" y="7722710"/>
              <a:ext cx="1414970" cy="394336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="" xmlns:a16="http://schemas.microsoft.com/office/drawing/2014/main" id="{0EA4701E-3D9A-4AD2-9751-551641930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510" y="7632586"/>
              <a:ext cx="1574666" cy="545139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="" xmlns:a16="http://schemas.microsoft.com/office/drawing/2014/main" id="{88AD6995-DB09-42A3-8345-940B35184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777" y="8969813"/>
              <a:ext cx="1775470" cy="325277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="" xmlns:a16="http://schemas.microsoft.com/office/drawing/2014/main" id="{199ECA06-3582-4493-A31A-52AFB0FF9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062" y="8763175"/>
              <a:ext cx="1192558" cy="645717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="" xmlns:a16="http://schemas.microsoft.com/office/drawing/2014/main" id="{8B218239-C9E2-4CE6-B84F-5A9662BFFC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16" t="43767" r="20246" b="29322"/>
            <a:stretch/>
          </p:blipFill>
          <p:spPr bwMode="auto">
            <a:xfrm>
              <a:off x="2675322" y="6328721"/>
              <a:ext cx="2008724" cy="828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84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m para wallpaper verde amarelo">
            <a:extLst>
              <a:ext uri="{FF2B5EF4-FFF2-40B4-BE49-F238E27FC236}">
                <a16:creationId xmlns="" xmlns:a16="http://schemas.microsoft.com/office/drawing/2014/main" id="{589E40A6-C0E1-48CA-AD6D-14AA14F9A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5080"/>
          <a:stretch/>
        </p:blipFill>
        <p:spPr bwMode="auto">
          <a:xfrm>
            <a:off x="-5781" y="0"/>
            <a:ext cx="686378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m para wallpaper verde amarelo">
            <a:extLst>
              <a:ext uri="{FF2B5EF4-FFF2-40B4-BE49-F238E27FC236}">
                <a16:creationId xmlns="" xmlns:a16="http://schemas.microsoft.com/office/drawing/2014/main" id="{F6D51FF4-6485-4C5B-9BE8-B987DC17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" b="5080"/>
          <a:stretch/>
        </p:blipFill>
        <p:spPr bwMode="auto">
          <a:xfrm>
            <a:off x="-5781" y="1351960"/>
            <a:ext cx="6863781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41621DD7-D70C-4121-B160-C9A9F5AC07C1}"/>
              </a:ext>
            </a:extLst>
          </p:cNvPr>
          <p:cNvSpPr/>
          <p:nvPr/>
        </p:nvSpPr>
        <p:spPr>
          <a:xfrm>
            <a:off x="0" y="1549939"/>
            <a:ext cx="6858000" cy="7853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774951BC-F114-4978-8E30-B936FFC8DFAD}"/>
              </a:ext>
            </a:extLst>
          </p:cNvPr>
          <p:cNvSpPr/>
          <p:nvPr/>
        </p:nvSpPr>
        <p:spPr>
          <a:xfrm>
            <a:off x="0" y="3737865"/>
            <a:ext cx="6858000" cy="3037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13"/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532251" y="662014"/>
            <a:ext cx="5201005" cy="647082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prstClr val="white"/>
                </a:solidFill>
                <a:latin typeface="+mj-lt"/>
              </a:rPr>
              <a:t>AGENDA BRASIL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96296" y="2434412"/>
            <a:ext cx="5461629" cy="676706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1. Ajuste fiscal: 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	- Reforma da previdência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	- Reforma tributária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2. Retomada do crescimento: 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	- Construção civil e infraestrutura 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	- Exportações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3. Desburocratização – Redução de obrigações acessórias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4. Disponibilidade de crédito - Custo de capital 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r>
              <a:rPr lang="pt-BR" sz="1600" dirty="0">
                <a:solidFill>
                  <a:schemeClr val="bg1"/>
                </a:solidFill>
                <a:effectLst/>
              </a:rPr>
              <a:t>5. Abertura comercial x Crescimento Econômico</a:t>
            </a:r>
          </a:p>
          <a:p>
            <a:pPr marL="0" indent="0">
              <a:lnSpc>
                <a:spcPct val="200000"/>
              </a:lnSpc>
              <a:spcBef>
                <a:spcPts val="338"/>
              </a:spcBef>
              <a:buNone/>
            </a:pPr>
            <a:endParaRPr lang="pt-BR" sz="16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="" xmlns:a16="http://schemas.microsoft.com/office/drawing/2014/main" id="{E8083E99-9CA7-4DF2-9871-4AF7BA5EDC33}"/>
              </a:ext>
            </a:extLst>
          </p:cNvPr>
          <p:cNvGrpSpPr/>
          <p:nvPr/>
        </p:nvGrpSpPr>
        <p:grpSpPr>
          <a:xfrm>
            <a:off x="-5781" y="340165"/>
            <a:ext cx="648072" cy="166734"/>
            <a:chOff x="10776520" y="332656"/>
            <a:chExt cx="1152128" cy="296416"/>
          </a:xfrm>
        </p:grpSpPr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09F7321C-5828-47D5-8348-08E3A9431137}"/>
                </a:ext>
              </a:extLst>
            </p:cNvPr>
            <p:cNvSpPr/>
            <p:nvPr/>
          </p:nvSpPr>
          <p:spPr>
            <a:xfrm>
              <a:off x="11352584" y="332656"/>
              <a:ext cx="576064" cy="2964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="" xmlns:a16="http://schemas.microsoft.com/office/drawing/2014/main" id="{48925EF3-AA45-4511-98AA-A2766361207F}"/>
                </a:ext>
              </a:extLst>
            </p:cNvPr>
            <p:cNvSpPr/>
            <p:nvPr/>
          </p:nvSpPr>
          <p:spPr>
            <a:xfrm>
              <a:off x="10776520" y="332656"/>
              <a:ext cx="576064" cy="2964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</p:grpSp>
      <p:sp>
        <p:nvSpPr>
          <p:cNvPr id="18" name="Espaço Reservado para Número de Slide 3">
            <a:extLst>
              <a:ext uri="{FF2B5EF4-FFF2-40B4-BE49-F238E27FC236}">
                <a16:creationId xmlns="" xmlns:a16="http://schemas.microsoft.com/office/drawing/2014/main" id="{AF6701B9-E8F5-46DA-82B6-172CB524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7926" y="9057456"/>
            <a:ext cx="433738" cy="205383"/>
          </a:xfrm>
        </p:spPr>
        <p:txBody>
          <a:bodyPr/>
          <a:lstStyle/>
          <a:p>
            <a:fld id="{61A5A218-6453-44E0-8747-EF2FD4610573}" type="slidenum">
              <a:rPr lang="pt-BR" sz="10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_demar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 em PowerPoint.potx" id="{E90AFD40-1867-4D81-8036-6C71726459D9}" vid="{9F95B5A4-6215-4FCF-9336-BAE28527C1DC}"/>
    </a:ext>
  </a:extLst>
</a:theme>
</file>

<file path=ppt/theme/theme2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95</Words>
  <Application>Microsoft Office PowerPoint</Application>
  <PresentationFormat>Papel A4 (210 x 297 mm)</PresentationFormat>
  <Paragraphs>35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MS PGothic</vt:lpstr>
      <vt:lpstr>Arial</vt:lpstr>
      <vt:lpstr>Calibri</vt:lpstr>
      <vt:lpstr>Trebuchet MS</vt:lpstr>
      <vt:lpstr>Tw Cen MT</vt:lpstr>
      <vt:lpstr>tema_demarest</vt:lpstr>
      <vt:lpstr>Circuito</vt:lpstr>
      <vt:lpstr>Apresentação do PowerPoint</vt:lpstr>
      <vt:lpstr>Coalizão Indústria</vt:lpstr>
      <vt:lpstr>AGENDA BRASIL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andre.cardozo</dc:creator>
  <cp:lastModifiedBy>ascom cbic</cp:lastModifiedBy>
  <cp:revision>541</cp:revision>
  <cp:lastPrinted>2019-03-20T21:17:59Z</cp:lastPrinted>
  <dcterms:created xsi:type="dcterms:W3CDTF">2017-07-24T14:28:49Z</dcterms:created>
  <dcterms:modified xsi:type="dcterms:W3CDTF">2019-03-25T22:21:05Z</dcterms:modified>
</cp:coreProperties>
</file>