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57" r:id="rId4"/>
    <p:sldId id="274" r:id="rId5"/>
    <p:sldId id="275" r:id="rId6"/>
    <p:sldId id="276" r:id="rId7"/>
    <p:sldId id="277" r:id="rId8"/>
    <p:sldId id="265" r:id="rId9"/>
    <p:sldId id="266" r:id="rId10"/>
    <p:sldId id="280" r:id="rId11"/>
    <p:sldId id="260" r:id="rId12"/>
    <p:sldId id="279" r:id="rId13"/>
    <p:sldId id="278" r:id="rId14"/>
    <p:sldId id="271" r:id="rId15"/>
  </p:sldIdLst>
  <p:sldSz cx="9144000" cy="5143500" type="screen16x9"/>
  <p:notesSz cx="6858000" cy="9144000"/>
  <p:embeddedFontLst>
    <p:embeddedFont>
      <p:font typeface="Abril Fatface" panose="02000503000000020003" pitchFamily="2" charset="0"/>
      <p:regular r:id="rId17"/>
    </p:embeddedFont>
    <p:embeddedFont>
      <p:font typeface="Fira Sans" panose="020B0503050000020004" pitchFamily="34" charset="0"/>
      <p:regular r:id="rId18"/>
      <p:bold r:id="rId19"/>
      <p:italic r:id="rId20"/>
      <p:boldItalic r:id="rId21"/>
    </p:embeddedFont>
    <p:embeddedFont>
      <p:font typeface="Fira Sans ExtraBold" panose="020B0903050000020004" pitchFamily="34" charset="0"/>
      <p:bold r:id="rId22"/>
      <p:italic r:id="rId23"/>
      <p:boldItalic r:id="rId24"/>
    </p:embeddedFont>
    <p:embeddedFont>
      <p:font typeface="Fira Sans Light" panose="020B04030500000200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h5dk37wDoXtClbc3Ede4/tXsan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1"/>
    <p:restoredTop sz="96679"/>
  </p:normalViewPr>
  <p:slideViewPr>
    <p:cSldViewPr snapToGrid="0">
      <p:cViewPr varScale="1">
        <p:scale>
          <a:sx n="140" d="100"/>
          <a:sy n="140" d="100"/>
        </p:scale>
        <p:origin x="9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415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4" name="Google Shape;44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" name="Google Shape;2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3137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829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3931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68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9"/>
          <p:cNvSpPr/>
          <p:nvPr/>
        </p:nvSpPr>
        <p:spPr>
          <a:xfrm>
            <a:off x="0" y="0"/>
            <a:ext cx="125730" cy="51435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Google Shape;10;p29"/>
          <p:cNvCxnSpPr/>
          <p:nvPr/>
        </p:nvCxnSpPr>
        <p:spPr>
          <a:xfrm rot="10800000">
            <a:off x="0" y="4952144"/>
            <a:ext cx="8589196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2F5804B-C067-5767-380B-16802B3E8297}"/>
              </a:ext>
            </a:extLst>
          </p:cNvPr>
          <p:cNvGrpSpPr/>
          <p:nvPr userDrawn="1"/>
        </p:nvGrpSpPr>
        <p:grpSpPr>
          <a:xfrm>
            <a:off x="8498615" y="159310"/>
            <a:ext cx="472383" cy="163419"/>
            <a:chOff x="7893042" y="394633"/>
            <a:chExt cx="540075" cy="186837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C7457C2A-FA14-419A-42F7-B0B7F952B405}"/>
                </a:ext>
              </a:extLst>
            </p:cNvPr>
            <p:cNvGrpSpPr/>
            <p:nvPr/>
          </p:nvGrpSpPr>
          <p:grpSpPr>
            <a:xfrm>
              <a:off x="8069661" y="394633"/>
              <a:ext cx="186837" cy="186837"/>
              <a:chOff x="8143631" y="179754"/>
              <a:chExt cx="257908" cy="257908"/>
            </a:xfrm>
          </p:grpSpPr>
          <p:sp>
            <p:nvSpPr>
              <p:cNvPr id="16" name="Retângulo Arredondado 15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D7832D8B-E5F0-2EEE-FA07-EDCCD13A29F6}"/>
                  </a:ext>
                </a:extLst>
              </p:cNvPr>
              <p:cNvSpPr/>
              <p:nvPr/>
            </p:nvSpPr>
            <p:spPr>
              <a:xfrm>
                <a:off x="8143631" y="179754"/>
                <a:ext cx="257908" cy="257908"/>
              </a:xfrm>
              <a:prstGeom prst="roundRect">
                <a:avLst/>
              </a:prstGeom>
              <a:no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17" name="Agrupar 16">
                <a:extLst>
                  <a:ext uri="{FF2B5EF4-FFF2-40B4-BE49-F238E27FC236}">
                    <a16:creationId xmlns:a16="http://schemas.microsoft.com/office/drawing/2014/main" id="{72F36B19-8FAE-4C8C-C861-D5669B4D36AC}"/>
                  </a:ext>
                </a:extLst>
              </p:cNvPr>
              <p:cNvGrpSpPr/>
              <p:nvPr/>
            </p:nvGrpSpPr>
            <p:grpSpPr>
              <a:xfrm flipH="1">
                <a:off x="8212382" y="253418"/>
                <a:ext cx="120407" cy="110581"/>
                <a:chOff x="8146882" y="812800"/>
                <a:chExt cx="137426" cy="126211"/>
              </a:xfrm>
            </p:grpSpPr>
            <p:cxnSp>
              <p:nvCxnSpPr>
                <p:cNvPr id="18" name="Conector Reto 17">
                  <a:hlinkClick r:id="rId2" action="ppaction://hlinksldjump"/>
                  <a:extLst>
                    <a:ext uri="{FF2B5EF4-FFF2-40B4-BE49-F238E27FC236}">
                      <a16:creationId xmlns:a16="http://schemas.microsoft.com/office/drawing/2014/main" id="{BED915E0-2847-C8B0-7C9D-7CD866CB21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50506" y="812800"/>
                  <a:ext cx="133802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Reto 18">
                  <a:hlinkClick r:id="rId2" action="ppaction://hlinksldjump"/>
                  <a:extLst>
                    <a:ext uri="{FF2B5EF4-FFF2-40B4-BE49-F238E27FC236}">
                      <a16:creationId xmlns:a16="http://schemas.microsoft.com/office/drawing/2014/main" id="{184727B4-44F2-9702-31D9-3F76B3253C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46882" y="875905"/>
                  <a:ext cx="137426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ctor Reto 19">
                  <a:hlinkClick r:id="rId2" action="ppaction://hlinksldjump"/>
                  <a:extLst>
                    <a:ext uri="{FF2B5EF4-FFF2-40B4-BE49-F238E27FC236}">
                      <a16:creationId xmlns:a16="http://schemas.microsoft.com/office/drawing/2014/main" id="{301EF92E-07F8-F77D-A4C0-3C29110DAA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46882" y="939011"/>
                  <a:ext cx="137426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D209620A-4B16-9EEF-885B-67D16C2534C6}"/>
                </a:ext>
              </a:extLst>
            </p:cNvPr>
            <p:cNvGrpSpPr/>
            <p:nvPr/>
          </p:nvGrpSpPr>
          <p:grpSpPr>
            <a:xfrm>
              <a:off x="7893042" y="416858"/>
              <a:ext cx="540075" cy="141194"/>
              <a:chOff x="7893042" y="416858"/>
              <a:chExt cx="540075" cy="141194"/>
            </a:xfrm>
          </p:grpSpPr>
          <p:pic>
            <p:nvPicPr>
              <p:cNvPr id="14" name="Imagem 13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890B7AB5-8413-211D-2614-7FC274D0DD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40022" y="416858"/>
                <a:ext cx="93095" cy="134471"/>
              </a:xfrm>
              <a:prstGeom prst="rect">
                <a:avLst/>
              </a:prstGeom>
            </p:spPr>
          </p:pic>
          <p:pic>
            <p:nvPicPr>
              <p:cNvPr id="15" name="Imagem 14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523A1F2-6E65-B781-266A-82115A882D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7893042" y="423581"/>
                <a:ext cx="93095" cy="134471"/>
              </a:xfrm>
              <a:prstGeom prst="rect">
                <a:avLst/>
              </a:prstGeom>
            </p:spPr>
          </p:pic>
        </p:grpSp>
      </p:grpSp>
      <p:pic>
        <p:nvPicPr>
          <p:cNvPr id="21" name="Google Shape;9;p29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FB0355E5-B214-EB5C-BB55-C0EFE99DDF21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804953" y="4825001"/>
            <a:ext cx="226031" cy="226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8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2.png"/><Relationship Id="rId5" Type="http://schemas.openxmlformats.org/officeDocument/2006/relationships/image" Target="../media/image10.png"/><Relationship Id="rId10" Type="http://schemas.openxmlformats.org/officeDocument/2006/relationships/image" Target="../media/image1.emf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 descr="Forma&#10;&#10;O conteúdo gerado por IA pode estar incorret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08489" y="-4991972"/>
            <a:ext cx="16967854" cy="954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547" y="2884023"/>
            <a:ext cx="2249495" cy="120092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 txBox="1"/>
          <p:nvPr/>
        </p:nvSpPr>
        <p:spPr>
          <a:xfrm>
            <a:off x="3836514" y="2799471"/>
            <a:ext cx="4898573" cy="132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993C"/>
              </a:buClr>
              <a:buSzPts val="3200"/>
              <a:buFont typeface="Calibri"/>
              <a:buNone/>
            </a:pPr>
            <a:r>
              <a:rPr lang="pt-BR" sz="3200" b="1" i="0" u="none" strike="noStrike" cap="none" dirty="0">
                <a:solidFill>
                  <a:srgbClr val="F59C00"/>
                </a:solidFill>
                <a:latin typeface="Play"/>
                <a:ea typeface="Play"/>
                <a:cs typeface="Play"/>
                <a:sym typeface="Play"/>
              </a:rPr>
              <a:t>Consórcios como </a:t>
            </a:r>
            <a:br>
              <a:rPr lang="pt-BR" sz="3200" b="1" i="0" u="none" strike="noStrike" cap="none" dirty="0">
                <a:solidFill>
                  <a:srgbClr val="F59C00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pt-BR" sz="3200" b="1" i="0" u="none" strike="noStrike" cap="none" dirty="0">
                <a:solidFill>
                  <a:srgbClr val="F59C00"/>
                </a:solidFill>
                <a:latin typeface="Play"/>
                <a:ea typeface="Play"/>
                <a:cs typeface="Play"/>
                <a:sym typeface="Play"/>
              </a:rPr>
              <a:t>forma de colaboração estratégica </a:t>
            </a:r>
            <a:endParaRPr dirty="0"/>
          </a:p>
        </p:txBody>
      </p:sp>
      <p:cxnSp>
        <p:nvCxnSpPr>
          <p:cNvPr id="18" name="Google Shape;18;p1"/>
          <p:cNvCxnSpPr/>
          <p:nvPr/>
        </p:nvCxnSpPr>
        <p:spPr>
          <a:xfrm>
            <a:off x="3384223" y="2828041"/>
            <a:ext cx="0" cy="1282046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18039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Agrupar 21">
            <a:extLst>
              <a:ext uri="{FF2B5EF4-FFF2-40B4-BE49-F238E27FC236}">
                <a16:creationId xmlns:a16="http://schemas.microsoft.com/office/drawing/2014/main" id="{069A9145-B2CE-9844-1BDB-2CB52CFB5960}"/>
              </a:ext>
            </a:extLst>
          </p:cNvPr>
          <p:cNvGrpSpPr/>
          <p:nvPr/>
        </p:nvGrpSpPr>
        <p:grpSpPr>
          <a:xfrm>
            <a:off x="-70837" y="857618"/>
            <a:ext cx="7883021" cy="3133313"/>
            <a:chOff x="-70837" y="558679"/>
            <a:chExt cx="7883021" cy="3133313"/>
          </a:xfrm>
        </p:grpSpPr>
        <p:sp>
          <p:nvSpPr>
            <p:cNvPr id="2" name="Google Shape;25;p39">
              <a:extLst>
                <a:ext uri="{FF2B5EF4-FFF2-40B4-BE49-F238E27FC236}">
                  <a16:creationId xmlns:a16="http://schemas.microsoft.com/office/drawing/2014/main" id="{D8CC9AB6-9ABC-C6E9-6B8E-B161BCCE8845}"/>
                </a:ext>
              </a:extLst>
            </p:cNvPr>
            <p:cNvSpPr/>
            <p:nvPr/>
          </p:nvSpPr>
          <p:spPr>
            <a:xfrm rot="5400000">
              <a:off x="-172113" y="659955"/>
              <a:ext cx="511551" cy="308999"/>
            </a:xfrm>
            <a:prstGeom prst="triangle">
              <a:avLst>
                <a:gd name="adj" fmla="val 50000"/>
              </a:avLst>
            </a:prstGeom>
            <a:solidFill>
              <a:srgbClr val="59595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Google Shape;23;p39">
              <a:extLst>
                <a:ext uri="{FF2B5EF4-FFF2-40B4-BE49-F238E27FC236}">
                  <a16:creationId xmlns:a16="http://schemas.microsoft.com/office/drawing/2014/main" id="{53BCFAB7-2728-C6FF-B2ED-2901FD7BB338}"/>
                </a:ext>
              </a:extLst>
            </p:cNvPr>
            <p:cNvSpPr txBox="1"/>
            <p:nvPr/>
          </p:nvSpPr>
          <p:spPr>
            <a:xfrm>
              <a:off x="962325" y="1263152"/>
              <a:ext cx="6849859" cy="2428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>
                <a:lnSpc>
                  <a:spcPts val="2320"/>
                </a:lnSpc>
              </a:pP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ira Sans Book" panose="020B0503050000020004" pitchFamily="34" charset="0"/>
                  <a:ea typeface="Fira Sans Book" panose="020B0503050000020004" pitchFamily="34" charset="0"/>
                </a:rPr>
                <a:t>Empresa líder para representação e fluidez operacional</a:t>
              </a:r>
            </a:p>
            <a:p>
              <a:pPr>
                <a:lnSpc>
                  <a:spcPts val="2320"/>
                </a:lnSpc>
              </a:pPr>
              <a:endPara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</a:endParaRPr>
            </a:p>
            <a:p>
              <a:pPr>
                <a:lnSpc>
                  <a:spcPts val="2320"/>
                </a:lnSpc>
              </a:pP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ira Sans Book" panose="020B0503050000020004" pitchFamily="34" charset="0"/>
                  <a:ea typeface="Fira Sans Book" panose="020B0503050000020004" pitchFamily="34" charset="0"/>
                </a:rPr>
                <a:t>Matriz de Responsabilidades</a:t>
              </a:r>
            </a:p>
            <a:p>
              <a:pPr>
                <a:lnSpc>
                  <a:spcPts val="2320"/>
                </a:lnSpc>
              </a:pPr>
              <a:endPara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</a:endParaRPr>
            </a:p>
            <a:p>
              <a:pPr>
                <a:lnSpc>
                  <a:spcPts val="2320"/>
                </a:lnSpc>
              </a:pP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ira Sans Book" panose="020B0503050000020004" pitchFamily="34" charset="0"/>
                  <a:ea typeface="Fira Sans Book" panose="020B0503050000020004" pitchFamily="34" charset="0"/>
                </a:rPr>
                <a:t>Mecanismos de coordenação e integridade</a:t>
              </a:r>
            </a:p>
            <a:p>
              <a:pPr>
                <a:lnSpc>
                  <a:spcPts val="2320"/>
                </a:lnSpc>
              </a:pPr>
              <a:endPara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</a:endParaRPr>
            </a:p>
            <a:p>
              <a:pPr>
                <a:lnSpc>
                  <a:spcPts val="2320"/>
                </a:lnSpc>
              </a:pP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ira Sans Book" panose="020B0503050000020004" pitchFamily="34" charset="0"/>
                  <a:ea typeface="Fira Sans Book" panose="020B0503050000020004" pitchFamily="34" charset="0"/>
                </a:rPr>
                <a:t>Prestação de contas e transparência</a:t>
              </a:r>
            </a:p>
            <a:p>
              <a:pPr>
                <a:lnSpc>
                  <a:spcPts val="2320"/>
                </a:lnSpc>
              </a:pPr>
              <a:endPara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</a:endParaRPr>
            </a:p>
          </p:txBody>
        </p:sp>
        <p:sp>
          <p:nvSpPr>
            <p:cNvPr id="4" name="Google Shape;24;p39">
              <a:hlinkClick r:id="rId3" action="ppaction://hlinksldjump"/>
              <a:extLst>
                <a:ext uri="{FF2B5EF4-FFF2-40B4-BE49-F238E27FC236}">
                  <a16:creationId xmlns:a16="http://schemas.microsoft.com/office/drawing/2014/main" id="{FE18B4A0-9E70-7D05-883E-CD2C4B35E38E}"/>
                </a:ext>
              </a:extLst>
            </p:cNvPr>
            <p:cNvSpPr txBox="1"/>
            <p:nvPr/>
          </p:nvSpPr>
          <p:spPr>
            <a:xfrm>
              <a:off x="645445" y="670920"/>
              <a:ext cx="5163683" cy="3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6235"/>
                </a:buClr>
                <a:buSzPts val="3000"/>
                <a:buFont typeface="Abril Fatface"/>
                <a:buNone/>
              </a:pPr>
              <a:r>
                <a:rPr lang="pt-BR" sz="3000" b="0" i="0" u="none" strike="noStrike" cap="none" baseline="30000" dirty="0">
                  <a:solidFill>
                    <a:srgbClr val="F59C00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Normas e Procedimentos Operacionais</a:t>
              </a:r>
              <a:endParaRPr sz="3000" b="0" i="0" u="none" strike="noStrike" cap="none" dirty="0">
                <a:solidFill>
                  <a:srgbClr val="F59C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23;p39">
              <a:extLst>
                <a:ext uri="{FF2B5EF4-FFF2-40B4-BE49-F238E27FC236}">
                  <a16:creationId xmlns:a16="http://schemas.microsoft.com/office/drawing/2014/main" id="{FBD61F56-A792-D6C0-E162-D80DFD81B75F}"/>
                </a:ext>
              </a:extLst>
            </p:cNvPr>
            <p:cNvSpPr txBox="1"/>
            <p:nvPr/>
          </p:nvSpPr>
          <p:spPr>
            <a:xfrm>
              <a:off x="717090" y="1296772"/>
              <a:ext cx="175300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0" i="0" u="none" strike="noStrike" cap="none" dirty="0">
                  <a:solidFill>
                    <a:srgbClr val="F59C00"/>
                  </a:solidFill>
                  <a:latin typeface="Fira Sans"/>
                  <a:ea typeface="Fira Sans"/>
                  <a:cs typeface="Fira Sans"/>
                  <a:sym typeface="Fira Sans"/>
                </a:rPr>
                <a:t>•</a:t>
              </a:r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0F2BA591-304B-82B3-9394-B2F8769DD012}"/>
                </a:ext>
              </a:extLst>
            </p:cNvPr>
            <p:cNvCxnSpPr>
              <a:cxnSpLocks/>
            </p:cNvCxnSpPr>
            <p:nvPr/>
          </p:nvCxnSpPr>
          <p:spPr>
            <a:xfrm>
              <a:off x="1047261" y="1715879"/>
              <a:ext cx="492995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D7EA0ECD-E2FE-EF94-AA78-F259FCD32193}"/>
                </a:ext>
              </a:extLst>
            </p:cNvPr>
            <p:cNvCxnSpPr>
              <a:cxnSpLocks/>
            </p:cNvCxnSpPr>
            <p:nvPr/>
          </p:nvCxnSpPr>
          <p:spPr>
            <a:xfrm>
              <a:off x="1047261" y="2295422"/>
              <a:ext cx="492995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7D6C1157-DF0D-AE01-00E3-AB816CEF57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7261" y="2871486"/>
              <a:ext cx="492995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Google Shape;23;p39">
              <a:extLst>
                <a:ext uri="{FF2B5EF4-FFF2-40B4-BE49-F238E27FC236}">
                  <a16:creationId xmlns:a16="http://schemas.microsoft.com/office/drawing/2014/main" id="{311BE06B-3399-66D5-F633-4165B074C9A3}"/>
                </a:ext>
              </a:extLst>
            </p:cNvPr>
            <p:cNvSpPr txBox="1"/>
            <p:nvPr/>
          </p:nvSpPr>
          <p:spPr>
            <a:xfrm>
              <a:off x="717090" y="1863374"/>
              <a:ext cx="175300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0" i="0" u="none" strike="noStrike" cap="none" dirty="0">
                  <a:solidFill>
                    <a:srgbClr val="F59C00"/>
                  </a:solidFill>
                  <a:latin typeface="Fira Sans"/>
                  <a:ea typeface="Fira Sans"/>
                  <a:cs typeface="Fira Sans"/>
                  <a:sym typeface="Fira Sans"/>
                </a:rPr>
                <a:t>•</a:t>
              </a:r>
            </a:p>
          </p:txBody>
        </p:sp>
        <p:sp>
          <p:nvSpPr>
            <p:cNvPr id="12" name="Google Shape;23;p39">
              <a:extLst>
                <a:ext uri="{FF2B5EF4-FFF2-40B4-BE49-F238E27FC236}">
                  <a16:creationId xmlns:a16="http://schemas.microsoft.com/office/drawing/2014/main" id="{541410E1-C11B-7CFA-9512-692486D2E5D0}"/>
                </a:ext>
              </a:extLst>
            </p:cNvPr>
            <p:cNvSpPr txBox="1"/>
            <p:nvPr/>
          </p:nvSpPr>
          <p:spPr>
            <a:xfrm>
              <a:off x="717090" y="2457654"/>
              <a:ext cx="175300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0" i="0" u="none" strike="noStrike" cap="none" dirty="0">
                  <a:solidFill>
                    <a:srgbClr val="F59C00"/>
                  </a:solidFill>
                  <a:latin typeface="Fira Sans"/>
                  <a:ea typeface="Fira Sans"/>
                  <a:cs typeface="Fira Sans"/>
                  <a:sym typeface="Fira Sans"/>
                </a:rPr>
                <a:t>•</a:t>
              </a:r>
            </a:p>
          </p:txBody>
        </p:sp>
        <p:sp>
          <p:nvSpPr>
            <p:cNvPr id="13" name="Google Shape;23;p39">
              <a:extLst>
                <a:ext uri="{FF2B5EF4-FFF2-40B4-BE49-F238E27FC236}">
                  <a16:creationId xmlns:a16="http://schemas.microsoft.com/office/drawing/2014/main" id="{3B0063CE-1B60-1DCF-CB4C-0821C7C6F67A}"/>
                </a:ext>
              </a:extLst>
            </p:cNvPr>
            <p:cNvSpPr txBox="1"/>
            <p:nvPr/>
          </p:nvSpPr>
          <p:spPr>
            <a:xfrm>
              <a:off x="717090" y="3015502"/>
              <a:ext cx="175300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0" i="0" u="none" strike="noStrike" cap="none" dirty="0">
                  <a:solidFill>
                    <a:srgbClr val="F59C00"/>
                  </a:solidFill>
                  <a:latin typeface="Fira Sans"/>
                  <a:ea typeface="Fira Sans"/>
                  <a:cs typeface="Fira Sans"/>
                  <a:sym typeface="Fira Sans"/>
                </a:rPr>
                <a:t>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757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D2DD8D6E-19AB-9C7F-FF10-1C9F9D64A804}"/>
              </a:ext>
            </a:extLst>
          </p:cNvPr>
          <p:cNvSpPr/>
          <p:nvPr/>
        </p:nvSpPr>
        <p:spPr>
          <a:xfrm>
            <a:off x="7019453" y="-494091"/>
            <a:ext cx="6131682" cy="6131682"/>
          </a:xfrm>
          <a:prstGeom prst="ellipse">
            <a:avLst/>
          </a:prstGeom>
          <a:solidFill>
            <a:schemeClr val="bg1">
              <a:lumMod val="95000"/>
              <a:alpha val="4573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069A9145-B2CE-9844-1BDB-2CB52CFB5960}"/>
              </a:ext>
            </a:extLst>
          </p:cNvPr>
          <p:cNvGrpSpPr/>
          <p:nvPr/>
        </p:nvGrpSpPr>
        <p:grpSpPr>
          <a:xfrm>
            <a:off x="-70837" y="857618"/>
            <a:ext cx="7883021" cy="3428265"/>
            <a:chOff x="-70837" y="558679"/>
            <a:chExt cx="7883021" cy="3428265"/>
          </a:xfrm>
        </p:grpSpPr>
        <p:sp>
          <p:nvSpPr>
            <p:cNvPr id="2" name="Google Shape;25;p39">
              <a:extLst>
                <a:ext uri="{FF2B5EF4-FFF2-40B4-BE49-F238E27FC236}">
                  <a16:creationId xmlns:a16="http://schemas.microsoft.com/office/drawing/2014/main" id="{D8CC9AB6-9ABC-C6E9-6B8E-B161BCCE8845}"/>
                </a:ext>
              </a:extLst>
            </p:cNvPr>
            <p:cNvSpPr/>
            <p:nvPr/>
          </p:nvSpPr>
          <p:spPr>
            <a:xfrm rot="5400000">
              <a:off x="-172113" y="659955"/>
              <a:ext cx="511551" cy="308999"/>
            </a:xfrm>
            <a:prstGeom prst="triangle">
              <a:avLst>
                <a:gd name="adj" fmla="val 50000"/>
              </a:avLst>
            </a:prstGeom>
            <a:solidFill>
              <a:srgbClr val="59595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Google Shape;23;p39">
              <a:extLst>
                <a:ext uri="{FF2B5EF4-FFF2-40B4-BE49-F238E27FC236}">
                  <a16:creationId xmlns:a16="http://schemas.microsoft.com/office/drawing/2014/main" id="{53BCFAB7-2728-C6FF-B2ED-2901FD7BB338}"/>
                </a:ext>
              </a:extLst>
            </p:cNvPr>
            <p:cNvSpPr txBox="1"/>
            <p:nvPr/>
          </p:nvSpPr>
          <p:spPr>
            <a:xfrm>
              <a:off x="962325" y="1263152"/>
              <a:ext cx="6849859" cy="2723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>
                <a:lnSpc>
                  <a:spcPts val="2320"/>
                </a:lnSpc>
              </a:pP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ira Sans Book" panose="020B0503050000020004" pitchFamily="34" charset="0"/>
                  <a:ea typeface="Fira Sans Book" panose="020B0503050000020004" pitchFamily="34" charset="0"/>
                </a:rPr>
                <a:t>Regras de deliberação (quóruns, convocação, atas)</a:t>
              </a:r>
            </a:p>
            <a:p>
              <a:pPr>
                <a:lnSpc>
                  <a:spcPts val="2320"/>
                </a:lnSpc>
              </a:pPr>
              <a:endPara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</a:endParaRPr>
            </a:p>
            <a:p>
              <a:pPr lvl="0">
                <a:lnSpc>
                  <a:spcPts val="2320"/>
                </a:lnSpc>
              </a:pP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ira Sans Book" panose="020B0503050000020004" pitchFamily="34" charset="0"/>
                  <a:ea typeface="Fira Sans Book" panose="020B0503050000020004" pitchFamily="34" charset="0"/>
                </a:rPr>
                <a:t>Penalidades contratuais bem definidas</a:t>
              </a:r>
            </a:p>
            <a:p>
              <a:pPr lvl="0">
                <a:lnSpc>
                  <a:spcPts val="2320"/>
                </a:lnSpc>
              </a:pPr>
              <a:endPara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</a:endParaRPr>
            </a:p>
            <a:p>
              <a:pPr lvl="0">
                <a:lnSpc>
                  <a:spcPts val="2320"/>
                </a:lnSpc>
              </a:pP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ira Sans Book" panose="020B0503050000020004" pitchFamily="34" charset="0"/>
                  <a:ea typeface="Fira Sans Book" panose="020B0503050000020004" pitchFamily="34" charset="0"/>
                </a:rPr>
                <a:t>Procedimentos de inadimplemento e exclusão</a:t>
              </a:r>
            </a:p>
            <a:p>
              <a:pPr lvl="0">
                <a:lnSpc>
                  <a:spcPts val="2320"/>
                </a:lnSpc>
              </a:pPr>
              <a:endPara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</a:endParaRPr>
            </a:p>
            <a:p>
              <a:pPr lvl="0">
                <a:lnSpc>
                  <a:spcPts val="2320"/>
                </a:lnSpc>
              </a:pP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ira Sans Book" panose="020B0503050000020004" pitchFamily="34" charset="0"/>
                  <a:ea typeface="Fira Sans Book" panose="020B0503050000020004" pitchFamily="34" charset="0"/>
                </a:rPr>
                <a:t>Cláusulas de reequilíbrio econômico-financeiro</a:t>
              </a:r>
            </a:p>
            <a:p>
              <a:pPr lvl="0">
                <a:lnSpc>
                  <a:spcPts val="2320"/>
                </a:lnSpc>
              </a:pPr>
              <a:endPara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</a:endParaRPr>
            </a:p>
            <a:p>
              <a:pPr lvl="0">
                <a:lnSpc>
                  <a:spcPts val="2320"/>
                </a:lnSpc>
              </a:pP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ira Sans Book" panose="020B0503050000020004" pitchFamily="34" charset="0"/>
                  <a:ea typeface="Fira Sans Book" panose="020B0503050000020004" pitchFamily="34" charset="0"/>
                </a:rPr>
                <a:t>Seguros, garantias e regras de regresso</a:t>
              </a:r>
            </a:p>
          </p:txBody>
        </p:sp>
        <p:sp>
          <p:nvSpPr>
            <p:cNvPr id="4" name="Google Shape;24;p39">
              <a:hlinkClick r:id="rId3" action="ppaction://hlinksldjump"/>
              <a:extLst>
                <a:ext uri="{FF2B5EF4-FFF2-40B4-BE49-F238E27FC236}">
                  <a16:creationId xmlns:a16="http://schemas.microsoft.com/office/drawing/2014/main" id="{FE18B4A0-9E70-7D05-883E-CD2C4B35E38E}"/>
                </a:ext>
              </a:extLst>
            </p:cNvPr>
            <p:cNvSpPr txBox="1"/>
            <p:nvPr/>
          </p:nvSpPr>
          <p:spPr>
            <a:xfrm>
              <a:off x="645446" y="670920"/>
              <a:ext cx="4479900" cy="3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6235"/>
                </a:buClr>
                <a:buSzPts val="3000"/>
                <a:buFont typeface="Abril Fatface"/>
                <a:buNone/>
              </a:pPr>
              <a:r>
                <a:rPr lang="pt-BR" sz="3000" b="0" i="0" u="none" strike="noStrike" cap="none" baseline="30000" dirty="0">
                  <a:solidFill>
                    <a:srgbClr val="F59C00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Protocolo de Governança</a:t>
              </a:r>
              <a:endParaRPr sz="3000" b="0" i="0" u="none" strike="noStrike" cap="none" dirty="0">
                <a:solidFill>
                  <a:srgbClr val="F59C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23;p39">
              <a:extLst>
                <a:ext uri="{FF2B5EF4-FFF2-40B4-BE49-F238E27FC236}">
                  <a16:creationId xmlns:a16="http://schemas.microsoft.com/office/drawing/2014/main" id="{FBD61F56-A792-D6C0-E162-D80DFD81B75F}"/>
                </a:ext>
              </a:extLst>
            </p:cNvPr>
            <p:cNvSpPr txBox="1"/>
            <p:nvPr/>
          </p:nvSpPr>
          <p:spPr>
            <a:xfrm>
              <a:off x="717090" y="1296772"/>
              <a:ext cx="175300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0" i="0" u="none" strike="noStrike" cap="none" dirty="0">
                  <a:solidFill>
                    <a:srgbClr val="F59C00"/>
                  </a:solidFill>
                  <a:latin typeface="Fira Sans"/>
                  <a:ea typeface="Fira Sans"/>
                  <a:cs typeface="Fira Sans"/>
                  <a:sym typeface="Fira Sans"/>
                </a:rPr>
                <a:t>•</a:t>
              </a:r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0F2BA591-304B-82B3-9394-B2F8769DD012}"/>
                </a:ext>
              </a:extLst>
            </p:cNvPr>
            <p:cNvCxnSpPr>
              <a:cxnSpLocks/>
            </p:cNvCxnSpPr>
            <p:nvPr/>
          </p:nvCxnSpPr>
          <p:spPr>
            <a:xfrm>
              <a:off x="1047261" y="1715879"/>
              <a:ext cx="492995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D7EA0ECD-E2FE-EF94-AA78-F259FCD32193}"/>
                </a:ext>
              </a:extLst>
            </p:cNvPr>
            <p:cNvCxnSpPr>
              <a:cxnSpLocks/>
            </p:cNvCxnSpPr>
            <p:nvPr/>
          </p:nvCxnSpPr>
          <p:spPr>
            <a:xfrm>
              <a:off x="1047261" y="2295422"/>
              <a:ext cx="492995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7D6C1157-DF0D-AE01-00E3-AB816CEF57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7261" y="2871486"/>
              <a:ext cx="492995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FC043824-D649-92CD-4E6E-7D7D864CE852}"/>
                </a:ext>
              </a:extLst>
            </p:cNvPr>
            <p:cNvCxnSpPr>
              <a:cxnSpLocks/>
            </p:cNvCxnSpPr>
            <p:nvPr/>
          </p:nvCxnSpPr>
          <p:spPr>
            <a:xfrm>
              <a:off x="1047261" y="3447550"/>
              <a:ext cx="492995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Google Shape;23;p39">
              <a:extLst>
                <a:ext uri="{FF2B5EF4-FFF2-40B4-BE49-F238E27FC236}">
                  <a16:creationId xmlns:a16="http://schemas.microsoft.com/office/drawing/2014/main" id="{311BE06B-3399-66D5-F633-4165B074C9A3}"/>
                </a:ext>
              </a:extLst>
            </p:cNvPr>
            <p:cNvSpPr txBox="1"/>
            <p:nvPr/>
          </p:nvSpPr>
          <p:spPr>
            <a:xfrm>
              <a:off x="717090" y="1863374"/>
              <a:ext cx="175300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0" i="0" u="none" strike="noStrike" cap="none" dirty="0">
                  <a:solidFill>
                    <a:srgbClr val="F59C00"/>
                  </a:solidFill>
                  <a:latin typeface="Fira Sans"/>
                  <a:ea typeface="Fira Sans"/>
                  <a:cs typeface="Fira Sans"/>
                  <a:sym typeface="Fira Sans"/>
                </a:rPr>
                <a:t>•</a:t>
              </a:r>
            </a:p>
          </p:txBody>
        </p:sp>
        <p:sp>
          <p:nvSpPr>
            <p:cNvPr id="12" name="Google Shape;23;p39">
              <a:extLst>
                <a:ext uri="{FF2B5EF4-FFF2-40B4-BE49-F238E27FC236}">
                  <a16:creationId xmlns:a16="http://schemas.microsoft.com/office/drawing/2014/main" id="{541410E1-C11B-7CFA-9512-692486D2E5D0}"/>
                </a:ext>
              </a:extLst>
            </p:cNvPr>
            <p:cNvSpPr txBox="1"/>
            <p:nvPr/>
          </p:nvSpPr>
          <p:spPr>
            <a:xfrm>
              <a:off x="717090" y="2457654"/>
              <a:ext cx="175300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0" i="0" u="none" strike="noStrike" cap="none" dirty="0">
                  <a:solidFill>
                    <a:srgbClr val="F59C00"/>
                  </a:solidFill>
                  <a:latin typeface="Fira Sans"/>
                  <a:ea typeface="Fira Sans"/>
                  <a:cs typeface="Fira Sans"/>
                  <a:sym typeface="Fira Sans"/>
                </a:rPr>
                <a:t>•</a:t>
              </a:r>
            </a:p>
          </p:txBody>
        </p:sp>
        <p:sp>
          <p:nvSpPr>
            <p:cNvPr id="13" name="Google Shape;23;p39">
              <a:extLst>
                <a:ext uri="{FF2B5EF4-FFF2-40B4-BE49-F238E27FC236}">
                  <a16:creationId xmlns:a16="http://schemas.microsoft.com/office/drawing/2014/main" id="{3B0063CE-1B60-1DCF-CB4C-0821C7C6F67A}"/>
                </a:ext>
              </a:extLst>
            </p:cNvPr>
            <p:cNvSpPr txBox="1"/>
            <p:nvPr/>
          </p:nvSpPr>
          <p:spPr>
            <a:xfrm>
              <a:off x="717090" y="3015502"/>
              <a:ext cx="175300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0" i="0" u="none" strike="noStrike" cap="none" dirty="0">
                  <a:solidFill>
                    <a:srgbClr val="F59C00"/>
                  </a:solidFill>
                  <a:latin typeface="Fira Sans"/>
                  <a:ea typeface="Fira Sans"/>
                  <a:cs typeface="Fira Sans"/>
                  <a:sym typeface="Fira Sans"/>
                </a:rPr>
                <a:t>•</a:t>
              </a:r>
            </a:p>
          </p:txBody>
        </p:sp>
        <p:sp>
          <p:nvSpPr>
            <p:cNvPr id="14" name="Google Shape;23;p39">
              <a:extLst>
                <a:ext uri="{FF2B5EF4-FFF2-40B4-BE49-F238E27FC236}">
                  <a16:creationId xmlns:a16="http://schemas.microsoft.com/office/drawing/2014/main" id="{918F3221-11F4-B223-68F1-1F04D1B3823E}"/>
                </a:ext>
              </a:extLst>
            </p:cNvPr>
            <p:cNvSpPr txBox="1"/>
            <p:nvPr/>
          </p:nvSpPr>
          <p:spPr>
            <a:xfrm>
              <a:off x="717090" y="3663574"/>
              <a:ext cx="175300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0" i="0" u="none" strike="noStrike" cap="none" dirty="0">
                  <a:solidFill>
                    <a:srgbClr val="F59C00"/>
                  </a:solidFill>
                  <a:latin typeface="Fira Sans"/>
                  <a:ea typeface="Fira Sans"/>
                  <a:cs typeface="Fira Sans"/>
                  <a:sym typeface="Fira Sans"/>
                </a:rPr>
                <a:t>•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1B5B56F5-1E90-0B35-F81D-0664C3B33CC4}"/>
              </a:ext>
            </a:extLst>
          </p:cNvPr>
          <p:cNvGrpSpPr/>
          <p:nvPr/>
        </p:nvGrpSpPr>
        <p:grpSpPr>
          <a:xfrm>
            <a:off x="6527294" y="2222970"/>
            <a:ext cx="2186400" cy="1221997"/>
            <a:chOff x="6527294" y="1884572"/>
            <a:chExt cx="2186400" cy="1221997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6E8EB376-8B27-143F-B550-CEE0327B8EB5}"/>
                </a:ext>
              </a:extLst>
            </p:cNvPr>
            <p:cNvGrpSpPr/>
            <p:nvPr/>
          </p:nvGrpSpPr>
          <p:grpSpPr>
            <a:xfrm>
              <a:off x="6527294" y="1884572"/>
              <a:ext cx="2186400" cy="1221997"/>
              <a:chOff x="546755" y="3101418"/>
              <a:chExt cx="2186400" cy="1221997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B09ECB98-DE3C-E92D-1A44-137D1AEF4096}"/>
                  </a:ext>
                </a:extLst>
              </p:cNvPr>
              <p:cNvSpPr/>
              <p:nvPr/>
            </p:nvSpPr>
            <p:spPr>
              <a:xfrm>
                <a:off x="546755" y="3101418"/>
                <a:ext cx="2093314" cy="1118485"/>
              </a:xfrm>
              <a:prstGeom prst="rect">
                <a:avLst/>
              </a:prstGeom>
              <a:solidFill>
                <a:srgbClr val="F59C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AD774F6-8CED-28D4-B2F1-B24A7924C205}"/>
                  </a:ext>
                </a:extLst>
              </p:cNvPr>
              <p:cNvSpPr/>
              <p:nvPr/>
            </p:nvSpPr>
            <p:spPr>
              <a:xfrm>
                <a:off x="639841" y="3204930"/>
                <a:ext cx="2093314" cy="11184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Google Shape;281;p17">
                <a:extLst>
                  <a:ext uri="{FF2B5EF4-FFF2-40B4-BE49-F238E27FC236}">
                    <a16:creationId xmlns:a16="http://schemas.microsoft.com/office/drawing/2014/main" id="{FC4D5F96-B225-8C8A-C310-D655888D3DE6}"/>
                  </a:ext>
                </a:extLst>
              </p:cNvPr>
              <p:cNvSpPr txBox="1"/>
              <p:nvPr/>
            </p:nvSpPr>
            <p:spPr>
              <a:xfrm>
                <a:off x="766363" y="3411610"/>
                <a:ext cx="1880134" cy="715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r>
                  <a:rPr lang="pt-BR" b="0" i="0" u="none" strike="noStrike" cap="none" dirty="0">
                    <a:solidFill>
                      <a:srgbClr val="4D4D4F"/>
                    </a:solidFill>
                    <a:latin typeface="Abril Fatface" panose="02000503000000020003"/>
                    <a:ea typeface="Abril Fatface" panose="02000503000000020003"/>
                    <a:cs typeface="Abril Fatface" panose="02000503000000020003"/>
                    <a:sym typeface="Abril Fatface" panose="02000503000000020003"/>
                  </a:rPr>
                  <a:t>O consórcio protege o empreendimento </a:t>
                </a:r>
                <a:br>
                  <a:rPr lang="pt-BR" b="0" i="0" u="none" strike="noStrike" cap="none" dirty="0">
                    <a:solidFill>
                      <a:srgbClr val="4D4D4F"/>
                    </a:solidFill>
                    <a:latin typeface="Abril Fatface" panose="02000503000000020003"/>
                    <a:ea typeface="Abril Fatface" panose="02000503000000020003"/>
                    <a:cs typeface="Abril Fatface" panose="02000503000000020003"/>
                    <a:sym typeface="Abril Fatface" panose="02000503000000020003"/>
                  </a:rPr>
                </a:br>
                <a:r>
                  <a:rPr lang="pt-BR" b="0" i="0" u="none" strike="noStrike" cap="none" dirty="0">
                    <a:solidFill>
                      <a:srgbClr val="4D4D4F"/>
                    </a:solidFill>
                    <a:latin typeface="Abril Fatface" panose="02000503000000020003"/>
                    <a:ea typeface="Abril Fatface" panose="02000503000000020003"/>
                    <a:cs typeface="Abril Fatface" panose="02000503000000020003"/>
                    <a:sym typeface="Abril Fatface" panose="02000503000000020003"/>
                  </a:rPr>
                  <a:t>e as empresas.</a:t>
                </a:r>
                <a:endParaRPr b="0" i="0" u="none" strike="noStrike" cap="none" dirty="0">
                  <a:solidFill>
                    <a:srgbClr val="4D4D4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1" name="Google Shape;120;p41">
              <a:extLst>
                <a:ext uri="{FF2B5EF4-FFF2-40B4-BE49-F238E27FC236}">
                  <a16:creationId xmlns:a16="http://schemas.microsoft.com/office/drawing/2014/main" id="{B1775333-E2F8-B80E-ED7F-C2AF11276FDF}"/>
                </a:ext>
              </a:extLst>
            </p:cNvPr>
            <p:cNvSpPr/>
            <p:nvPr/>
          </p:nvSpPr>
          <p:spPr>
            <a:xfrm rot="5400000">
              <a:off x="6558632" y="2277131"/>
              <a:ext cx="203875" cy="123149"/>
            </a:xfrm>
            <a:prstGeom prst="triangle">
              <a:avLst>
                <a:gd name="adj" fmla="val 50000"/>
              </a:avLst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" name="Google Shape;9;p29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0C916334-8CCB-F8D1-F746-2E22CDF7F3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4953" y="4825001"/>
            <a:ext cx="226031" cy="2260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Agrupar 25">
            <a:extLst>
              <a:ext uri="{FF2B5EF4-FFF2-40B4-BE49-F238E27FC236}">
                <a16:creationId xmlns:a16="http://schemas.microsoft.com/office/drawing/2014/main" id="{37AF77E0-A7DA-F3F4-1F15-A62D041EFA20}"/>
              </a:ext>
            </a:extLst>
          </p:cNvPr>
          <p:cNvGrpSpPr/>
          <p:nvPr/>
        </p:nvGrpSpPr>
        <p:grpSpPr>
          <a:xfrm>
            <a:off x="8498615" y="159310"/>
            <a:ext cx="472383" cy="163419"/>
            <a:chOff x="7893042" y="394633"/>
            <a:chExt cx="540075" cy="186837"/>
          </a:xfrm>
        </p:grpSpPr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6FAD5DB5-2373-01CE-C1CB-2BCE54B84741}"/>
                </a:ext>
              </a:extLst>
            </p:cNvPr>
            <p:cNvGrpSpPr/>
            <p:nvPr/>
          </p:nvGrpSpPr>
          <p:grpSpPr>
            <a:xfrm>
              <a:off x="8069661" y="394633"/>
              <a:ext cx="186837" cy="186837"/>
              <a:chOff x="8143631" y="179754"/>
              <a:chExt cx="257908" cy="257908"/>
            </a:xfrm>
          </p:grpSpPr>
          <p:sp>
            <p:nvSpPr>
              <p:cNvPr id="31" name="Retângulo Arredondado 30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A6DDEEE-5008-BA9F-FB9C-4EC1502B4D85}"/>
                  </a:ext>
                </a:extLst>
              </p:cNvPr>
              <p:cNvSpPr/>
              <p:nvPr/>
            </p:nvSpPr>
            <p:spPr>
              <a:xfrm>
                <a:off x="8143631" y="179754"/>
                <a:ext cx="257908" cy="257908"/>
              </a:xfrm>
              <a:prstGeom prst="roundRect">
                <a:avLst/>
              </a:prstGeom>
              <a:no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2" name="Agrupar 31">
                <a:extLst>
                  <a:ext uri="{FF2B5EF4-FFF2-40B4-BE49-F238E27FC236}">
                    <a16:creationId xmlns:a16="http://schemas.microsoft.com/office/drawing/2014/main" id="{CA73FCCC-C25E-4A66-4E88-71E80A7ED7DE}"/>
                  </a:ext>
                </a:extLst>
              </p:cNvPr>
              <p:cNvGrpSpPr/>
              <p:nvPr/>
            </p:nvGrpSpPr>
            <p:grpSpPr>
              <a:xfrm flipH="1">
                <a:off x="8212382" y="253418"/>
                <a:ext cx="120407" cy="110581"/>
                <a:chOff x="8146882" y="812800"/>
                <a:chExt cx="137426" cy="126211"/>
              </a:xfrm>
            </p:grpSpPr>
            <p:cxnSp>
              <p:nvCxnSpPr>
                <p:cNvPr id="33" name="Conector Reto 32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id="{D745E696-1929-A062-9BE0-408A359548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50506" y="812800"/>
                  <a:ext cx="133802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to 33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id="{95EB9814-0B3F-698E-9500-B658C77052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46882" y="875905"/>
                  <a:ext cx="137426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to 34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id="{672050F6-7D2B-2A55-F192-D1E594E497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46882" y="939011"/>
                  <a:ext cx="137426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C376D2DC-7AF3-9AD6-E4FE-9500E259B96C}"/>
                </a:ext>
              </a:extLst>
            </p:cNvPr>
            <p:cNvGrpSpPr/>
            <p:nvPr/>
          </p:nvGrpSpPr>
          <p:grpSpPr>
            <a:xfrm>
              <a:off x="7893042" y="416858"/>
              <a:ext cx="540075" cy="141194"/>
              <a:chOff x="7893042" y="416858"/>
              <a:chExt cx="540075" cy="141194"/>
            </a:xfrm>
          </p:grpSpPr>
          <p:pic>
            <p:nvPicPr>
              <p:cNvPr id="29" name="Imagem 2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3E5F5969-1556-BFBA-58F2-578095F712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40022" y="416858"/>
                <a:ext cx="93095" cy="134471"/>
              </a:xfrm>
              <a:prstGeom prst="rect">
                <a:avLst/>
              </a:prstGeom>
            </p:spPr>
          </p:pic>
          <p:pic>
            <p:nvPicPr>
              <p:cNvPr id="30" name="Imagem 29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C3EB0A65-E45C-7A0B-E13A-AC332080A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7893042" y="423581"/>
                <a:ext cx="93095" cy="13447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49"/>
          <p:cNvGrpSpPr/>
          <p:nvPr/>
        </p:nvGrpSpPr>
        <p:grpSpPr>
          <a:xfrm>
            <a:off x="2160516" y="-299995"/>
            <a:ext cx="1384950" cy="210245"/>
            <a:chOff x="4678791" y="1011179"/>
            <a:chExt cx="1384950" cy="210245"/>
          </a:xfrm>
        </p:grpSpPr>
        <p:sp>
          <p:nvSpPr>
            <p:cNvPr id="297" name="Google Shape;297;p49"/>
            <p:cNvSpPr txBox="1"/>
            <p:nvPr/>
          </p:nvSpPr>
          <p:spPr>
            <a:xfrm>
              <a:off x="4873508" y="1023492"/>
              <a:ext cx="1190233" cy="192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0" i="0" u="none" strike="noStrike" cap="none">
                  <a:solidFill>
                    <a:srgbClr val="595959"/>
                  </a:solidFill>
                  <a:latin typeface="Fira Sans"/>
                  <a:ea typeface="Fira Sans"/>
                  <a:cs typeface="Fira Sans"/>
                  <a:sym typeface="Fira Sans"/>
                </a:rPr>
                <a:t>Emissão de Nota Fiscal</a:t>
              </a:r>
              <a:endParaRPr/>
            </a:p>
          </p:txBody>
        </p:sp>
        <p:grpSp>
          <p:nvGrpSpPr>
            <p:cNvPr id="298" name="Google Shape;298;p49"/>
            <p:cNvGrpSpPr/>
            <p:nvPr/>
          </p:nvGrpSpPr>
          <p:grpSpPr>
            <a:xfrm>
              <a:off x="4678791" y="1011179"/>
              <a:ext cx="210245" cy="210245"/>
              <a:chOff x="6277323" y="543968"/>
              <a:chExt cx="210245" cy="210245"/>
            </a:xfrm>
          </p:grpSpPr>
          <p:sp>
            <p:nvSpPr>
              <p:cNvPr id="299" name="Google Shape;299;p49"/>
              <p:cNvSpPr/>
              <p:nvPr/>
            </p:nvSpPr>
            <p:spPr>
              <a:xfrm>
                <a:off x="6277323" y="543968"/>
                <a:ext cx="210245" cy="210245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49"/>
              <p:cNvSpPr txBox="1"/>
              <p:nvPr/>
            </p:nvSpPr>
            <p:spPr>
              <a:xfrm>
                <a:off x="6289463" y="552925"/>
                <a:ext cx="185965" cy="192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0" i="0" u="none" strike="noStrike" cap="none">
                    <a:solidFill>
                      <a:srgbClr val="595959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2</a:t>
                </a:r>
                <a:endParaRPr/>
              </a:p>
            </p:txBody>
          </p:sp>
        </p:grpSp>
      </p:grpSp>
      <p:cxnSp>
        <p:nvCxnSpPr>
          <p:cNvPr id="310" name="Google Shape;310;p49"/>
          <p:cNvCxnSpPr>
            <a:cxnSpLocks/>
          </p:cNvCxnSpPr>
          <p:nvPr/>
        </p:nvCxnSpPr>
        <p:spPr>
          <a:xfrm>
            <a:off x="4592908" y="3207122"/>
            <a:ext cx="0" cy="922899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13" name="Google Shape;313;p49"/>
          <p:cNvGrpSpPr/>
          <p:nvPr/>
        </p:nvGrpSpPr>
        <p:grpSpPr>
          <a:xfrm>
            <a:off x="3693275" y="2585343"/>
            <a:ext cx="1799266" cy="586136"/>
            <a:chOff x="3487567" y="1563638"/>
            <a:chExt cx="1627026" cy="530027"/>
          </a:xfrm>
        </p:grpSpPr>
        <p:grpSp>
          <p:nvGrpSpPr>
            <p:cNvPr id="314" name="Google Shape;314;p49"/>
            <p:cNvGrpSpPr/>
            <p:nvPr/>
          </p:nvGrpSpPr>
          <p:grpSpPr>
            <a:xfrm>
              <a:off x="3487567" y="1563638"/>
              <a:ext cx="1627026" cy="530027"/>
              <a:chOff x="358080" y="1129004"/>
              <a:chExt cx="2234097" cy="727788"/>
            </a:xfrm>
          </p:grpSpPr>
          <p:sp>
            <p:nvSpPr>
              <p:cNvPr id="315" name="Google Shape;315;p49"/>
              <p:cNvSpPr/>
              <p:nvPr/>
            </p:nvSpPr>
            <p:spPr>
              <a:xfrm>
                <a:off x="358080" y="1129004"/>
                <a:ext cx="2234097" cy="727788"/>
              </a:xfrm>
              <a:prstGeom prst="roundRect">
                <a:avLst>
                  <a:gd name="adj" fmla="val 16667"/>
                </a:avLst>
              </a:pr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49"/>
              <p:cNvSpPr txBox="1"/>
              <p:nvPr/>
            </p:nvSpPr>
            <p:spPr>
              <a:xfrm>
                <a:off x="1109648" y="1346510"/>
                <a:ext cx="1455028" cy="3534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b="1" i="0" u="none" strike="noStrike" cap="none" dirty="0">
                    <a:solidFill>
                      <a:schemeClr val="lt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Consórcio </a:t>
                </a:r>
                <a:endParaRPr dirty="0"/>
              </a:p>
            </p:txBody>
          </p:sp>
        </p:grpSp>
        <p:pic>
          <p:nvPicPr>
            <p:cNvPr id="317" name="Google Shape;317;p4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42819" y="1688276"/>
              <a:ext cx="369819" cy="28183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18" name="Google Shape;318;p49"/>
          <p:cNvCxnSpPr>
            <a:cxnSpLocks/>
          </p:cNvCxnSpPr>
          <p:nvPr/>
        </p:nvCxnSpPr>
        <p:spPr>
          <a:xfrm>
            <a:off x="4572000" y="2108170"/>
            <a:ext cx="0" cy="375290"/>
          </a:xfrm>
          <a:prstGeom prst="straightConnector1">
            <a:avLst/>
          </a:prstGeom>
          <a:noFill/>
          <a:ln w="9525" cap="sq" cmpd="sng">
            <a:solidFill>
              <a:srgbClr val="3F3F3F"/>
            </a:solidFill>
            <a:prstDash val="solid"/>
            <a:round/>
            <a:headEnd type="none" w="sm" len="sm"/>
            <a:tailEnd type="triangle" w="sm" len="sm"/>
          </a:ln>
        </p:spPr>
      </p:cxnSp>
      <p:grpSp>
        <p:nvGrpSpPr>
          <p:cNvPr id="319" name="Google Shape;319;p49"/>
          <p:cNvGrpSpPr/>
          <p:nvPr/>
        </p:nvGrpSpPr>
        <p:grpSpPr>
          <a:xfrm>
            <a:off x="3743678" y="1428799"/>
            <a:ext cx="1698461" cy="586136"/>
            <a:chOff x="3804064" y="345528"/>
            <a:chExt cx="1535872" cy="530027"/>
          </a:xfrm>
        </p:grpSpPr>
        <p:grpSp>
          <p:nvGrpSpPr>
            <p:cNvPr id="320" name="Google Shape;320;p49"/>
            <p:cNvGrpSpPr/>
            <p:nvPr/>
          </p:nvGrpSpPr>
          <p:grpSpPr>
            <a:xfrm>
              <a:off x="3804064" y="345528"/>
              <a:ext cx="1535872" cy="530027"/>
              <a:chOff x="358081" y="1129004"/>
              <a:chExt cx="2108931" cy="727788"/>
            </a:xfrm>
          </p:grpSpPr>
          <p:sp>
            <p:nvSpPr>
              <p:cNvPr id="321" name="Google Shape;321;p49"/>
              <p:cNvSpPr/>
              <p:nvPr/>
            </p:nvSpPr>
            <p:spPr>
              <a:xfrm>
                <a:off x="358081" y="1129004"/>
                <a:ext cx="2108931" cy="727788"/>
              </a:xfrm>
              <a:prstGeom prst="roundRect">
                <a:avLst>
                  <a:gd name="adj" fmla="val 16667"/>
                </a:avLst>
              </a:prstGeom>
              <a:solidFill>
                <a:srgbClr val="F59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49"/>
              <p:cNvSpPr txBox="1"/>
              <p:nvPr/>
            </p:nvSpPr>
            <p:spPr>
              <a:xfrm>
                <a:off x="955052" y="1340999"/>
                <a:ext cx="1476111" cy="3152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200" b="1" i="0" u="none" strike="noStrike" cap="none" dirty="0">
                    <a:solidFill>
                      <a:schemeClr val="lt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TOMADOR</a:t>
                </a:r>
                <a:endParaRPr sz="1200" dirty="0"/>
              </a:p>
            </p:txBody>
          </p:sp>
        </p:grpSp>
        <p:pic>
          <p:nvPicPr>
            <p:cNvPr id="323" name="Google Shape;323;p4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24778" y="435074"/>
              <a:ext cx="323851" cy="3238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4" name="Google Shape;324;p49"/>
          <p:cNvSpPr txBox="1"/>
          <p:nvPr/>
        </p:nvSpPr>
        <p:spPr>
          <a:xfrm>
            <a:off x="5111801" y="2224186"/>
            <a:ext cx="1196924" cy="17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0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Contratação</a:t>
            </a:r>
            <a:endParaRPr sz="700" dirty="0"/>
          </a:p>
        </p:txBody>
      </p:sp>
      <p:grpSp>
        <p:nvGrpSpPr>
          <p:cNvPr id="325" name="Google Shape;325;p49"/>
          <p:cNvGrpSpPr/>
          <p:nvPr/>
        </p:nvGrpSpPr>
        <p:grpSpPr>
          <a:xfrm>
            <a:off x="4849742" y="2198533"/>
            <a:ext cx="232503" cy="232501"/>
            <a:chOff x="6277323" y="543968"/>
            <a:chExt cx="210245" cy="210245"/>
          </a:xfrm>
        </p:grpSpPr>
        <p:sp>
          <p:nvSpPr>
            <p:cNvPr id="326" name="Google Shape;326;p49"/>
            <p:cNvSpPr/>
            <p:nvPr/>
          </p:nvSpPr>
          <p:spPr>
            <a:xfrm>
              <a:off x="6277323" y="543968"/>
              <a:ext cx="210245" cy="21024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9"/>
            <p:cNvSpPr txBox="1"/>
            <p:nvPr/>
          </p:nvSpPr>
          <p:spPr>
            <a:xfrm>
              <a:off x="6286595" y="548050"/>
              <a:ext cx="198143" cy="187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0" i="0" u="none" strike="noStrike" cap="none" dirty="0">
                  <a:solidFill>
                    <a:srgbClr val="595959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sz="900" dirty="0"/>
            </a:p>
          </p:txBody>
        </p:sp>
      </p:grpSp>
      <p:cxnSp>
        <p:nvCxnSpPr>
          <p:cNvPr id="335" name="Google Shape;335;p49"/>
          <p:cNvCxnSpPr>
            <a:cxnSpLocks/>
          </p:cNvCxnSpPr>
          <p:nvPr/>
        </p:nvCxnSpPr>
        <p:spPr>
          <a:xfrm>
            <a:off x="3642906" y="4129585"/>
            <a:ext cx="1900004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337" name="Google Shape;337;p49"/>
          <p:cNvSpPr txBox="1"/>
          <p:nvPr/>
        </p:nvSpPr>
        <p:spPr>
          <a:xfrm>
            <a:off x="6482639" y="3306803"/>
            <a:ext cx="1162013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/>
            <a:r>
              <a:rPr lang="pt-BR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</a:rPr>
              <a:t>Manutenção de recursos em conta própria</a:t>
            </a:r>
          </a:p>
        </p:txBody>
      </p:sp>
      <p:sp>
        <p:nvSpPr>
          <p:cNvPr id="341" name="Google Shape;341;p49"/>
          <p:cNvSpPr txBox="1"/>
          <p:nvPr/>
        </p:nvSpPr>
        <p:spPr>
          <a:xfrm>
            <a:off x="5047103" y="3489662"/>
            <a:ext cx="1367143" cy="17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0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Contrato de Consórcio</a:t>
            </a:r>
            <a:endParaRPr sz="700" dirty="0"/>
          </a:p>
        </p:txBody>
      </p:sp>
      <p:grpSp>
        <p:nvGrpSpPr>
          <p:cNvPr id="342" name="Google Shape;342;p49"/>
          <p:cNvGrpSpPr/>
          <p:nvPr/>
        </p:nvGrpSpPr>
        <p:grpSpPr>
          <a:xfrm>
            <a:off x="4804086" y="3461022"/>
            <a:ext cx="232548" cy="232501"/>
            <a:chOff x="6277323" y="543968"/>
            <a:chExt cx="210286" cy="210245"/>
          </a:xfrm>
        </p:grpSpPr>
        <p:sp>
          <p:nvSpPr>
            <p:cNvPr id="343" name="Google Shape;343;p49"/>
            <p:cNvSpPr/>
            <p:nvPr/>
          </p:nvSpPr>
          <p:spPr>
            <a:xfrm>
              <a:off x="6277323" y="543968"/>
              <a:ext cx="210245" cy="21024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9"/>
            <p:cNvSpPr txBox="1"/>
            <p:nvPr/>
          </p:nvSpPr>
          <p:spPr>
            <a:xfrm>
              <a:off x="6289466" y="567391"/>
              <a:ext cx="198143" cy="160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0" i="0" u="none" strike="noStrike" cap="none" dirty="0">
                  <a:solidFill>
                    <a:srgbClr val="595959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dirty="0"/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E71042CA-9BBE-7369-420C-88ED100F6E0A}"/>
              </a:ext>
            </a:extLst>
          </p:cNvPr>
          <p:cNvGrpSpPr/>
          <p:nvPr/>
        </p:nvGrpSpPr>
        <p:grpSpPr>
          <a:xfrm>
            <a:off x="1504401" y="3873416"/>
            <a:ext cx="6135199" cy="530027"/>
            <a:chOff x="1531521" y="3786012"/>
            <a:chExt cx="6135199" cy="530027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C68BC4AC-9F4D-C1FB-4101-FA6D542AED63}"/>
                </a:ext>
              </a:extLst>
            </p:cNvPr>
            <p:cNvGrpSpPr/>
            <p:nvPr/>
          </p:nvGrpSpPr>
          <p:grpSpPr>
            <a:xfrm>
              <a:off x="1531521" y="3786012"/>
              <a:ext cx="1951267" cy="530027"/>
              <a:chOff x="657462" y="3786012"/>
              <a:chExt cx="1951267" cy="530027"/>
            </a:xfrm>
          </p:grpSpPr>
          <p:sp>
            <p:nvSpPr>
              <p:cNvPr id="21" name="Google Shape;124;p41">
                <a:extLst>
                  <a:ext uri="{FF2B5EF4-FFF2-40B4-BE49-F238E27FC236}">
                    <a16:creationId xmlns:a16="http://schemas.microsoft.com/office/drawing/2014/main" id="{61D81BC9-44C8-0E55-73D3-FAD61541B579}"/>
                  </a:ext>
                </a:extLst>
              </p:cNvPr>
              <p:cNvSpPr/>
              <p:nvPr/>
            </p:nvSpPr>
            <p:spPr>
              <a:xfrm>
                <a:off x="657462" y="3786012"/>
                <a:ext cx="1951267" cy="530027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125;p41">
                <a:extLst>
                  <a:ext uri="{FF2B5EF4-FFF2-40B4-BE49-F238E27FC236}">
                    <a16:creationId xmlns:a16="http://schemas.microsoft.com/office/drawing/2014/main" id="{1545A9F3-48DB-9DFD-9203-A2CFE4E06269}"/>
                  </a:ext>
                </a:extLst>
              </p:cNvPr>
              <p:cNvSpPr txBox="1"/>
              <p:nvPr/>
            </p:nvSpPr>
            <p:spPr>
              <a:xfrm>
                <a:off x="1170417" y="3817186"/>
                <a:ext cx="1290395" cy="438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200" b="1" i="0" u="none" strike="noStrike" cap="none" dirty="0">
                    <a:solidFill>
                      <a:srgbClr val="F59C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CONSORCIADA 1</a:t>
                </a:r>
                <a:endParaRPr dirty="0"/>
              </a:p>
            </p:txBody>
          </p:sp>
          <p:pic>
            <p:nvPicPr>
              <p:cNvPr id="20" name="Google Shape;127;p41">
                <a:extLst>
                  <a:ext uri="{FF2B5EF4-FFF2-40B4-BE49-F238E27FC236}">
                    <a16:creationId xmlns:a16="http://schemas.microsoft.com/office/drawing/2014/main" id="{1F16A87F-167A-0915-40F1-86C10FA2D737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83842" y="3888739"/>
                <a:ext cx="306285" cy="3062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C6F42756-2788-F24F-4A21-508716AD752A}"/>
                </a:ext>
              </a:extLst>
            </p:cNvPr>
            <p:cNvGrpSpPr/>
            <p:nvPr/>
          </p:nvGrpSpPr>
          <p:grpSpPr>
            <a:xfrm>
              <a:off x="5715453" y="3786012"/>
              <a:ext cx="1951267" cy="530027"/>
              <a:chOff x="657462" y="3786012"/>
              <a:chExt cx="1951267" cy="530027"/>
            </a:xfrm>
          </p:grpSpPr>
          <p:sp>
            <p:nvSpPr>
              <p:cNvPr id="26" name="Google Shape;124;p41">
                <a:extLst>
                  <a:ext uri="{FF2B5EF4-FFF2-40B4-BE49-F238E27FC236}">
                    <a16:creationId xmlns:a16="http://schemas.microsoft.com/office/drawing/2014/main" id="{83E5D052-5D40-0DEE-A148-D8A7696EA0A1}"/>
                  </a:ext>
                </a:extLst>
              </p:cNvPr>
              <p:cNvSpPr/>
              <p:nvPr/>
            </p:nvSpPr>
            <p:spPr>
              <a:xfrm>
                <a:off x="657462" y="3786012"/>
                <a:ext cx="1951267" cy="530027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25;p41">
                <a:extLst>
                  <a:ext uri="{FF2B5EF4-FFF2-40B4-BE49-F238E27FC236}">
                    <a16:creationId xmlns:a16="http://schemas.microsoft.com/office/drawing/2014/main" id="{2FC900CE-3F6D-91C1-21F4-C2F57B093D17}"/>
                  </a:ext>
                </a:extLst>
              </p:cNvPr>
              <p:cNvSpPr txBox="1"/>
              <p:nvPr/>
            </p:nvSpPr>
            <p:spPr>
              <a:xfrm>
                <a:off x="1170417" y="3817186"/>
                <a:ext cx="1290395" cy="438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200" b="1" i="0" u="none" strike="noStrike" cap="none" dirty="0">
                    <a:solidFill>
                      <a:srgbClr val="F59C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CONSORCIADA 2</a:t>
                </a:r>
                <a:endParaRPr dirty="0"/>
              </a:p>
            </p:txBody>
          </p:sp>
          <p:pic>
            <p:nvPicPr>
              <p:cNvPr id="28" name="Google Shape;127;p41">
                <a:extLst>
                  <a:ext uri="{FF2B5EF4-FFF2-40B4-BE49-F238E27FC236}">
                    <a16:creationId xmlns:a16="http://schemas.microsoft.com/office/drawing/2014/main" id="{6EE66A96-2635-25F1-C22B-F539DD0A0F71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83842" y="3888739"/>
                <a:ext cx="306285" cy="3062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A8FBCAE9-3AF2-AADA-1FE9-979458BAD687}"/>
              </a:ext>
            </a:extLst>
          </p:cNvPr>
          <p:cNvGrpSpPr/>
          <p:nvPr/>
        </p:nvGrpSpPr>
        <p:grpSpPr>
          <a:xfrm flipH="1">
            <a:off x="5576211" y="1727947"/>
            <a:ext cx="800124" cy="2099544"/>
            <a:chOff x="2790241" y="2901253"/>
            <a:chExt cx="800124" cy="946409"/>
          </a:xfrm>
        </p:grpSpPr>
        <p:cxnSp>
          <p:nvCxnSpPr>
            <p:cNvPr id="35" name="Google Shape;311;p49">
              <a:extLst>
                <a:ext uri="{FF2B5EF4-FFF2-40B4-BE49-F238E27FC236}">
                  <a16:creationId xmlns:a16="http://schemas.microsoft.com/office/drawing/2014/main" id="{2C49B738-8B41-62A6-A954-011CA84CD560}"/>
                </a:ext>
              </a:extLst>
            </p:cNvPr>
            <p:cNvCxnSpPr>
              <a:cxnSpLocks/>
            </p:cNvCxnSpPr>
            <p:nvPr/>
          </p:nvCxnSpPr>
          <p:spPr>
            <a:xfrm>
              <a:off x="2792575" y="2901253"/>
              <a:ext cx="797790" cy="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solid"/>
              <a:round/>
              <a:headEnd type="none" w="sm" len="sm"/>
              <a:tailEnd type="triangle" w="sm" len="sm"/>
            </a:ln>
          </p:spPr>
        </p:cxnSp>
        <p:cxnSp>
          <p:nvCxnSpPr>
            <p:cNvPr id="36" name="Google Shape;312;p49">
              <a:extLst>
                <a:ext uri="{FF2B5EF4-FFF2-40B4-BE49-F238E27FC236}">
                  <a16:creationId xmlns:a16="http://schemas.microsoft.com/office/drawing/2014/main" id="{2524C924-E40E-A630-6E25-6A1CF34189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0241" y="2901253"/>
              <a:ext cx="0" cy="94640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" name="Google Shape;337;p49">
            <a:extLst>
              <a:ext uri="{FF2B5EF4-FFF2-40B4-BE49-F238E27FC236}">
                <a16:creationId xmlns:a16="http://schemas.microsoft.com/office/drawing/2014/main" id="{F0A1EFE6-E073-E9C2-2829-63C29540F87C}"/>
              </a:ext>
            </a:extLst>
          </p:cNvPr>
          <p:cNvSpPr txBox="1"/>
          <p:nvPr/>
        </p:nvSpPr>
        <p:spPr>
          <a:xfrm>
            <a:off x="6744857" y="2231879"/>
            <a:ext cx="1121672" cy="17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0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Emissão de nota fiscal</a:t>
            </a:r>
            <a:endParaRPr sz="700" dirty="0"/>
          </a:p>
        </p:txBody>
      </p:sp>
      <p:grpSp>
        <p:nvGrpSpPr>
          <p:cNvPr id="5" name="Google Shape;338;p49">
            <a:extLst>
              <a:ext uri="{FF2B5EF4-FFF2-40B4-BE49-F238E27FC236}">
                <a16:creationId xmlns:a16="http://schemas.microsoft.com/office/drawing/2014/main" id="{261A36FE-11C8-C3A4-3530-D79649D46557}"/>
              </a:ext>
            </a:extLst>
          </p:cNvPr>
          <p:cNvGrpSpPr/>
          <p:nvPr/>
        </p:nvGrpSpPr>
        <p:grpSpPr>
          <a:xfrm>
            <a:off x="6514768" y="2202230"/>
            <a:ext cx="232555" cy="232501"/>
            <a:chOff x="6277323" y="543968"/>
            <a:chExt cx="210292" cy="210245"/>
          </a:xfrm>
        </p:grpSpPr>
        <p:sp>
          <p:nvSpPr>
            <p:cNvPr id="6" name="Google Shape;339;p49">
              <a:extLst>
                <a:ext uri="{FF2B5EF4-FFF2-40B4-BE49-F238E27FC236}">
                  <a16:creationId xmlns:a16="http://schemas.microsoft.com/office/drawing/2014/main" id="{7E8CAB55-E478-77B9-CAEE-ADE36CA3E7DC}"/>
                </a:ext>
              </a:extLst>
            </p:cNvPr>
            <p:cNvSpPr/>
            <p:nvPr/>
          </p:nvSpPr>
          <p:spPr>
            <a:xfrm>
              <a:off x="6277323" y="543968"/>
              <a:ext cx="210245" cy="21024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40;p49">
              <a:extLst>
                <a:ext uri="{FF2B5EF4-FFF2-40B4-BE49-F238E27FC236}">
                  <a16:creationId xmlns:a16="http://schemas.microsoft.com/office/drawing/2014/main" id="{2C112FC5-8F4E-5984-9DE5-CCB12EF9F127}"/>
                </a:ext>
              </a:extLst>
            </p:cNvPr>
            <p:cNvSpPr txBox="1"/>
            <p:nvPr/>
          </p:nvSpPr>
          <p:spPr>
            <a:xfrm>
              <a:off x="6289472" y="567391"/>
              <a:ext cx="198143" cy="160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0" i="0" u="none" strike="noStrike" cap="none" dirty="0">
                  <a:solidFill>
                    <a:srgbClr val="595959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dirty="0"/>
            </a:p>
          </p:txBody>
        </p:sp>
      </p:grpSp>
      <p:sp>
        <p:nvSpPr>
          <p:cNvPr id="8" name="Google Shape;337;p49">
            <a:extLst>
              <a:ext uri="{FF2B5EF4-FFF2-40B4-BE49-F238E27FC236}">
                <a16:creationId xmlns:a16="http://schemas.microsoft.com/office/drawing/2014/main" id="{058109AA-E0F2-96E2-6075-6E3A5B0CA016}"/>
              </a:ext>
            </a:extLst>
          </p:cNvPr>
          <p:cNvSpPr txBox="1"/>
          <p:nvPr/>
        </p:nvSpPr>
        <p:spPr>
          <a:xfrm>
            <a:off x="4067944" y="4279770"/>
            <a:ext cx="1027544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0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Faturamento descentralizado</a:t>
            </a:r>
            <a:endParaRPr sz="700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B50DC65-94C2-F640-0188-1E226C2C1DB5}"/>
              </a:ext>
            </a:extLst>
          </p:cNvPr>
          <p:cNvGrpSpPr/>
          <p:nvPr/>
        </p:nvGrpSpPr>
        <p:grpSpPr>
          <a:xfrm>
            <a:off x="2758562" y="1727947"/>
            <a:ext cx="800124" cy="2099544"/>
            <a:chOff x="2790241" y="2901253"/>
            <a:chExt cx="800124" cy="946409"/>
          </a:xfrm>
        </p:grpSpPr>
        <p:cxnSp>
          <p:nvCxnSpPr>
            <p:cNvPr id="10" name="Google Shape;311;p49">
              <a:extLst>
                <a:ext uri="{FF2B5EF4-FFF2-40B4-BE49-F238E27FC236}">
                  <a16:creationId xmlns:a16="http://schemas.microsoft.com/office/drawing/2014/main" id="{3550067D-9839-AAA1-E750-2DC3EF37758C}"/>
                </a:ext>
              </a:extLst>
            </p:cNvPr>
            <p:cNvCxnSpPr>
              <a:cxnSpLocks/>
            </p:cNvCxnSpPr>
            <p:nvPr/>
          </p:nvCxnSpPr>
          <p:spPr>
            <a:xfrm>
              <a:off x="2792575" y="2901253"/>
              <a:ext cx="797790" cy="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solid"/>
              <a:round/>
              <a:headEnd type="none" w="sm" len="sm"/>
              <a:tailEnd type="triangle" w="sm" len="sm"/>
            </a:ln>
          </p:spPr>
        </p:cxnSp>
        <p:cxnSp>
          <p:nvCxnSpPr>
            <p:cNvPr id="11" name="Google Shape;312;p49">
              <a:extLst>
                <a:ext uri="{FF2B5EF4-FFF2-40B4-BE49-F238E27FC236}">
                  <a16:creationId xmlns:a16="http://schemas.microsoft.com/office/drawing/2014/main" id="{FBA1FB0A-B00D-9E41-6FC2-E18AF62AF0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0241" y="2901253"/>
              <a:ext cx="0" cy="94640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37;p49">
            <a:extLst>
              <a:ext uri="{FF2B5EF4-FFF2-40B4-BE49-F238E27FC236}">
                <a16:creationId xmlns:a16="http://schemas.microsoft.com/office/drawing/2014/main" id="{6932AED1-509C-BBF4-5891-04F3C636DE68}"/>
              </a:ext>
            </a:extLst>
          </p:cNvPr>
          <p:cNvSpPr txBox="1"/>
          <p:nvPr/>
        </p:nvSpPr>
        <p:spPr>
          <a:xfrm>
            <a:off x="1512794" y="3306803"/>
            <a:ext cx="1134422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r"/>
            <a:r>
              <a:rPr lang="pt-BR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</a:rPr>
              <a:t>Manutenção de recursos em conta própria</a:t>
            </a:r>
          </a:p>
        </p:txBody>
      </p:sp>
      <p:grpSp>
        <p:nvGrpSpPr>
          <p:cNvPr id="13" name="Google Shape;338;p49">
            <a:extLst>
              <a:ext uri="{FF2B5EF4-FFF2-40B4-BE49-F238E27FC236}">
                <a16:creationId xmlns:a16="http://schemas.microsoft.com/office/drawing/2014/main" id="{9F560E6B-421A-7AC2-2A72-CD82A02C012A}"/>
              </a:ext>
            </a:extLst>
          </p:cNvPr>
          <p:cNvGrpSpPr/>
          <p:nvPr/>
        </p:nvGrpSpPr>
        <p:grpSpPr>
          <a:xfrm>
            <a:off x="2267744" y="2202230"/>
            <a:ext cx="232555" cy="232501"/>
            <a:chOff x="6277323" y="543968"/>
            <a:chExt cx="210292" cy="210245"/>
          </a:xfrm>
        </p:grpSpPr>
        <p:sp>
          <p:nvSpPr>
            <p:cNvPr id="14" name="Google Shape;339;p49">
              <a:extLst>
                <a:ext uri="{FF2B5EF4-FFF2-40B4-BE49-F238E27FC236}">
                  <a16:creationId xmlns:a16="http://schemas.microsoft.com/office/drawing/2014/main" id="{F73E176A-D706-EFE0-5FA5-ED424DBB2C08}"/>
                </a:ext>
              </a:extLst>
            </p:cNvPr>
            <p:cNvSpPr/>
            <p:nvPr/>
          </p:nvSpPr>
          <p:spPr>
            <a:xfrm>
              <a:off x="6277323" y="543968"/>
              <a:ext cx="210245" cy="21024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40;p49">
              <a:extLst>
                <a:ext uri="{FF2B5EF4-FFF2-40B4-BE49-F238E27FC236}">
                  <a16:creationId xmlns:a16="http://schemas.microsoft.com/office/drawing/2014/main" id="{4C19B009-7766-D128-BD69-1E47310B78A3}"/>
                </a:ext>
              </a:extLst>
            </p:cNvPr>
            <p:cNvSpPr txBox="1"/>
            <p:nvPr/>
          </p:nvSpPr>
          <p:spPr>
            <a:xfrm>
              <a:off x="6289472" y="567391"/>
              <a:ext cx="198143" cy="160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0" i="0" u="none" strike="noStrike" cap="none" dirty="0">
                  <a:solidFill>
                    <a:srgbClr val="595959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dirty="0"/>
            </a:p>
          </p:txBody>
        </p:sp>
      </p:grpSp>
      <p:sp>
        <p:nvSpPr>
          <p:cNvPr id="16" name="Google Shape;337;p49">
            <a:extLst>
              <a:ext uri="{FF2B5EF4-FFF2-40B4-BE49-F238E27FC236}">
                <a16:creationId xmlns:a16="http://schemas.microsoft.com/office/drawing/2014/main" id="{DE47027E-5DC5-C559-DC8D-52EBA423BB38}"/>
              </a:ext>
            </a:extLst>
          </p:cNvPr>
          <p:cNvSpPr txBox="1"/>
          <p:nvPr/>
        </p:nvSpPr>
        <p:spPr>
          <a:xfrm>
            <a:off x="1210235" y="2231879"/>
            <a:ext cx="1063494" cy="17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0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Emissão de nota fiscal</a:t>
            </a:r>
            <a:endParaRPr sz="700" dirty="0"/>
          </a:p>
        </p:txBody>
      </p:sp>
      <p:sp>
        <p:nvSpPr>
          <p:cNvPr id="17" name="Google Shape;302;p49">
            <a:extLst>
              <a:ext uri="{FF2B5EF4-FFF2-40B4-BE49-F238E27FC236}">
                <a16:creationId xmlns:a16="http://schemas.microsoft.com/office/drawing/2014/main" id="{DE2A2064-985E-6CCB-12BC-F9CB60158A95}"/>
              </a:ext>
            </a:extLst>
          </p:cNvPr>
          <p:cNvSpPr txBox="1"/>
          <p:nvPr/>
        </p:nvSpPr>
        <p:spPr>
          <a:xfrm>
            <a:off x="428089" y="440119"/>
            <a:ext cx="5283164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235"/>
              </a:buClr>
              <a:buSzPts val="3000"/>
              <a:buFont typeface="Abril Fatface"/>
              <a:buNone/>
            </a:pPr>
            <a:r>
              <a:rPr lang="pt-BR" sz="3000" b="0" i="0" u="none" strike="noStrike" cap="none" baseline="30000" dirty="0">
                <a:solidFill>
                  <a:srgbClr val="F59C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Tributos, Contabilidade e Conformidade</a:t>
            </a:r>
            <a:endParaRPr sz="3000" b="0" i="0" u="none" strike="noStrike" cap="none" dirty="0">
              <a:solidFill>
                <a:srgbClr val="F59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303;p49">
            <a:extLst>
              <a:ext uri="{FF2B5EF4-FFF2-40B4-BE49-F238E27FC236}">
                <a16:creationId xmlns:a16="http://schemas.microsoft.com/office/drawing/2014/main" id="{E06FD768-F3B1-114E-EA84-695DEA95DB6E}"/>
              </a:ext>
            </a:extLst>
          </p:cNvPr>
          <p:cNvSpPr/>
          <p:nvPr/>
        </p:nvSpPr>
        <p:spPr>
          <a:xfrm rot="5400000">
            <a:off x="-172113" y="434211"/>
            <a:ext cx="511551" cy="308999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71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49"/>
          <p:cNvGrpSpPr/>
          <p:nvPr/>
        </p:nvGrpSpPr>
        <p:grpSpPr>
          <a:xfrm>
            <a:off x="2160516" y="-299995"/>
            <a:ext cx="1384950" cy="210245"/>
            <a:chOff x="4678791" y="1011179"/>
            <a:chExt cx="1384950" cy="210245"/>
          </a:xfrm>
        </p:grpSpPr>
        <p:sp>
          <p:nvSpPr>
            <p:cNvPr id="297" name="Google Shape;297;p49"/>
            <p:cNvSpPr txBox="1"/>
            <p:nvPr/>
          </p:nvSpPr>
          <p:spPr>
            <a:xfrm>
              <a:off x="4873508" y="1023492"/>
              <a:ext cx="1190233" cy="192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0" i="0" u="none" strike="noStrike" cap="none">
                  <a:solidFill>
                    <a:srgbClr val="595959"/>
                  </a:solidFill>
                  <a:latin typeface="Fira Sans"/>
                  <a:ea typeface="Fira Sans"/>
                  <a:cs typeface="Fira Sans"/>
                  <a:sym typeface="Fira Sans"/>
                </a:rPr>
                <a:t>Emissão de Nota Fiscal</a:t>
              </a:r>
              <a:endParaRPr/>
            </a:p>
          </p:txBody>
        </p:sp>
        <p:grpSp>
          <p:nvGrpSpPr>
            <p:cNvPr id="298" name="Google Shape;298;p49"/>
            <p:cNvGrpSpPr/>
            <p:nvPr/>
          </p:nvGrpSpPr>
          <p:grpSpPr>
            <a:xfrm>
              <a:off x="4678791" y="1011179"/>
              <a:ext cx="210245" cy="210245"/>
              <a:chOff x="6277323" y="543968"/>
              <a:chExt cx="210245" cy="210245"/>
            </a:xfrm>
          </p:grpSpPr>
          <p:sp>
            <p:nvSpPr>
              <p:cNvPr id="299" name="Google Shape;299;p49"/>
              <p:cNvSpPr/>
              <p:nvPr/>
            </p:nvSpPr>
            <p:spPr>
              <a:xfrm>
                <a:off x="6277323" y="543968"/>
                <a:ext cx="210245" cy="210245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49"/>
              <p:cNvSpPr txBox="1"/>
              <p:nvPr/>
            </p:nvSpPr>
            <p:spPr>
              <a:xfrm>
                <a:off x="6289463" y="552925"/>
                <a:ext cx="185965" cy="192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0" i="0" u="none" strike="noStrike" cap="none">
                    <a:solidFill>
                      <a:srgbClr val="595959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2</a:t>
                </a:r>
                <a:endParaRPr/>
              </a:p>
            </p:txBody>
          </p:sp>
        </p:grpSp>
      </p:grpSp>
      <p:sp>
        <p:nvSpPr>
          <p:cNvPr id="302" name="Google Shape;302;p49"/>
          <p:cNvSpPr txBox="1"/>
          <p:nvPr/>
        </p:nvSpPr>
        <p:spPr>
          <a:xfrm>
            <a:off x="428089" y="440119"/>
            <a:ext cx="5283164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235"/>
              </a:buClr>
              <a:buSzPts val="3000"/>
              <a:buFont typeface="Abril Fatface"/>
              <a:buNone/>
            </a:pPr>
            <a:r>
              <a:rPr lang="pt-BR" sz="3000" b="0" i="0" u="none" strike="noStrike" cap="none" baseline="30000">
                <a:solidFill>
                  <a:srgbClr val="F59C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Tributos, Contabilidade e Conformidade</a:t>
            </a:r>
            <a:endParaRPr sz="3000" b="0" i="0" u="none" strike="noStrike" cap="none">
              <a:solidFill>
                <a:srgbClr val="F59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9"/>
          <p:cNvSpPr/>
          <p:nvPr/>
        </p:nvSpPr>
        <p:spPr>
          <a:xfrm rot="5400000">
            <a:off x="-172113" y="434211"/>
            <a:ext cx="511551" cy="308999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p49"/>
          <p:cNvCxnSpPr>
            <a:cxnSpLocks/>
          </p:cNvCxnSpPr>
          <p:nvPr/>
        </p:nvCxnSpPr>
        <p:spPr>
          <a:xfrm>
            <a:off x="4592908" y="3207124"/>
            <a:ext cx="0" cy="922899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A7D3EBDB-BDDA-1814-92D2-F024791F9936}"/>
              </a:ext>
            </a:extLst>
          </p:cNvPr>
          <p:cNvGrpSpPr/>
          <p:nvPr/>
        </p:nvGrpSpPr>
        <p:grpSpPr>
          <a:xfrm>
            <a:off x="2790241" y="2881083"/>
            <a:ext cx="800124" cy="946409"/>
            <a:chOff x="2790241" y="2901253"/>
            <a:chExt cx="800124" cy="946409"/>
          </a:xfrm>
        </p:grpSpPr>
        <p:cxnSp>
          <p:nvCxnSpPr>
            <p:cNvPr id="311" name="Google Shape;311;p49"/>
            <p:cNvCxnSpPr>
              <a:cxnSpLocks/>
            </p:cNvCxnSpPr>
            <p:nvPr/>
          </p:nvCxnSpPr>
          <p:spPr>
            <a:xfrm>
              <a:off x="2792575" y="2901253"/>
              <a:ext cx="797790" cy="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solid"/>
              <a:round/>
              <a:headEnd type="none" w="sm" len="sm"/>
              <a:tailEnd type="triangle" w="sm" len="sm"/>
            </a:ln>
          </p:spPr>
        </p:cxnSp>
        <p:cxnSp>
          <p:nvCxnSpPr>
            <p:cNvPr id="312" name="Google Shape;312;p49"/>
            <p:cNvCxnSpPr/>
            <p:nvPr/>
          </p:nvCxnSpPr>
          <p:spPr>
            <a:xfrm>
              <a:off x="2790241" y="2907721"/>
              <a:ext cx="0" cy="939941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13" name="Google Shape;313;p49"/>
          <p:cNvGrpSpPr/>
          <p:nvPr/>
        </p:nvGrpSpPr>
        <p:grpSpPr>
          <a:xfrm>
            <a:off x="3693275" y="2585345"/>
            <a:ext cx="1799266" cy="586136"/>
            <a:chOff x="3487567" y="1563638"/>
            <a:chExt cx="1627026" cy="530027"/>
          </a:xfrm>
        </p:grpSpPr>
        <p:grpSp>
          <p:nvGrpSpPr>
            <p:cNvPr id="314" name="Google Shape;314;p49"/>
            <p:cNvGrpSpPr/>
            <p:nvPr/>
          </p:nvGrpSpPr>
          <p:grpSpPr>
            <a:xfrm>
              <a:off x="3487567" y="1563638"/>
              <a:ext cx="1627026" cy="530027"/>
              <a:chOff x="358080" y="1129004"/>
              <a:chExt cx="2234097" cy="727788"/>
            </a:xfrm>
          </p:grpSpPr>
          <p:sp>
            <p:nvSpPr>
              <p:cNvPr id="315" name="Google Shape;315;p49"/>
              <p:cNvSpPr/>
              <p:nvPr/>
            </p:nvSpPr>
            <p:spPr>
              <a:xfrm>
                <a:off x="358080" y="1129004"/>
                <a:ext cx="2234097" cy="727788"/>
              </a:xfrm>
              <a:prstGeom prst="roundRect">
                <a:avLst>
                  <a:gd name="adj" fmla="val 16667"/>
                </a:avLst>
              </a:pr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49"/>
              <p:cNvSpPr txBox="1"/>
              <p:nvPr/>
            </p:nvSpPr>
            <p:spPr>
              <a:xfrm>
                <a:off x="1109648" y="1346510"/>
                <a:ext cx="1455028" cy="3534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b="1" i="0" u="none" strike="noStrike" cap="none" dirty="0">
                    <a:solidFill>
                      <a:schemeClr val="lt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Consórcio </a:t>
                </a:r>
                <a:endParaRPr dirty="0"/>
              </a:p>
            </p:txBody>
          </p:sp>
        </p:grpSp>
        <p:pic>
          <p:nvPicPr>
            <p:cNvPr id="317" name="Google Shape;317;p4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42819" y="1688276"/>
              <a:ext cx="369819" cy="28183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18" name="Google Shape;318;p49"/>
          <p:cNvCxnSpPr>
            <a:cxnSpLocks/>
          </p:cNvCxnSpPr>
          <p:nvPr/>
        </p:nvCxnSpPr>
        <p:spPr>
          <a:xfrm>
            <a:off x="4572000" y="2108172"/>
            <a:ext cx="0" cy="375290"/>
          </a:xfrm>
          <a:prstGeom prst="straightConnector1">
            <a:avLst/>
          </a:prstGeom>
          <a:noFill/>
          <a:ln w="9525" cap="sq" cmpd="sng">
            <a:solidFill>
              <a:srgbClr val="3F3F3F"/>
            </a:solidFill>
            <a:prstDash val="solid"/>
            <a:round/>
            <a:headEnd type="none" w="sm" len="sm"/>
            <a:tailEnd type="triangle" w="sm" len="sm"/>
          </a:ln>
        </p:spPr>
      </p:cxnSp>
      <p:grpSp>
        <p:nvGrpSpPr>
          <p:cNvPr id="319" name="Google Shape;319;p49"/>
          <p:cNvGrpSpPr/>
          <p:nvPr/>
        </p:nvGrpSpPr>
        <p:grpSpPr>
          <a:xfrm>
            <a:off x="3743678" y="1428801"/>
            <a:ext cx="1698461" cy="586136"/>
            <a:chOff x="3804064" y="345528"/>
            <a:chExt cx="1535872" cy="530027"/>
          </a:xfrm>
        </p:grpSpPr>
        <p:grpSp>
          <p:nvGrpSpPr>
            <p:cNvPr id="320" name="Google Shape;320;p49"/>
            <p:cNvGrpSpPr/>
            <p:nvPr/>
          </p:nvGrpSpPr>
          <p:grpSpPr>
            <a:xfrm>
              <a:off x="3804064" y="345528"/>
              <a:ext cx="1535872" cy="530027"/>
              <a:chOff x="358081" y="1129004"/>
              <a:chExt cx="2108931" cy="727788"/>
            </a:xfrm>
          </p:grpSpPr>
          <p:sp>
            <p:nvSpPr>
              <p:cNvPr id="321" name="Google Shape;321;p49"/>
              <p:cNvSpPr/>
              <p:nvPr/>
            </p:nvSpPr>
            <p:spPr>
              <a:xfrm>
                <a:off x="358081" y="1129004"/>
                <a:ext cx="2108931" cy="727788"/>
              </a:xfrm>
              <a:prstGeom prst="roundRect">
                <a:avLst>
                  <a:gd name="adj" fmla="val 16667"/>
                </a:avLst>
              </a:prstGeom>
              <a:solidFill>
                <a:srgbClr val="F59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49"/>
              <p:cNvSpPr txBox="1"/>
              <p:nvPr/>
            </p:nvSpPr>
            <p:spPr>
              <a:xfrm>
                <a:off x="955052" y="1340999"/>
                <a:ext cx="1476111" cy="3152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200" b="1" i="0" u="none" strike="noStrike" cap="none" dirty="0">
                    <a:solidFill>
                      <a:schemeClr val="lt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TOMADOR</a:t>
                </a:r>
                <a:endParaRPr sz="1200" dirty="0"/>
              </a:p>
            </p:txBody>
          </p:sp>
        </p:grpSp>
        <p:pic>
          <p:nvPicPr>
            <p:cNvPr id="323" name="Google Shape;323;p4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24778" y="435074"/>
              <a:ext cx="323851" cy="3238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4" name="Google Shape;324;p49"/>
          <p:cNvSpPr txBox="1"/>
          <p:nvPr/>
        </p:nvSpPr>
        <p:spPr>
          <a:xfrm>
            <a:off x="5111801" y="2224188"/>
            <a:ext cx="1196924" cy="17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0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Emissão de Nota Fiscal</a:t>
            </a:r>
            <a:endParaRPr sz="700" dirty="0"/>
          </a:p>
        </p:txBody>
      </p:sp>
      <p:grpSp>
        <p:nvGrpSpPr>
          <p:cNvPr id="325" name="Google Shape;325;p49"/>
          <p:cNvGrpSpPr/>
          <p:nvPr/>
        </p:nvGrpSpPr>
        <p:grpSpPr>
          <a:xfrm>
            <a:off x="4849742" y="2198535"/>
            <a:ext cx="232503" cy="232501"/>
            <a:chOff x="6277323" y="543968"/>
            <a:chExt cx="210245" cy="210245"/>
          </a:xfrm>
        </p:grpSpPr>
        <p:sp>
          <p:nvSpPr>
            <p:cNvPr id="326" name="Google Shape;326;p49"/>
            <p:cNvSpPr/>
            <p:nvPr/>
          </p:nvSpPr>
          <p:spPr>
            <a:xfrm>
              <a:off x="6277323" y="543968"/>
              <a:ext cx="210245" cy="21024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9"/>
            <p:cNvSpPr txBox="1"/>
            <p:nvPr/>
          </p:nvSpPr>
          <p:spPr>
            <a:xfrm>
              <a:off x="6286595" y="548050"/>
              <a:ext cx="198143" cy="187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0" i="0" u="none" strike="noStrike" cap="none" dirty="0">
                  <a:solidFill>
                    <a:srgbClr val="595959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sz="900" dirty="0"/>
            </a:p>
          </p:txBody>
        </p:sp>
      </p:grpSp>
      <p:cxnSp>
        <p:nvCxnSpPr>
          <p:cNvPr id="335" name="Google Shape;335;p49"/>
          <p:cNvCxnSpPr>
            <a:cxnSpLocks/>
          </p:cNvCxnSpPr>
          <p:nvPr/>
        </p:nvCxnSpPr>
        <p:spPr>
          <a:xfrm>
            <a:off x="3642906" y="4129587"/>
            <a:ext cx="1900004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336" name="Google Shape;336;p49"/>
          <p:cNvSpPr txBox="1"/>
          <p:nvPr/>
        </p:nvSpPr>
        <p:spPr>
          <a:xfrm>
            <a:off x="5571885" y="2641110"/>
            <a:ext cx="1273415" cy="17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0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Faturamento centralizado</a:t>
            </a:r>
            <a:endParaRPr sz="700" dirty="0"/>
          </a:p>
        </p:txBody>
      </p:sp>
      <p:sp>
        <p:nvSpPr>
          <p:cNvPr id="337" name="Google Shape;337;p49"/>
          <p:cNvSpPr txBox="1"/>
          <p:nvPr/>
        </p:nvSpPr>
        <p:spPr>
          <a:xfrm>
            <a:off x="6791922" y="3306805"/>
            <a:ext cx="1027544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0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Aporte de recursos na conta do consórcio</a:t>
            </a:r>
            <a:endParaRPr sz="700" dirty="0"/>
          </a:p>
        </p:txBody>
      </p:sp>
      <p:grpSp>
        <p:nvGrpSpPr>
          <p:cNvPr id="338" name="Google Shape;338;p49"/>
          <p:cNvGrpSpPr/>
          <p:nvPr/>
        </p:nvGrpSpPr>
        <p:grpSpPr>
          <a:xfrm>
            <a:off x="6561833" y="3317497"/>
            <a:ext cx="232555" cy="232501"/>
            <a:chOff x="6277323" y="543968"/>
            <a:chExt cx="210292" cy="210245"/>
          </a:xfrm>
        </p:grpSpPr>
        <p:sp>
          <p:nvSpPr>
            <p:cNvPr id="339" name="Google Shape;339;p49"/>
            <p:cNvSpPr/>
            <p:nvPr/>
          </p:nvSpPr>
          <p:spPr>
            <a:xfrm>
              <a:off x="6277323" y="543968"/>
              <a:ext cx="210245" cy="21024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9"/>
            <p:cNvSpPr txBox="1"/>
            <p:nvPr/>
          </p:nvSpPr>
          <p:spPr>
            <a:xfrm>
              <a:off x="6289472" y="567391"/>
              <a:ext cx="198143" cy="160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0" i="0" u="none" strike="noStrike" cap="none">
                  <a:solidFill>
                    <a:srgbClr val="595959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/>
            </a:p>
          </p:txBody>
        </p:sp>
      </p:grpSp>
      <p:sp>
        <p:nvSpPr>
          <p:cNvPr id="341" name="Google Shape;341;p49"/>
          <p:cNvSpPr txBox="1"/>
          <p:nvPr/>
        </p:nvSpPr>
        <p:spPr>
          <a:xfrm>
            <a:off x="5047103" y="3489664"/>
            <a:ext cx="1367143" cy="17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0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Distribuição de resultados</a:t>
            </a:r>
            <a:endParaRPr sz="700" dirty="0"/>
          </a:p>
        </p:txBody>
      </p:sp>
      <p:grpSp>
        <p:nvGrpSpPr>
          <p:cNvPr id="342" name="Google Shape;342;p49"/>
          <p:cNvGrpSpPr/>
          <p:nvPr/>
        </p:nvGrpSpPr>
        <p:grpSpPr>
          <a:xfrm>
            <a:off x="4804086" y="3461024"/>
            <a:ext cx="232548" cy="232501"/>
            <a:chOff x="6277323" y="543968"/>
            <a:chExt cx="210286" cy="210245"/>
          </a:xfrm>
        </p:grpSpPr>
        <p:sp>
          <p:nvSpPr>
            <p:cNvPr id="343" name="Google Shape;343;p49"/>
            <p:cNvSpPr/>
            <p:nvPr/>
          </p:nvSpPr>
          <p:spPr>
            <a:xfrm>
              <a:off x="6277323" y="543968"/>
              <a:ext cx="210245" cy="21024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9"/>
            <p:cNvSpPr txBox="1"/>
            <p:nvPr/>
          </p:nvSpPr>
          <p:spPr>
            <a:xfrm>
              <a:off x="6289466" y="567391"/>
              <a:ext cx="198143" cy="160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0" i="0" u="none" strike="noStrike" cap="none" dirty="0">
                  <a:solidFill>
                    <a:srgbClr val="595959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dirty="0"/>
            </a:p>
          </p:txBody>
        </p:sp>
      </p:grpSp>
      <p:sp>
        <p:nvSpPr>
          <p:cNvPr id="345" name="Google Shape;345;p49"/>
          <p:cNvSpPr txBox="1"/>
          <p:nvPr/>
        </p:nvSpPr>
        <p:spPr>
          <a:xfrm>
            <a:off x="1387475" y="3306805"/>
            <a:ext cx="1020574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0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Aporte de recursos na conta do consórcio</a:t>
            </a:r>
            <a:endParaRPr sz="700" dirty="0"/>
          </a:p>
        </p:txBody>
      </p:sp>
      <p:grpSp>
        <p:nvGrpSpPr>
          <p:cNvPr id="346" name="Google Shape;346;p49"/>
          <p:cNvGrpSpPr/>
          <p:nvPr/>
        </p:nvGrpSpPr>
        <p:grpSpPr>
          <a:xfrm>
            <a:off x="2417749" y="3317497"/>
            <a:ext cx="232548" cy="232501"/>
            <a:chOff x="6277323" y="543968"/>
            <a:chExt cx="210286" cy="210245"/>
          </a:xfrm>
        </p:grpSpPr>
        <p:sp>
          <p:nvSpPr>
            <p:cNvPr id="347" name="Google Shape;347;p49"/>
            <p:cNvSpPr/>
            <p:nvPr/>
          </p:nvSpPr>
          <p:spPr>
            <a:xfrm>
              <a:off x="6277323" y="543968"/>
              <a:ext cx="210245" cy="21024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9"/>
            <p:cNvSpPr txBox="1"/>
            <p:nvPr/>
          </p:nvSpPr>
          <p:spPr>
            <a:xfrm>
              <a:off x="6289466" y="567391"/>
              <a:ext cx="198143" cy="160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0" i="0" u="none" strike="noStrike" cap="none" dirty="0">
                  <a:solidFill>
                    <a:srgbClr val="595959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dirty="0"/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E71042CA-9BBE-7369-420C-88ED100F6E0A}"/>
              </a:ext>
            </a:extLst>
          </p:cNvPr>
          <p:cNvGrpSpPr/>
          <p:nvPr/>
        </p:nvGrpSpPr>
        <p:grpSpPr>
          <a:xfrm>
            <a:off x="1504401" y="3873418"/>
            <a:ext cx="6135199" cy="530027"/>
            <a:chOff x="1531521" y="3786012"/>
            <a:chExt cx="6135199" cy="530027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C68BC4AC-9F4D-C1FB-4101-FA6D542AED63}"/>
                </a:ext>
              </a:extLst>
            </p:cNvPr>
            <p:cNvGrpSpPr/>
            <p:nvPr/>
          </p:nvGrpSpPr>
          <p:grpSpPr>
            <a:xfrm>
              <a:off x="1531521" y="3786012"/>
              <a:ext cx="1951267" cy="530027"/>
              <a:chOff x="657462" y="3786012"/>
              <a:chExt cx="1951267" cy="530027"/>
            </a:xfrm>
          </p:grpSpPr>
          <p:sp>
            <p:nvSpPr>
              <p:cNvPr id="21" name="Google Shape;124;p41">
                <a:extLst>
                  <a:ext uri="{FF2B5EF4-FFF2-40B4-BE49-F238E27FC236}">
                    <a16:creationId xmlns:a16="http://schemas.microsoft.com/office/drawing/2014/main" id="{61D81BC9-44C8-0E55-73D3-FAD61541B579}"/>
                  </a:ext>
                </a:extLst>
              </p:cNvPr>
              <p:cNvSpPr/>
              <p:nvPr/>
            </p:nvSpPr>
            <p:spPr>
              <a:xfrm>
                <a:off x="657462" y="3786012"/>
                <a:ext cx="1951267" cy="530027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125;p41">
                <a:extLst>
                  <a:ext uri="{FF2B5EF4-FFF2-40B4-BE49-F238E27FC236}">
                    <a16:creationId xmlns:a16="http://schemas.microsoft.com/office/drawing/2014/main" id="{1545A9F3-48DB-9DFD-9203-A2CFE4E06269}"/>
                  </a:ext>
                </a:extLst>
              </p:cNvPr>
              <p:cNvSpPr txBox="1"/>
              <p:nvPr/>
            </p:nvSpPr>
            <p:spPr>
              <a:xfrm>
                <a:off x="1170417" y="3817186"/>
                <a:ext cx="1290395" cy="438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200" b="1" i="0" u="none" strike="noStrike" cap="none" dirty="0">
                    <a:solidFill>
                      <a:srgbClr val="F59C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CONSORCIADA 1</a:t>
                </a:r>
                <a:endParaRPr dirty="0"/>
              </a:p>
            </p:txBody>
          </p:sp>
          <p:pic>
            <p:nvPicPr>
              <p:cNvPr id="20" name="Google Shape;127;p41">
                <a:extLst>
                  <a:ext uri="{FF2B5EF4-FFF2-40B4-BE49-F238E27FC236}">
                    <a16:creationId xmlns:a16="http://schemas.microsoft.com/office/drawing/2014/main" id="{1F16A87F-167A-0915-40F1-86C10FA2D737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83842" y="3888739"/>
                <a:ext cx="306285" cy="3062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C6F42756-2788-F24F-4A21-508716AD752A}"/>
                </a:ext>
              </a:extLst>
            </p:cNvPr>
            <p:cNvGrpSpPr/>
            <p:nvPr/>
          </p:nvGrpSpPr>
          <p:grpSpPr>
            <a:xfrm>
              <a:off x="5715453" y="3786012"/>
              <a:ext cx="1951267" cy="530027"/>
              <a:chOff x="657462" y="3786012"/>
              <a:chExt cx="1951267" cy="530027"/>
            </a:xfrm>
          </p:grpSpPr>
          <p:sp>
            <p:nvSpPr>
              <p:cNvPr id="26" name="Google Shape;124;p41">
                <a:extLst>
                  <a:ext uri="{FF2B5EF4-FFF2-40B4-BE49-F238E27FC236}">
                    <a16:creationId xmlns:a16="http://schemas.microsoft.com/office/drawing/2014/main" id="{83E5D052-5D40-0DEE-A148-D8A7696EA0A1}"/>
                  </a:ext>
                </a:extLst>
              </p:cNvPr>
              <p:cNvSpPr/>
              <p:nvPr/>
            </p:nvSpPr>
            <p:spPr>
              <a:xfrm>
                <a:off x="657462" y="3786012"/>
                <a:ext cx="1951267" cy="530027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25;p41">
                <a:extLst>
                  <a:ext uri="{FF2B5EF4-FFF2-40B4-BE49-F238E27FC236}">
                    <a16:creationId xmlns:a16="http://schemas.microsoft.com/office/drawing/2014/main" id="{2FC900CE-3F6D-91C1-21F4-C2F57B093D17}"/>
                  </a:ext>
                </a:extLst>
              </p:cNvPr>
              <p:cNvSpPr txBox="1"/>
              <p:nvPr/>
            </p:nvSpPr>
            <p:spPr>
              <a:xfrm>
                <a:off x="1170417" y="3817186"/>
                <a:ext cx="1290395" cy="438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200" b="1" i="0" u="none" strike="noStrike" cap="none" dirty="0">
                    <a:solidFill>
                      <a:srgbClr val="F59C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CONSORCIADA 2</a:t>
                </a:r>
                <a:endParaRPr dirty="0"/>
              </a:p>
            </p:txBody>
          </p:sp>
          <p:pic>
            <p:nvPicPr>
              <p:cNvPr id="28" name="Google Shape;127;p41">
                <a:extLst>
                  <a:ext uri="{FF2B5EF4-FFF2-40B4-BE49-F238E27FC236}">
                    <a16:creationId xmlns:a16="http://schemas.microsoft.com/office/drawing/2014/main" id="{6EE66A96-2635-25F1-C22B-F539DD0A0F71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83842" y="3888739"/>
                <a:ext cx="306285" cy="3062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A8FBCAE9-3AF2-AADA-1FE9-979458BAD687}"/>
              </a:ext>
            </a:extLst>
          </p:cNvPr>
          <p:cNvGrpSpPr/>
          <p:nvPr/>
        </p:nvGrpSpPr>
        <p:grpSpPr>
          <a:xfrm flipH="1">
            <a:off x="5576211" y="2881083"/>
            <a:ext cx="800124" cy="946409"/>
            <a:chOff x="2790241" y="2901253"/>
            <a:chExt cx="800124" cy="946409"/>
          </a:xfrm>
        </p:grpSpPr>
        <p:cxnSp>
          <p:nvCxnSpPr>
            <p:cNvPr id="35" name="Google Shape;311;p49">
              <a:extLst>
                <a:ext uri="{FF2B5EF4-FFF2-40B4-BE49-F238E27FC236}">
                  <a16:creationId xmlns:a16="http://schemas.microsoft.com/office/drawing/2014/main" id="{2C49B738-8B41-62A6-A954-011CA84CD560}"/>
                </a:ext>
              </a:extLst>
            </p:cNvPr>
            <p:cNvCxnSpPr>
              <a:cxnSpLocks/>
            </p:cNvCxnSpPr>
            <p:nvPr/>
          </p:nvCxnSpPr>
          <p:spPr>
            <a:xfrm>
              <a:off x="2792575" y="2901253"/>
              <a:ext cx="797790" cy="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solid"/>
              <a:round/>
              <a:headEnd type="none" w="sm" len="sm"/>
              <a:tailEnd type="triangle" w="sm" len="sm"/>
            </a:ln>
          </p:spPr>
        </p:cxnSp>
        <p:cxnSp>
          <p:nvCxnSpPr>
            <p:cNvPr id="36" name="Google Shape;312;p49">
              <a:extLst>
                <a:ext uri="{FF2B5EF4-FFF2-40B4-BE49-F238E27FC236}">
                  <a16:creationId xmlns:a16="http://schemas.microsoft.com/office/drawing/2014/main" id="{2524C924-E40E-A630-6E25-6A1CF34189C0}"/>
                </a:ext>
              </a:extLst>
            </p:cNvPr>
            <p:cNvCxnSpPr/>
            <p:nvPr/>
          </p:nvCxnSpPr>
          <p:spPr>
            <a:xfrm>
              <a:off x="2790241" y="2907721"/>
              <a:ext cx="0" cy="939941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781817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F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26" descr="Forma&#10;&#10;O conteúdo gerado por IA pode estar incorret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08489" y="-4991972"/>
            <a:ext cx="16967854" cy="9544419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6"/>
          <p:cNvSpPr txBox="1">
            <a:spLocks noGrp="1"/>
          </p:cNvSpPr>
          <p:nvPr>
            <p:ph type="title"/>
          </p:nvPr>
        </p:nvSpPr>
        <p:spPr>
          <a:xfrm>
            <a:off x="0" y="396673"/>
            <a:ext cx="9144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993D"/>
              </a:buClr>
              <a:buSzPts val="3000"/>
              <a:buFont typeface="Abril Fatface"/>
              <a:buNone/>
            </a:pPr>
            <a:r>
              <a:rPr lang="pt-BR" sz="3000" b="0" i="0" u="none" strike="noStrike" cap="none" dirty="0">
                <a:solidFill>
                  <a:srgbClr val="F59C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Agradecemos a atenção!</a:t>
            </a:r>
            <a:endParaRPr sz="3000" b="0" i="0" u="none" strike="noStrike" cap="none" dirty="0">
              <a:solidFill>
                <a:srgbClr val="F59C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448" name="Google Shape;448;p26">
            <a:hlinkClick r:id="" action="ppaction://hlinkshowjump?jump=firstslide"/>
          </p:cNvPr>
          <p:cNvPicPr preferRelativeResize="0"/>
          <p:nvPr/>
        </p:nvPicPr>
        <p:blipFill rotWithShape="1">
          <a:blip r:embed="rId4">
            <a:alphaModFix/>
          </a:blip>
          <a:srcRect t="7785" b="7775"/>
          <a:stretch/>
        </p:blipFill>
        <p:spPr>
          <a:xfrm>
            <a:off x="2107791" y="3920858"/>
            <a:ext cx="1765084" cy="95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" name="Google Shape;449;p26"/>
          <p:cNvCxnSpPr/>
          <p:nvPr/>
        </p:nvCxnSpPr>
        <p:spPr>
          <a:xfrm>
            <a:off x="4073439" y="3996959"/>
            <a:ext cx="0" cy="801099"/>
          </a:xfrm>
          <a:prstGeom prst="straightConnector1">
            <a:avLst/>
          </a:prstGeom>
          <a:noFill/>
          <a:ln w="9525" cap="flat" cmpd="sng">
            <a:solidFill>
              <a:srgbClr val="F59C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0" name="Google Shape;450;p26"/>
          <p:cNvSpPr txBox="1"/>
          <p:nvPr/>
        </p:nvSpPr>
        <p:spPr>
          <a:xfrm>
            <a:off x="0" y="1446115"/>
            <a:ext cx="91440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F4993D"/>
              </a:buClr>
              <a:buSzPts val="2400"/>
              <a:buFont typeface="Abril Fatface"/>
              <a:buNone/>
            </a:pPr>
            <a:r>
              <a:rPr lang="pt-BR" sz="1600" b="0" i="0" u="none" strike="noStrike" cap="none" dirty="0" err="1">
                <a:solidFill>
                  <a:srgbClr val="F59C00"/>
                </a:solidFill>
                <a:latin typeface="Abril Fatface"/>
                <a:ea typeface="Abril Fatface"/>
                <a:cs typeface="Abril Fatface"/>
                <a:sym typeface="Abril Fatface"/>
              </a:rPr>
              <a:t>Wallison</a:t>
            </a:r>
            <a:r>
              <a:rPr lang="pt-BR" sz="1600" b="0" i="0" u="none" strike="noStrike" cap="none" dirty="0">
                <a:solidFill>
                  <a:srgbClr val="F59C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Jackson de Magalhães </a:t>
            </a:r>
            <a:endParaRPr sz="1600" b="0" i="0" u="none" strike="noStrike" cap="none" dirty="0">
              <a:solidFill>
                <a:srgbClr val="F59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F3F3F2"/>
              </a:buClr>
              <a:buSzPts val="1800"/>
              <a:buFont typeface="Fira Sans"/>
              <a:buNone/>
            </a:pPr>
            <a:r>
              <a:rPr lang="pt-BR" sz="1600" b="0" i="0" u="none" strike="noStrike" cap="none" dirty="0" err="1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w.magalhaes@portugalvilela.com.br</a:t>
            </a:r>
            <a:endParaRPr sz="1600" b="0" i="0" u="none" strike="noStrike" cap="none" dirty="0">
              <a:solidFill>
                <a:schemeClr val="lt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451" name="Google Shape;451;p26"/>
          <p:cNvSpPr txBox="1"/>
          <p:nvPr/>
        </p:nvSpPr>
        <p:spPr>
          <a:xfrm>
            <a:off x="4464908" y="3982025"/>
            <a:ext cx="3348981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Rua Paraíba, 1.000 . 9º andar . Savassi . </a:t>
            </a:r>
            <a:br>
              <a:rPr lang="pt-BR" sz="1100" b="0" i="0" u="none" strike="noStrike" cap="non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pt-BR" sz="1100" b="0" i="0" u="none" strike="noStrike" cap="non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Belo Horizonte . MG . CEP 30.130-145</a:t>
            </a:r>
            <a:endParaRPr sz="1100" b="0" i="0" u="none" strike="noStrike" cap="none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Tel: +55 31 3506 8200 . portugalvilela.com.br</a:t>
            </a:r>
            <a:endParaRPr sz="1100" b="0" i="0" u="none" strike="noStrike" cap="none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" name="Google Shape;450;p26">
            <a:extLst>
              <a:ext uri="{FF2B5EF4-FFF2-40B4-BE49-F238E27FC236}">
                <a16:creationId xmlns:a16="http://schemas.microsoft.com/office/drawing/2014/main" id="{89BCBB94-532A-056B-A2E5-1EA5FB03442C}"/>
              </a:ext>
            </a:extLst>
          </p:cNvPr>
          <p:cNvSpPr txBox="1"/>
          <p:nvPr/>
        </p:nvSpPr>
        <p:spPr>
          <a:xfrm>
            <a:off x="0" y="2597773"/>
            <a:ext cx="91440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F4993D"/>
              </a:buClr>
              <a:buSzPts val="2400"/>
              <a:buFont typeface="Abril Fatface"/>
              <a:buNone/>
            </a:pPr>
            <a:r>
              <a:rPr lang="pt-BR" sz="1600" b="0" i="0" u="none" strike="noStrike" cap="none" dirty="0">
                <a:solidFill>
                  <a:srgbClr val="F59C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Marcelo Dias Gonçalves Vilela</a:t>
            </a:r>
            <a:endParaRPr sz="1600" b="0" i="0" u="none" strike="noStrike" cap="none" dirty="0">
              <a:solidFill>
                <a:srgbClr val="F59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F3F3F2"/>
              </a:buClr>
              <a:buSzPts val="1800"/>
              <a:buFont typeface="Fira Sans"/>
              <a:buNone/>
            </a:pPr>
            <a:r>
              <a:rPr lang="pt-BR" sz="1600" b="0" i="0" u="none" strike="noStrike" cap="none" dirty="0" err="1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m.vilela@portugalvilela.com.br</a:t>
            </a:r>
            <a:endParaRPr sz="1600" b="0" i="0" u="none" strike="noStrike" cap="none" dirty="0">
              <a:solidFill>
                <a:schemeClr val="lt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A9F71F63-678C-D78F-C67C-C1C08C50558C}"/>
              </a:ext>
            </a:extLst>
          </p:cNvPr>
          <p:cNvSpPr/>
          <p:nvPr/>
        </p:nvSpPr>
        <p:spPr>
          <a:xfrm>
            <a:off x="1243072" y="-757178"/>
            <a:ext cx="6657857" cy="6657857"/>
          </a:xfrm>
          <a:prstGeom prst="ellipse">
            <a:avLst/>
          </a:prstGeom>
          <a:noFill/>
          <a:ln>
            <a:solidFill>
              <a:schemeClr val="bg1">
                <a:lumMod val="85000"/>
                <a:alpha val="37262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1907943-D86C-4A24-33D8-2CE491CF60A9}"/>
              </a:ext>
            </a:extLst>
          </p:cNvPr>
          <p:cNvSpPr/>
          <p:nvPr/>
        </p:nvSpPr>
        <p:spPr>
          <a:xfrm>
            <a:off x="1506159" y="-494091"/>
            <a:ext cx="6131682" cy="6131682"/>
          </a:xfrm>
          <a:prstGeom prst="ellipse">
            <a:avLst/>
          </a:prstGeom>
          <a:solidFill>
            <a:schemeClr val="bg1">
              <a:lumMod val="95000"/>
              <a:alpha val="4573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3251110-03D6-2756-8DC6-39921E6A76EB}"/>
              </a:ext>
            </a:extLst>
          </p:cNvPr>
          <p:cNvGrpSpPr/>
          <p:nvPr/>
        </p:nvGrpSpPr>
        <p:grpSpPr>
          <a:xfrm>
            <a:off x="3544865" y="1566650"/>
            <a:ext cx="2054271" cy="2010201"/>
            <a:chOff x="1939856" y="1622351"/>
            <a:chExt cx="2054271" cy="2010201"/>
          </a:xfrm>
        </p:grpSpPr>
        <p:sp>
          <p:nvSpPr>
            <p:cNvPr id="4" name="Google Shape;155;p43">
              <a:extLst>
                <a:ext uri="{FF2B5EF4-FFF2-40B4-BE49-F238E27FC236}">
                  <a16:creationId xmlns:a16="http://schemas.microsoft.com/office/drawing/2014/main" id="{7EBA8AFC-B28A-C508-82F7-A49435434075}"/>
                </a:ext>
              </a:extLst>
            </p:cNvPr>
            <p:cNvSpPr/>
            <p:nvPr/>
          </p:nvSpPr>
          <p:spPr>
            <a:xfrm>
              <a:off x="1939856" y="1622351"/>
              <a:ext cx="2010201" cy="2010201"/>
            </a:xfrm>
            <a:prstGeom prst="ellipse">
              <a:avLst/>
            </a:prstGeom>
            <a:solidFill>
              <a:schemeClr val="bg1"/>
            </a:solidFill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156;p43">
              <a:extLst>
                <a:ext uri="{FF2B5EF4-FFF2-40B4-BE49-F238E27FC236}">
                  <a16:creationId xmlns:a16="http://schemas.microsoft.com/office/drawing/2014/main" id="{05583B90-34FB-E435-5CB7-B7CD5C0231D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352756" y="2037939"/>
              <a:ext cx="1244359" cy="9483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157;p43">
              <a:extLst>
                <a:ext uri="{FF2B5EF4-FFF2-40B4-BE49-F238E27FC236}">
                  <a16:creationId xmlns:a16="http://schemas.microsoft.com/office/drawing/2014/main" id="{00FB50CF-E345-4126-70ED-D38890F19D8A}"/>
                </a:ext>
              </a:extLst>
            </p:cNvPr>
            <p:cNvSpPr txBox="1"/>
            <p:nvPr/>
          </p:nvSpPr>
          <p:spPr>
            <a:xfrm>
              <a:off x="1990509" y="3098663"/>
              <a:ext cx="2003618" cy="28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rgbClr val="595959"/>
                  </a:solidFill>
                  <a:latin typeface="Fira Sans"/>
                  <a:ea typeface="Fira Sans"/>
                  <a:cs typeface="Fira Sans"/>
                  <a:sym typeface="Fira Sans"/>
                </a:rPr>
                <a:t>Consórcio</a:t>
              </a:r>
              <a:endParaRPr/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AD8B936-4E9E-6B5B-B871-5272FA975D64}"/>
              </a:ext>
            </a:extLst>
          </p:cNvPr>
          <p:cNvGrpSpPr/>
          <p:nvPr/>
        </p:nvGrpSpPr>
        <p:grpSpPr>
          <a:xfrm>
            <a:off x="3593328" y="541247"/>
            <a:ext cx="1957344" cy="530027"/>
            <a:chOff x="1161535" y="541247"/>
            <a:chExt cx="1957344" cy="530027"/>
          </a:xfrm>
        </p:grpSpPr>
        <p:sp>
          <p:nvSpPr>
            <p:cNvPr id="8" name="Google Shape;124;p41">
              <a:extLst>
                <a:ext uri="{FF2B5EF4-FFF2-40B4-BE49-F238E27FC236}">
                  <a16:creationId xmlns:a16="http://schemas.microsoft.com/office/drawing/2014/main" id="{6F78B777-45CD-F1C0-F625-3F5D35CD16E7}"/>
                </a:ext>
              </a:extLst>
            </p:cNvPr>
            <p:cNvSpPr/>
            <p:nvPr/>
          </p:nvSpPr>
          <p:spPr>
            <a:xfrm>
              <a:off x="1161535" y="541247"/>
              <a:ext cx="1957344" cy="530027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25;p41">
              <a:hlinkClick r:id="rId3" action="ppaction://hlinksldjump"/>
              <a:extLst>
                <a:ext uri="{FF2B5EF4-FFF2-40B4-BE49-F238E27FC236}">
                  <a16:creationId xmlns:a16="http://schemas.microsoft.com/office/drawing/2014/main" id="{6CC1065E-EA2C-3FE2-E8B5-1E83F236D163}"/>
                </a:ext>
              </a:extLst>
            </p:cNvPr>
            <p:cNvSpPr txBox="1"/>
            <p:nvPr/>
          </p:nvSpPr>
          <p:spPr>
            <a:xfrm>
              <a:off x="1169773" y="572421"/>
              <a:ext cx="1944130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 i="0" u="none" strike="noStrike" cap="none" dirty="0">
                  <a:solidFill>
                    <a:srgbClr val="F59C00"/>
                  </a:solidFill>
                  <a:latin typeface="Fira Sans"/>
                  <a:ea typeface="Fira Sans"/>
                  <a:cs typeface="Fira Sans"/>
                  <a:sym typeface="Fira Sans"/>
                </a:rPr>
                <a:t>Conceito / Por quê?</a:t>
              </a: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C045E87-56AF-41F0-234B-53C71E7BE92E}"/>
              </a:ext>
            </a:extLst>
          </p:cNvPr>
          <p:cNvGrpSpPr/>
          <p:nvPr/>
        </p:nvGrpSpPr>
        <p:grpSpPr>
          <a:xfrm>
            <a:off x="1073048" y="1419622"/>
            <a:ext cx="1957344" cy="530027"/>
            <a:chOff x="1161535" y="541247"/>
            <a:chExt cx="1957344" cy="530027"/>
          </a:xfrm>
        </p:grpSpPr>
        <p:sp>
          <p:nvSpPr>
            <p:cNvPr id="12" name="Google Shape;124;p41">
              <a:hlinkClick r:id="rId4" action="ppaction://hlinksldjump"/>
              <a:extLst>
                <a:ext uri="{FF2B5EF4-FFF2-40B4-BE49-F238E27FC236}">
                  <a16:creationId xmlns:a16="http://schemas.microsoft.com/office/drawing/2014/main" id="{E819269D-64FA-27E0-E4CF-170CB066517E}"/>
                </a:ext>
              </a:extLst>
            </p:cNvPr>
            <p:cNvSpPr/>
            <p:nvPr/>
          </p:nvSpPr>
          <p:spPr>
            <a:xfrm>
              <a:off x="1161535" y="541247"/>
              <a:ext cx="1957344" cy="530027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25;p41">
              <a:hlinkClick r:id="rId4" action="ppaction://hlinksldjump"/>
              <a:extLst>
                <a:ext uri="{FF2B5EF4-FFF2-40B4-BE49-F238E27FC236}">
                  <a16:creationId xmlns:a16="http://schemas.microsoft.com/office/drawing/2014/main" id="{E69F875F-C1C4-CB9D-326B-627FE5D32C89}"/>
                </a:ext>
              </a:extLst>
            </p:cNvPr>
            <p:cNvSpPr txBox="1"/>
            <p:nvPr/>
          </p:nvSpPr>
          <p:spPr>
            <a:xfrm>
              <a:off x="1169773" y="572421"/>
              <a:ext cx="1944130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 i="0" u="none" strike="noStrike" cap="none" dirty="0">
                  <a:solidFill>
                    <a:srgbClr val="F59C00"/>
                  </a:solidFill>
                  <a:latin typeface="Fira Sans"/>
                  <a:ea typeface="Fira Sans"/>
                  <a:cs typeface="Fira Sans"/>
                  <a:sym typeface="Fira Sans"/>
                </a:rPr>
                <a:t>Governança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A599D31-50D9-9502-0BA9-D9FF8B850310}"/>
              </a:ext>
            </a:extLst>
          </p:cNvPr>
          <p:cNvGrpSpPr/>
          <p:nvPr/>
        </p:nvGrpSpPr>
        <p:grpSpPr>
          <a:xfrm>
            <a:off x="6113608" y="1419622"/>
            <a:ext cx="1957344" cy="530027"/>
            <a:chOff x="1161535" y="541247"/>
            <a:chExt cx="1957344" cy="530027"/>
          </a:xfrm>
        </p:grpSpPr>
        <p:sp>
          <p:nvSpPr>
            <p:cNvPr id="15" name="Google Shape;124;p41">
              <a:hlinkClick r:id="rId5" action="ppaction://hlinksldjump"/>
              <a:extLst>
                <a:ext uri="{FF2B5EF4-FFF2-40B4-BE49-F238E27FC236}">
                  <a16:creationId xmlns:a16="http://schemas.microsoft.com/office/drawing/2014/main" id="{DCBA1BB7-DABD-52A8-E889-431F5B8416D0}"/>
                </a:ext>
              </a:extLst>
            </p:cNvPr>
            <p:cNvSpPr/>
            <p:nvPr/>
          </p:nvSpPr>
          <p:spPr>
            <a:xfrm>
              <a:off x="1161535" y="541247"/>
              <a:ext cx="1957344" cy="530027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25;p41">
              <a:hlinkClick r:id="rId5" action="ppaction://hlinksldjump"/>
              <a:extLst>
                <a:ext uri="{FF2B5EF4-FFF2-40B4-BE49-F238E27FC236}">
                  <a16:creationId xmlns:a16="http://schemas.microsoft.com/office/drawing/2014/main" id="{A1876608-9D7E-7EF8-2A68-EB09429B42C2}"/>
                </a:ext>
              </a:extLst>
            </p:cNvPr>
            <p:cNvSpPr txBox="1"/>
            <p:nvPr/>
          </p:nvSpPr>
          <p:spPr>
            <a:xfrm>
              <a:off x="1169773" y="572421"/>
              <a:ext cx="1944130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 i="0" u="none" strike="noStrike" cap="none" dirty="0">
                  <a:solidFill>
                    <a:srgbClr val="F59C00"/>
                  </a:solidFill>
                  <a:latin typeface="Fira Sans"/>
                  <a:ea typeface="Fira Sans"/>
                  <a:cs typeface="Fira Sans"/>
                  <a:sym typeface="Fira Sans"/>
                </a:rPr>
                <a:t>Estrutura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0C0A581-327A-3CCE-593A-A80502978F71}"/>
              </a:ext>
            </a:extLst>
          </p:cNvPr>
          <p:cNvGrpSpPr/>
          <p:nvPr/>
        </p:nvGrpSpPr>
        <p:grpSpPr>
          <a:xfrm>
            <a:off x="1073048" y="3075806"/>
            <a:ext cx="1957344" cy="530027"/>
            <a:chOff x="1161535" y="541247"/>
            <a:chExt cx="1957344" cy="530027"/>
          </a:xfrm>
        </p:grpSpPr>
        <p:sp>
          <p:nvSpPr>
            <p:cNvPr id="23" name="Google Shape;124;p41">
              <a:hlinkClick r:id="rId6" action="ppaction://hlinksldjump"/>
              <a:extLst>
                <a:ext uri="{FF2B5EF4-FFF2-40B4-BE49-F238E27FC236}">
                  <a16:creationId xmlns:a16="http://schemas.microsoft.com/office/drawing/2014/main" id="{F94C1E39-DD94-A63D-2751-8DFC86CAAAC2}"/>
                </a:ext>
              </a:extLst>
            </p:cNvPr>
            <p:cNvSpPr/>
            <p:nvPr/>
          </p:nvSpPr>
          <p:spPr>
            <a:xfrm>
              <a:off x="1161535" y="541247"/>
              <a:ext cx="1957344" cy="530027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25;p41">
              <a:hlinkClick r:id="rId6" action="ppaction://hlinksldjump"/>
              <a:extLst>
                <a:ext uri="{FF2B5EF4-FFF2-40B4-BE49-F238E27FC236}">
                  <a16:creationId xmlns:a16="http://schemas.microsoft.com/office/drawing/2014/main" id="{EE9621CF-4E27-EF91-9F04-8E53D2AAE912}"/>
                </a:ext>
              </a:extLst>
            </p:cNvPr>
            <p:cNvSpPr txBox="1"/>
            <p:nvPr/>
          </p:nvSpPr>
          <p:spPr>
            <a:xfrm>
              <a:off x="1169773" y="572421"/>
              <a:ext cx="1944130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 i="0" u="none" strike="noStrike" cap="none" dirty="0">
                  <a:solidFill>
                    <a:srgbClr val="F59C00"/>
                  </a:solidFill>
                  <a:latin typeface="Fira Sans"/>
                  <a:ea typeface="Fira Sans"/>
                  <a:cs typeface="Fira Sans"/>
                  <a:sym typeface="Fira Sans"/>
                </a:rPr>
                <a:t>Líder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85072BCA-0F04-7380-FFE0-538ABB663302}"/>
              </a:ext>
            </a:extLst>
          </p:cNvPr>
          <p:cNvGrpSpPr/>
          <p:nvPr/>
        </p:nvGrpSpPr>
        <p:grpSpPr>
          <a:xfrm>
            <a:off x="6113608" y="3075806"/>
            <a:ext cx="1957344" cy="530027"/>
            <a:chOff x="1161535" y="541247"/>
            <a:chExt cx="1957344" cy="530027"/>
          </a:xfrm>
        </p:grpSpPr>
        <p:sp>
          <p:nvSpPr>
            <p:cNvPr id="21" name="Google Shape;124;p41">
              <a:hlinkClick r:id="rId7" action="ppaction://hlinksldjump"/>
              <a:extLst>
                <a:ext uri="{FF2B5EF4-FFF2-40B4-BE49-F238E27FC236}">
                  <a16:creationId xmlns:a16="http://schemas.microsoft.com/office/drawing/2014/main" id="{093F6AAB-28CF-FBDD-470C-F6F6B8963427}"/>
                </a:ext>
              </a:extLst>
            </p:cNvPr>
            <p:cNvSpPr/>
            <p:nvPr/>
          </p:nvSpPr>
          <p:spPr>
            <a:xfrm>
              <a:off x="1161535" y="541247"/>
              <a:ext cx="1957344" cy="530027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25;p41">
              <a:hlinkClick r:id="rId7" action="ppaction://hlinksldjump"/>
              <a:extLst>
                <a:ext uri="{FF2B5EF4-FFF2-40B4-BE49-F238E27FC236}">
                  <a16:creationId xmlns:a16="http://schemas.microsoft.com/office/drawing/2014/main" id="{616FE8F8-79BC-D8DF-0D5F-E46A012644A0}"/>
                </a:ext>
              </a:extLst>
            </p:cNvPr>
            <p:cNvSpPr txBox="1"/>
            <p:nvPr/>
          </p:nvSpPr>
          <p:spPr>
            <a:xfrm>
              <a:off x="1169773" y="572421"/>
              <a:ext cx="1944130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 i="0" u="none" strike="noStrike" cap="none" dirty="0">
                  <a:solidFill>
                    <a:srgbClr val="F59C00"/>
                  </a:solidFill>
                  <a:latin typeface="Fira Sans"/>
                  <a:ea typeface="Fira Sans"/>
                  <a:cs typeface="Fira Sans"/>
                  <a:sym typeface="Fira Sans"/>
                </a:rPr>
                <a:t>Responsabilidade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6ED12B37-6597-6A36-03AB-72F45264C41F}"/>
              </a:ext>
            </a:extLst>
          </p:cNvPr>
          <p:cNvGrpSpPr/>
          <p:nvPr/>
        </p:nvGrpSpPr>
        <p:grpSpPr>
          <a:xfrm>
            <a:off x="3593328" y="4083918"/>
            <a:ext cx="1957344" cy="530027"/>
            <a:chOff x="1161535" y="541247"/>
            <a:chExt cx="1957344" cy="530027"/>
          </a:xfrm>
        </p:grpSpPr>
        <p:sp>
          <p:nvSpPr>
            <p:cNvPr id="26" name="Google Shape;124;p41">
              <a:hlinkClick r:id="rId8" action="ppaction://hlinksldjump"/>
              <a:extLst>
                <a:ext uri="{FF2B5EF4-FFF2-40B4-BE49-F238E27FC236}">
                  <a16:creationId xmlns:a16="http://schemas.microsoft.com/office/drawing/2014/main" id="{DB128ADE-9D82-D1D1-5646-C5E5F31061F3}"/>
                </a:ext>
              </a:extLst>
            </p:cNvPr>
            <p:cNvSpPr/>
            <p:nvPr/>
          </p:nvSpPr>
          <p:spPr>
            <a:xfrm>
              <a:off x="1161535" y="541247"/>
              <a:ext cx="1957344" cy="530027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25;p41">
              <a:hlinkClick r:id="rId8" action="ppaction://hlinksldjump"/>
              <a:extLst>
                <a:ext uri="{FF2B5EF4-FFF2-40B4-BE49-F238E27FC236}">
                  <a16:creationId xmlns:a16="http://schemas.microsoft.com/office/drawing/2014/main" id="{245C83DB-FA62-8DFF-F68A-944D148481E0}"/>
                </a:ext>
              </a:extLst>
            </p:cNvPr>
            <p:cNvSpPr txBox="1"/>
            <p:nvPr/>
          </p:nvSpPr>
          <p:spPr>
            <a:xfrm>
              <a:off x="1169773" y="572421"/>
              <a:ext cx="1944130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 i="0" u="none" strike="noStrike" cap="none" dirty="0">
                  <a:solidFill>
                    <a:srgbClr val="F59C00"/>
                  </a:solidFill>
                  <a:latin typeface="Fira Sans"/>
                  <a:ea typeface="Fira Sans"/>
                  <a:cs typeface="Fira Sans"/>
                  <a:sym typeface="Fira Sans"/>
                </a:rPr>
                <a:t>Tributação</a:t>
              </a:r>
            </a:p>
          </p:txBody>
        </p:sp>
      </p:grpSp>
      <p:sp>
        <p:nvSpPr>
          <p:cNvPr id="39" name="Google Shape;8;p29">
            <a:extLst>
              <a:ext uri="{FF2B5EF4-FFF2-40B4-BE49-F238E27FC236}">
                <a16:creationId xmlns:a16="http://schemas.microsoft.com/office/drawing/2014/main" id="{E810704A-466B-8397-DE46-0A01832DF10C}"/>
              </a:ext>
            </a:extLst>
          </p:cNvPr>
          <p:cNvSpPr/>
          <p:nvPr/>
        </p:nvSpPr>
        <p:spPr>
          <a:xfrm>
            <a:off x="0" y="0"/>
            <a:ext cx="125730" cy="51435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9;p29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9B9786B-1436-D406-66E0-3952EE88D4A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804953" y="4825001"/>
            <a:ext cx="226031" cy="2260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10;p29">
            <a:extLst>
              <a:ext uri="{FF2B5EF4-FFF2-40B4-BE49-F238E27FC236}">
                <a16:creationId xmlns:a16="http://schemas.microsoft.com/office/drawing/2014/main" id="{68EFA0FC-3515-A31D-7479-B13DE52DD6B2}"/>
              </a:ext>
            </a:extLst>
          </p:cNvPr>
          <p:cNvCxnSpPr/>
          <p:nvPr/>
        </p:nvCxnSpPr>
        <p:spPr>
          <a:xfrm rot="10800000">
            <a:off x="0" y="4952144"/>
            <a:ext cx="8589196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6703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9"/>
          <p:cNvSpPr txBox="1"/>
          <p:nvPr/>
        </p:nvSpPr>
        <p:spPr>
          <a:xfrm>
            <a:off x="962325" y="819400"/>
            <a:ext cx="6849859" cy="400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Modelo organizacional flexível:</a:t>
            </a:r>
            <a:endParaRPr lang="pt-BR" sz="1600" b="0" i="0" u="none" strike="noStrike" cap="none" dirty="0">
              <a:solidFill>
                <a:srgbClr val="595959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Preserva a autonomia e independência das consorciadas.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0" i="0" u="none" strike="noStrike" cap="none" dirty="0">
              <a:solidFill>
                <a:srgbClr val="595959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Base legal: </a:t>
            </a:r>
            <a:br>
              <a:rPr lang="pt-BR" sz="1600" b="0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pt-BR" sz="1600" b="0" i="0" u="none" strike="noStrike" cap="none" dirty="0" err="1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Arts</a:t>
            </a:r>
            <a:r>
              <a:rPr lang="pt-BR" sz="1600" b="0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. 278 e 279 da LSA.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0" i="0" u="none" strike="noStrike" cap="none" dirty="0">
              <a:solidFill>
                <a:srgbClr val="595959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Natureza: </a:t>
            </a:r>
            <a:br>
              <a:rPr lang="pt-BR" sz="1600" b="0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pt-BR" sz="1600" b="0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Contrato plurilateral, colaborativo e não personificado.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0" i="0" u="none" strike="noStrike" cap="none" dirty="0">
              <a:solidFill>
                <a:srgbClr val="595959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Duração limitada: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Estrutura criada para atingir um propósito específico, extinguindo-se com seu cumprimento.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0" i="0" u="none" strike="noStrike" cap="none" dirty="0">
              <a:solidFill>
                <a:srgbClr val="595959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Atuação coordenada: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Permite a integração operacional mediante agregação de competências e divisão de responsabilidades.</a:t>
            </a:r>
          </a:p>
        </p:txBody>
      </p:sp>
      <p:sp>
        <p:nvSpPr>
          <p:cNvPr id="24" name="Google Shape;24;p39"/>
          <p:cNvSpPr txBox="1"/>
          <p:nvPr/>
        </p:nvSpPr>
        <p:spPr>
          <a:xfrm>
            <a:off x="645446" y="341468"/>
            <a:ext cx="44799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235"/>
              </a:buClr>
              <a:buSzPts val="3000"/>
              <a:buFont typeface="Abril Fatface"/>
              <a:buNone/>
            </a:pPr>
            <a:r>
              <a:rPr lang="pt-BR" sz="3000" b="0" i="0" u="none" strike="noStrike" cap="none" baseline="30000" dirty="0">
                <a:solidFill>
                  <a:srgbClr val="F59C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Por que Consórcio? </a:t>
            </a:r>
            <a:endParaRPr sz="3000" b="0" i="0" u="none" strike="noStrike" cap="none" dirty="0">
              <a:solidFill>
                <a:srgbClr val="F59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9"/>
          <p:cNvSpPr/>
          <p:nvPr/>
        </p:nvSpPr>
        <p:spPr>
          <a:xfrm rot="5400000">
            <a:off x="-172113" y="330503"/>
            <a:ext cx="511551" cy="308999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3;p39">
            <a:extLst>
              <a:ext uri="{FF2B5EF4-FFF2-40B4-BE49-F238E27FC236}">
                <a16:creationId xmlns:a16="http://schemas.microsoft.com/office/drawing/2014/main" id="{3AB9828B-C8EA-3C42-F394-E7D8900686A5}"/>
              </a:ext>
            </a:extLst>
          </p:cNvPr>
          <p:cNvSpPr txBox="1"/>
          <p:nvPr/>
        </p:nvSpPr>
        <p:spPr>
          <a:xfrm>
            <a:off x="717090" y="819400"/>
            <a:ext cx="175300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 dirty="0">
                <a:solidFill>
                  <a:srgbClr val="F59C00"/>
                </a:solidFill>
                <a:latin typeface="Fira Sans"/>
                <a:ea typeface="Fira Sans"/>
                <a:cs typeface="Fira Sans"/>
                <a:sym typeface="Fira Sans"/>
              </a:rPr>
              <a:t>•</a:t>
            </a:r>
          </a:p>
        </p:txBody>
      </p:sp>
      <p:sp>
        <p:nvSpPr>
          <p:cNvPr id="3" name="Google Shape;23;p39">
            <a:extLst>
              <a:ext uri="{FF2B5EF4-FFF2-40B4-BE49-F238E27FC236}">
                <a16:creationId xmlns:a16="http://schemas.microsoft.com/office/drawing/2014/main" id="{A287A02D-FFED-7887-740E-B5B02944BE4C}"/>
              </a:ext>
            </a:extLst>
          </p:cNvPr>
          <p:cNvSpPr txBox="1"/>
          <p:nvPr/>
        </p:nvSpPr>
        <p:spPr>
          <a:xfrm>
            <a:off x="717090" y="1542455"/>
            <a:ext cx="175300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 dirty="0">
                <a:solidFill>
                  <a:srgbClr val="F59C00"/>
                </a:solidFill>
                <a:latin typeface="Fira Sans"/>
                <a:ea typeface="Fira Sans"/>
                <a:cs typeface="Fira Sans"/>
                <a:sym typeface="Fira Sans"/>
              </a:rPr>
              <a:t>•</a:t>
            </a:r>
          </a:p>
        </p:txBody>
      </p:sp>
      <p:sp>
        <p:nvSpPr>
          <p:cNvPr id="4" name="Google Shape;23;p39">
            <a:extLst>
              <a:ext uri="{FF2B5EF4-FFF2-40B4-BE49-F238E27FC236}">
                <a16:creationId xmlns:a16="http://schemas.microsoft.com/office/drawing/2014/main" id="{501471A2-B874-7E5C-AD48-565466A7F9CE}"/>
              </a:ext>
            </a:extLst>
          </p:cNvPr>
          <p:cNvSpPr txBox="1"/>
          <p:nvPr/>
        </p:nvSpPr>
        <p:spPr>
          <a:xfrm>
            <a:off x="717090" y="2275965"/>
            <a:ext cx="175300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 dirty="0">
                <a:solidFill>
                  <a:srgbClr val="F59C00"/>
                </a:solidFill>
                <a:latin typeface="Fira Sans"/>
                <a:ea typeface="Fira Sans"/>
                <a:cs typeface="Fira Sans"/>
                <a:sym typeface="Fira Sans"/>
              </a:rPr>
              <a:t>•</a:t>
            </a:r>
          </a:p>
        </p:txBody>
      </p:sp>
      <p:sp>
        <p:nvSpPr>
          <p:cNvPr id="5" name="Google Shape;23;p39">
            <a:extLst>
              <a:ext uri="{FF2B5EF4-FFF2-40B4-BE49-F238E27FC236}">
                <a16:creationId xmlns:a16="http://schemas.microsoft.com/office/drawing/2014/main" id="{769B2311-1549-9E68-B35A-8F6A3251C0C9}"/>
              </a:ext>
            </a:extLst>
          </p:cNvPr>
          <p:cNvSpPr txBox="1"/>
          <p:nvPr/>
        </p:nvSpPr>
        <p:spPr>
          <a:xfrm>
            <a:off x="717090" y="3025497"/>
            <a:ext cx="175300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 dirty="0">
                <a:solidFill>
                  <a:srgbClr val="F59C00"/>
                </a:solidFill>
                <a:latin typeface="Fira Sans"/>
                <a:ea typeface="Fira Sans"/>
                <a:cs typeface="Fira Sans"/>
                <a:sym typeface="Fira Sans"/>
              </a:rPr>
              <a:t>•</a:t>
            </a:r>
          </a:p>
        </p:txBody>
      </p:sp>
      <p:sp>
        <p:nvSpPr>
          <p:cNvPr id="6" name="Google Shape;23;p39">
            <a:extLst>
              <a:ext uri="{FF2B5EF4-FFF2-40B4-BE49-F238E27FC236}">
                <a16:creationId xmlns:a16="http://schemas.microsoft.com/office/drawing/2014/main" id="{5986EF7B-2353-C04F-C4E4-94F7EC14DE1A}"/>
              </a:ext>
            </a:extLst>
          </p:cNvPr>
          <p:cNvSpPr txBox="1"/>
          <p:nvPr/>
        </p:nvSpPr>
        <p:spPr>
          <a:xfrm>
            <a:off x="717090" y="3978780"/>
            <a:ext cx="175300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 dirty="0">
                <a:solidFill>
                  <a:srgbClr val="F59C00"/>
                </a:solidFill>
                <a:latin typeface="Fira Sans"/>
                <a:ea typeface="Fira Sans"/>
                <a:cs typeface="Fira Sans"/>
                <a:sym typeface="Fira Sans"/>
              </a:rPr>
              <a:t>•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3DBA3AB-B416-9449-B229-6662F4377C4E}"/>
              </a:ext>
            </a:extLst>
          </p:cNvPr>
          <p:cNvCxnSpPr/>
          <p:nvPr/>
        </p:nvCxnSpPr>
        <p:spPr>
          <a:xfrm>
            <a:off x="1047261" y="1453662"/>
            <a:ext cx="69088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00E6F3F-7600-3259-444E-301BDBF083BE}"/>
              </a:ext>
            </a:extLst>
          </p:cNvPr>
          <p:cNvCxnSpPr/>
          <p:nvPr/>
        </p:nvCxnSpPr>
        <p:spPr>
          <a:xfrm>
            <a:off x="1047261" y="2211710"/>
            <a:ext cx="69088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D59B749-F68D-D26D-BA68-983182ED5368}"/>
              </a:ext>
            </a:extLst>
          </p:cNvPr>
          <p:cNvCxnSpPr/>
          <p:nvPr/>
        </p:nvCxnSpPr>
        <p:spPr>
          <a:xfrm>
            <a:off x="1047261" y="2931790"/>
            <a:ext cx="69088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780D081C-2C84-0AD0-F204-DEEE25BA337A}"/>
              </a:ext>
            </a:extLst>
          </p:cNvPr>
          <p:cNvCxnSpPr/>
          <p:nvPr/>
        </p:nvCxnSpPr>
        <p:spPr>
          <a:xfrm>
            <a:off x="1047261" y="3875709"/>
            <a:ext cx="69088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8341CA1-DC59-0E0F-C4A5-6605310D645B}"/>
              </a:ext>
            </a:extLst>
          </p:cNvPr>
          <p:cNvGrpSpPr/>
          <p:nvPr/>
        </p:nvGrpSpPr>
        <p:grpSpPr>
          <a:xfrm>
            <a:off x="1478930" y="-380578"/>
            <a:ext cx="6186141" cy="6186141"/>
            <a:chOff x="1094580" y="970022"/>
            <a:chExt cx="6657857" cy="665785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7B7D19-EC46-FA88-CE37-0CB86266DC94}"/>
                </a:ext>
              </a:extLst>
            </p:cNvPr>
            <p:cNvSpPr/>
            <p:nvPr/>
          </p:nvSpPr>
          <p:spPr>
            <a:xfrm>
              <a:off x="1094580" y="970022"/>
              <a:ext cx="6657857" cy="6657857"/>
            </a:xfrm>
            <a:prstGeom prst="ellipse">
              <a:avLst/>
            </a:prstGeom>
            <a:noFill/>
            <a:ln>
              <a:solidFill>
                <a:schemeClr val="accent2">
                  <a:alpha val="37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BEF092C-1CF1-E31C-0800-D233BA75C2FC}"/>
                </a:ext>
              </a:extLst>
            </p:cNvPr>
            <p:cNvSpPr/>
            <p:nvPr/>
          </p:nvSpPr>
          <p:spPr>
            <a:xfrm>
              <a:off x="1357667" y="1233109"/>
              <a:ext cx="6131682" cy="6131682"/>
            </a:xfrm>
            <a:prstGeom prst="ellipse">
              <a:avLst/>
            </a:prstGeom>
            <a:solidFill>
              <a:schemeClr val="accent2">
                <a:alpha val="1504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1479F676-C96E-83D6-EE0E-B1AD593A3861}"/>
              </a:ext>
            </a:extLst>
          </p:cNvPr>
          <p:cNvGrpSpPr/>
          <p:nvPr/>
        </p:nvGrpSpPr>
        <p:grpSpPr>
          <a:xfrm>
            <a:off x="1712789" y="1947575"/>
            <a:ext cx="5697589" cy="2496629"/>
            <a:chOff x="1712789" y="515815"/>
            <a:chExt cx="5697589" cy="2496629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2CA14C6A-4511-33C7-5E80-55A9A0E89B0A}"/>
                </a:ext>
              </a:extLst>
            </p:cNvPr>
            <p:cNvGrpSpPr/>
            <p:nvPr/>
          </p:nvGrpSpPr>
          <p:grpSpPr>
            <a:xfrm>
              <a:off x="1712789" y="806970"/>
              <a:ext cx="1642505" cy="893192"/>
              <a:chOff x="1712789" y="806970"/>
              <a:chExt cx="1642505" cy="893192"/>
            </a:xfrm>
          </p:grpSpPr>
          <p:sp>
            <p:nvSpPr>
              <p:cNvPr id="126" name="Google Shape;126;p41"/>
              <p:cNvSpPr txBox="1"/>
              <p:nvPr/>
            </p:nvSpPr>
            <p:spPr>
              <a:xfrm>
                <a:off x="1768133" y="1384721"/>
                <a:ext cx="1531816" cy="315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0" i="0" u="none" strike="noStrike" cap="none" dirty="0">
                    <a:solidFill>
                      <a:srgbClr val="595959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Atua no ramo de </a:t>
                </a:r>
                <a:br>
                  <a:rPr lang="pt-BR" sz="800" b="0" i="0" u="none" strike="noStrike" cap="none" dirty="0">
                    <a:solidFill>
                      <a:srgbClr val="595959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</a:br>
                <a:r>
                  <a:rPr lang="pt-BR" sz="800" b="0" i="0" u="none" strike="noStrike" cap="none" dirty="0">
                    <a:solidFill>
                      <a:srgbClr val="595959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gestão e fiscalização</a:t>
                </a:r>
                <a:endParaRPr dirty="0"/>
              </a:p>
            </p:txBody>
          </p:sp>
          <p:grpSp>
            <p:nvGrpSpPr>
              <p:cNvPr id="13" name="Agrupar 12">
                <a:extLst>
                  <a:ext uri="{FF2B5EF4-FFF2-40B4-BE49-F238E27FC236}">
                    <a16:creationId xmlns:a16="http://schemas.microsoft.com/office/drawing/2014/main" id="{6D8E86A4-F9E7-03A3-5E78-B4F7CCFC27C9}"/>
                  </a:ext>
                </a:extLst>
              </p:cNvPr>
              <p:cNvGrpSpPr/>
              <p:nvPr/>
            </p:nvGrpSpPr>
            <p:grpSpPr>
              <a:xfrm>
                <a:off x="1712789" y="806970"/>
                <a:ext cx="1642505" cy="530027"/>
                <a:chOff x="569249" y="541247"/>
                <a:chExt cx="1642505" cy="530027"/>
              </a:xfrm>
            </p:grpSpPr>
            <p:sp>
              <p:nvSpPr>
                <p:cNvPr id="124" name="Google Shape;124;p41"/>
                <p:cNvSpPr/>
                <p:nvPr/>
              </p:nvSpPr>
              <p:spPr>
                <a:xfrm>
                  <a:off x="569249" y="541247"/>
                  <a:ext cx="1642505" cy="530027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125;p41"/>
                <p:cNvSpPr txBox="1"/>
                <p:nvPr/>
              </p:nvSpPr>
              <p:spPr>
                <a:xfrm>
                  <a:off x="1082205" y="572421"/>
                  <a:ext cx="1020134" cy="4385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200" b="1" i="0" u="none" strike="noStrike" cap="none" dirty="0">
                      <a:solidFill>
                        <a:srgbClr val="F59C00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EMPRESA 1</a:t>
                  </a:r>
                  <a:endParaRPr dirty="0"/>
                </a:p>
              </p:txBody>
            </p:sp>
            <p:pic>
              <p:nvPicPr>
                <p:cNvPr id="127" name="Google Shape;127;p4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95629" y="643974"/>
                  <a:ext cx="306285" cy="3062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2DF5BAA3-3D4D-58EC-BBF8-1609047C8848}"/>
                </a:ext>
              </a:extLst>
            </p:cNvPr>
            <p:cNvGrpSpPr/>
            <p:nvPr/>
          </p:nvGrpSpPr>
          <p:grpSpPr>
            <a:xfrm>
              <a:off x="3751385" y="515815"/>
              <a:ext cx="1641231" cy="910511"/>
              <a:chOff x="3669071" y="547077"/>
              <a:chExt cx="1641231" cy="910511"/>
            </a:xfrm>
          </p:grpSpPr>
          <p:sp>
            <p:nvSpPr>
              <p:cNvPr id="132" name="Google Shape;132;p41"/>
              <p:cNvSpPr txBox="1"/>
              <p:nvPr/>
            </p:nvSpPr>
            <p:spPr>
              <a:xfrm>
                <a:off x="3669071" y="1142147"/>
                <a:ext cx="1641231" cy="315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0" i="0" u="none" strike="noStrike" cap="none" dirty="0">
                    <a:solidFill>
                      <a:srgbClr val="595959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Atua no ramo </a:t>
                </a:r>
                <a:br>
                  <a:rPr lang="pt-BR" sz="800" b="0" i="0" u="none" strike="noStrike" cap="none" dirty="0">
                    <a:solidFill>
                      <a:srgbClr val="595959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</a:br>
                <a:r>
                  <a:rPr lang="pt-BR" sz="800" b="0" i="0" u="none" strike="noStrike" cap="none" dirty="0">
                    <a:solidFill>
                      <a:srgbClr val="595959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como construtora</a:t>
                </a:r>
                <a:endParaRPr dirty="0"/>
              </a:p>
            </p:txBody>
          </p:sp>
          <p:grpSp>
            <p:nvGrpSpPr>
              <p:cNvPr id="2" name="Agrupar 1">
                <a:extLst>
                  <a:ext uri="{FF2B5EF4-FFF2-40B4-BE49-F238E27FC236}">
                    <a16:creationId xmlns:a16="http://schemas.microsoft.com/office/drawing/2014/main" id="{F67245F3-AAF7-E7E9-391B-ADBF33241119}"/>
                  </a:ext>
                </a:extLst>
              </p:cNvPr>
              <p:cNvGrpSpPr/>
              <p:nvPr/>
            </p:nvGrpSpPr>
            <p:grpSpPr>
              <a:xfrm>
                <a:off x="3672726" y="547077"/>
                <a:ext cx="1633921" cy="530027"/>
                <a:chOff x="577833" y="0"/>
                <a:chExt cx="1633921" cy="530027"/>
              </a:xfrm>
            </p:grpSpPr>
            <p:grpSp>
              <p:nvGrpSpPr>
                <p:cNvPr id="129" name="Google Shape;129;p41"/>
                <p:cNvGrpSpPr/>
                <p:nvPr/>
              </p:nvGrpSpPr>
              <p:grpSpPr>
                <a:xfrm>
                  <a:off x="577833" y="0"/>
                  <a:ext cx="1633921" cy="530027"/>
                  <a:chOff x="-64075" y="1129004"/>
                  <a:chExt cx="2243563" cy="727788"/>
                </a:xfrm>
              </p:grpSpPr>
              <p:sp>
                <p:nvSpPr>
                  <p:cNvPr id="130" name="Google Shape;130;p41"/>
                  <p:cNvSpPr/>
                  <p:nvPr/>
                </p:nvSpPr>
                <p:spPr>
                  <a:xfrm>
                    <a:off x="-64075" y="1129004"/>
                    <a:ext cx="2243563" cy="72778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" name="Google Shape;131;p41"/>
                  <p:cNvSpPr txBox="1"/>
                  <p:nvPr/>
                </p:nvSpPr>
                <p:spPr>
                  <a:xfrm>
                    <a:off x="640272" y="1171809"/>
                    <a:ext cx="1410439" cy="6021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2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pt-BR" sz="1200" b="1" i="0" u="none" strike="noStrike" cap="none" dirty="0">
                        <a:solidFill>
                          <a:srgbClr val="F59C00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rPr>
                      <a:t>EMPRESA 2</a:t>
                    </a:r>
                    <a:endParaRPr dirty="0"/>
                  </a:p>
                </p:txBody>
              </p:sp>
            </p:grpSp>
            <p:pic>
              <p:nvPicPr>
                <p:cNvPr id="133" name="Google Shape;133;p4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711960" y="89182"/>
                  <a:ext cx="333049" cy="3330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CACDBAD5-DF46-391B-235B-E393C6A67A7A}"/>
                </a:ext>
              </a:extLst>
            </p:cNvPr>
            <p:cNvGrpSpPr/>
            <p:nvPr/>
          </p:nvGrpSpPr>
          <p:grpSpPr>
            <a:xfrm>
              <a:off x="5801802" y="806970"/>
              <a:ext cx="1608576" cy="930198"/>
              <a:chOff x="5786172" y="806970"/>
              <a:chExt cx="1608576" cy="930198"/>
            </a:xfrm>
          </p:grpSpPr>
          <p:sp>
            <p:nvSpPr>
              <p:cNvPr id="135" name="Google Shape;135;p41"/>
              <p:cNvSpPr txBox="1"/>
              <p:nvPr/>
            </p:nvSpPr>
            <p:spPr>
              <a:xfrm>
                <a:off x="5808224" y="1421727"/>
                <a:ext cx="1586524" cy="315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0" i="0" u="none" strike="noStrike" cap="none" dirty="0">
                    <a:solidFill>
                      <a:srgbClr val="595959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Atua no ramo como 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0" i="0" u="none" strike="noStrike" cap="none" dirty="0">
                    <a:solidFill>
                      <a:srgbClr val="595959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montadora de equipamentos</a:t>
                </a:r>
                <a:endParaRPr dirty="0"/>
              </a:p>
            </p:txBody>
          </p:sp>
          <p:grpSp>
            <p:nvGrpSpPr>
              <p:cNvPr id="3" name="Agrupar 2">
                <a:extLst>
                  <a:ext uri="{FF2B5EF4-FFF2-40B4-BE49-F238E27FC236}">
                    <a16:creationId xmlns:a16="http://schemas.microsoft.com/office/drawing/2014/main" id="{FBBC54AA-AB44-3D41-387F-994EA225EABE}"/>
                  </a:ext>
                </a:extLst>
              </p:cNvPr>
              <p:cNvGrpSpPr/>
              <p:nvPr/>
            </p:nvGrpSpPr>
            <p:grpSpPr>
              <a:xfrm>
                <a:off x="5786172" y="806970"/>
                <a:ext cx="1607182" cy="530027"/>
                <a:chOff x="3324326" y="0"/>
                <a:chExt cx="1607182" cy="530027"/>
              </a:xfrm>
            </p:grpSpPr>
            <p:grpSp>
              <p:nvGrpSpPr>
                <p:cNvPr id="136" name="Google Shape;136;p41"/>
                <p:cNvGrpSpPr/>
                <p:nvPr/>
              </p:nvGrpSpPr>
              <p:grpSpPr>
                <a:xfrm>
                  <a:off x="3324326" y="0"/>
                  <a:ext cx="1607182" cy="530027"/>
                  <a:chOff x="-64075" y="1129004"/>
                  <a:chExt cx="2206848" cy="727788"/>
                </a:xfrm>
              </p:grpSpPr>
              <p:sp>
                <p:nvSpPr>
                  <p:cNvPr id="137" name="Google Shape;137;p41"/>
                  <p:cNvSpPr/>
                  <p:nvPr/>
                </p:nvSpPr>
                <p:spPr>
                  <a:xfrm>
                    <a:off x="-64075" y="1129004"/>
                    <a:ext cx="2206848" cy="72778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8" name="Google Shape;138;p41"/>
                  <p:cNvSpPr txBox="1"/>
                  <p:nvPr/>
                </p:nvSpPr>
                <p:spPr>
                  <a:xfrm>
                    <a:off x="597348" y="1171809"/>
                    <a:ext cx="1502501" cy="6021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2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pt-BR" sz="1200" b="1" i="0" u="none" strike="noStrike" cap="none" dirty="0">
                        <a:solidFill>
                          <a:srgbClr val="F59C00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rPr>
                      <a:t>EMPRESA 3</a:t>
                    </a:r>
                    <a:endParaRPr dirty="0"/>
                  </a:p>
                </p:txBody>
              </p:sp>
            </p:grpSp>
            <p:pic>
              <p:nvPicPr>
                <p:cNvPr id="139" name="Google Shape;139;p41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3465162" y="108976"/>
                  <a:ext cx="307773" cy="3077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cxnSp>
          <p:nvCxnSpPr>
            <p:cNvPr id="111" name="Google Shape;111;p41"/>
            <p:cNvCxnSpPr>
              <a:cxnSpLocks/>
            </p:cNvCxnSpPr>
            <p:nvPr/>
          </p:nvCxnSpPr>
          <p:spPr>
            <a:xfrm>
              <a:off x="2702859" y="1775364"/>
              <a:ext cx="1103233" cy="483282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" name="Google Shape;112;p41">
              <a:extLst>
                <a:ext uri="{FF2B5EF4-FFF2-40B4-BE49-F238E27FC236}">
                  <a16:creationId xmlns:a16="http://schemas.microsoft.com/office/drawing/2014/main" id="{75A57387-EF18-2DE5-8DCE-0DB9C7CFD11B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477108"/>
              <a:ext cx="0" cy="226646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03FEE741-F418-F069-D080-51DD91A04846}"/>
                </a:ext>
              </a:extLst>
            </p:cNvPr>
            <p:cNvGrpSpPr/>
            <p:nvPr/>
          </p:nvGrpSpPr>
          <p:grpSpPr>
            <a:xfrm>
              <a:off x="3581280" y="1813209"/>
              <a:ext cx="2003618" cy="1199235"/>
              <a:chOff x="3581280" y="3603243"/>
              <a:chExt cx="2003618" cy="1199235"/>
            </a:xfrm>
          </p:grpSpPr>
          <p:grpSp>
            <p:nvGrpSpPr>
              <p:cNvPr id="29" name="Google Shape;108;p41">
                <a:extLst>
                  <a:ext uri="{FF2B5EF4-FFF2-40B4-BE49-F238E27FC236}">
                    <a16:creationId xmlns:a16="http://schemas.microsoft.com/office/drawing/2014/main" id="{D1C175D2-1EC5-EF16-C5A9-495746860065}"/>
                  </a:ext>
                </a:extLst>
              </p:cNvPr>
              <p:cNvGrpSpPr/>
              <p:nvPr/>
            </p:nvGrpSpPr>
            <p:grpSpPr>
              <a:xfrm>
                <a:off x="4098403" y="3603243"/>
                <a:ext cx="969373" cy="969373"/>
                <a:chOff x="3941992" y="3755863"/>
                <a:chExt cx="969373" cy="969373"/>
              </a:xfrm>
            </p:grpSpPr>
            <p:sp>
              <p:nvSpPr>
                <p:cNvPr id="31" name="Google Shape;109;p41">
                  <a:extLst>
                    <a:ext uri="{FF2B5EF4-FFF2-40B4-BE49-F238E27FC236}">
                      <a16:creationId xmlns:a16="http://schemas.microsoft.com/office/drawing/2014/main" id="{D6F41CD1-FC53-FA07-DEB1-435D4282EE25}"/>
                    </a:ext>
                  </a:extLst>
                </p:cNvPr>
                <p:cNvSpPr/>
                <p:nvPr/>
              </p:nvSpPr>
              <p:spPr>
                <a:xfrm>
                  <a:off x="3941992" y="3755863"/>
                  <a:ext cx="969373" cy="969373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2" name="Google Shape;110;p41">
                  <a:extLst>
                    <a:ext uri="{FF2B5EF4-FFF2-40B4-BE49-F238E27FC236}">
                      <a16:creationId xmlns:a16="http://schemas.microsoft.com/office/drawing/2014/main" id="{79EA6479-2BF9-2884-5548-6482CE517257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4157278" y="3952875"/>
                  <a:ext cx="538801" cy="5388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</p:pic>
          </p:grpSp>
          <p:sp>
            <p:nvSpPr>
              <p:cNvPr id="30" name="Google Shape;114;p41">
                <a:extLst>
                  <a:ext uri="{FF2B5EF4-FFF2-40B4-BE49-F238E27FC236}">
                    <a16:creationId xmlns:a16="http://schemas.microsoft.com/office/drawing/2014/main" id="{21E48884-6A96-3640-1692-337662C8409D}"/>
                  </a:ext>
                </a:extLst>
              </p:cNvPr>
              <p:cNvSpPr txBox="1"/>
              <p:nvPr/>
            </p:nvSpPr>
            <p:spPr>
              <a:xfrm>
                <a:off x="3581280" y="4579370"/>
                <a:ext cx="2003618" cy="223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000" b="0" i="0" u="none" strike="noStrike" cap="none" dirty="0">
                    <a:solidFill>
                      <a:srgbClr val="595959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Cliente</a:t>
                </a:r>
                <a:endParaRPr dirty="0"/>
              </a:p>
            </p:txBody>
          </p:sp>
        </p:grpSp>
        <p:cxnSp>
          <p:nvCxnSpPr>
            <p:cNvPr id="38" name="Google Shape;111;p41">
              <a:extLst>
                <a:ext uri="{FF2B5EF4-FFF2-40B4-BE49-F238E27FC236}">
                  <a16:creationId xmlns:a16="http://schemas.microsoft.com/office/drawing/2014/main" id="{C82D3217-008A-49ED-C51B-FA32252D18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0300" y="1775364"/>
              <a:ext cx="1103233" cy="483282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36" name="Google Shape;105;p4">
            <a:extLst>
              <a:ext uri="{FF2B5EF4-FFF2-40B4-BE49-F238E27FC236}">
                <a16:creationId xmlns:a16="http://schemas.microsoft.com/office/drawing/2014/main" id="{79437A4B-04CA-4322-CFDF-835D2922B7CA}"/>
              </a:ext>
            </a:extLst>
          </p:cNvPr>
          <p:cNvSpPr txBox="1"/>
          <p:nvPr/>
        </p:nvSpPr>
        <p:spPr>
          <a:xfrm>
            <a:off x="2438275" y="703981"/>
            <a:ext cx="4479900" cy="76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3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ts val="2960"/>
              </a:lnSpc>
              <a:buClr>
                <a:srgbClr val="5B6235"/>
              </a:buClr>
              <a:buSzPts val="3000"/>
              <a:buFont typeface="Abril Fatface" panose="02000503000000020003"/>
              <a:buNone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rPr>
              <a:t>Relacionamento</a:t>
            </a:r>
            <a:br>
              <a:rPr lang="pt-BR" sz="2800" dirty="0">
                <a:solidFill>
                  <a:srgbClr val="F59C00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rPr>
            </a:br>
            <a:r>
              <a:rPr lang="pt-BR" sz="2800" dirty="0">
                <a:solidFill>
                  <a:srgbClr val="F59C00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rPr>
              <a:t>sem o consórcio</a:t>
            </a:r>
            <a:endParaRPr lang="pt-BR" sz="2800" dirty="0">
              <a:solidFill>
                <a:srgbClr val="F59C00"/>
              </a:solidFill>
            </a:endParaRPr>
          </a:p>
        </p:txBody>
      </p:sp>
      <p:sp>
        <p:nvSpPr>
          <p:cNvPr id="39" name="Google Shape;8;p29">
            <a:extLst>
              <a:ext uri="{FF2B5EF4-FFF2-40B4-BE49-F238E27FC236}">
                <a16:creationId xmlns:a16="http://schemas.microsoft.com/office/drawing/2014/main" id="{40D7D483-6D30-CE64-2282-776E3F50B592}"/>
              </a:ext>
            </a:extLst>
          </p:cNvPr>
          <p:cNvSpPr/>
          <p:nvPr/>
        </p:nvSpPr>
        <p:spPr>
          <a:xfrm>
            <a:off x="0" y="0"/>
            <a:ext cx="125730" cy="51435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8B371CA9-A23B-536C-4A8A-850F2A6ABB1D}"/>
              </a:ext>
            </a:extLst>
          </p:cNvPr>
          <p:cNvGrpSpPr/>
          <p:nvPr/>
        </p:nvGrpSpPr>
        <p:grpSpPr>
          <a:xfrm>
            <a:off x="8498615" y="159310"/>
            <a:ext cx="472383" cy="163419"/>
            <a:chOff x="7893042" y="394633"/>
            <a:chExt cx="540075" cy="186837"/>
          </a:xfrm>
        </p:grpSpPr>
        <p:grpSp>
          <p:nvGrpSpPr>
            <p:cNvPr id="49" name="Agrupar 48">
              <a:extLst>
                <a:ext uri="{FF2B5EF4-FFF2-40B4-BE49-F238E27FC236}">
                  <a16:creationId xmlns:a16="http://schemas.microsoft.com/office/drawing/2014/main" id="{E07F80D8-0FA6-3168-EE74-DD9506775C94}"/>
                </a:ext>
              </a:extLst>
            </p:cNvPr>
            <p:cNvGrpSpPr/>
            <p:nvPr/>
          </p:nvGrpSpPr>
          <p:grpSpPr>
            <a:xfrm>
              <a:off x="8069661" y="394633"/>
              <a:ext cx="186837" cy="186837"/>
              <a:chOff x="8143631" y="179754"/>
              <a:chExt cx="257908" cy="257908"/>
            </a:xfrm>
          </p:grpSpPr>
          <p:sp>
            <p:nvSpPr>
              <p:cNvPr id="53" name="Retângulo Arredondado 52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DFD5235B-DC91-F65B-F14F-C3DCB7FFB45A}"/>
                  </a:ext>
                </a:extLst>
              </p:cNvPr>
              <p:cNvSpPr/>
              <p:nvPr/>
            </p:nvSpPr>
            <p:spPr>
              <a:xfrm>
                <a:off x="8143631" y="179754"/>
                <a:ext cx="257908" cy="257908"/>
              </a:xfrm>
              <a:prstGeom prst="roundRect">
                <a:avLst/>
              </a:prstGeom>
              <a:no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54" name="Agrupar 53">
                <a:extLst>
                  <a:ext uri="{FF2B5EF4-FFF2-40B4-BE49-F238E27FC236}">
                    <a16:creationId xmlns:a16="http://schemas.microsoft.com/office/drawing/2014/main" id="{3D3867E5-4DB0-ED6D-FE2E-36A16524DB33}"/>
                  </a:ext>
                </a:extLst>
              </p:cNvPr>
              <p:cNvGrpSpPr/>
              <p:nvPr/>
            </p:nvGrpSpPr>
            <p:grpSpPr>
              <a:xfrm flipH="1">
                <a:off x="8212382" y="253418"/>
                <a:ext cx="120407" cy="110581"/>
                <a:chOff x="8146882" y="812800"/>
                <a:chExt cx="137426" cy="126211"/>
              </a:xfrm>
            </p:grpSpPr>
            <p:cxnSp>
              <p:nvCxnSpPr>
                <p:cNvPr id="55" name="Conector Reto 54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8FD6C60B-2F8F-B05A-72C6-4B39AD716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50506" y="812800"/>
                  <a:ext cx="133802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5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A2FDB301-6166-764B-4253-62A5C22E9D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46882" y="875905"/>
                  <a:ext cx="137426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to 5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ADA7766B-A6D3-5810-9498-B602718561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46882" y="939011"/>
                  <a:ext cx="137426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Agrupar 49">
              <a:extLst>
                <a:ext uri="{FF2B5EF4-FFF2-40B4-BE49-F238E27FC236}">
                  <a16:creationId xmlns:a16="http://schemas.microsoft.com/office/drawing/2014/main" id="{08DE8578-A6C9-3F72-A1D4-1DBAB2866A72}"/>
                </a:ext>
              </a:extLst>
            </p:cNvPr>
            <p:cNvGrpSpPr/>
            <p:nvPr/>
          </p:nvGrpSpPr>
          <p:grpSpPr>
            <a:xfrm>
              <a:off x="7893042" y="416858"/>
              <a:ext cx="540075" cy="141194"/>
              <a:chOff x="7893042" y="416858"/>
              <a:chExt cx="540075" cy="141194"/>
            </a:xfrm>
          </p:grpSpPr>
          <p:pic>
            <p:nvPicPr>
              <p:cNvPr id="51" name="Imagem 5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89354DAE-D3FA-E339-3442-BD21269993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40022" y="416858"/>
                <a:ext cx="93095" cy="134471"/>
              </a:xfrm>
              <a:prstGeom prst="rect">
                <a:avLst/>
              </a:prstGeom>
            </p:spPr>
          </p:pic>
          <p:pic>
            <p:nvPicPr>
              <p:cNvPr id="52" name="Imagem 51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B1972475-8147-0E1C-D808-6B2D5F289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7893042" y="423581"/>
                <a:ext cx="93095" cy="134471"/>
              </a:xfrm>
              <a:prstGeom prst="rect">
                <a:avLst/>
              </a:prstGeom>
            </p:spPr>
          </p:pic>
        </p:grpSp>
      </p:grpSp>
      <p:pic>
        <p:nvPicPr>
          <p:cNvPr id="58" name="Google Shape;9;p29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C0A0FDEC-CF3B-92B5-AB3C-39A28FCC836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804953" y="4825001"/>
            <a:ext cx="226031" cy="226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57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8341CA1-DC59-0E0F-C4A5-6605310D645B}"/>
              </a:ext>
            </a:extLst>
          </p:cNvPr>
          <p:cNvGrpSpPr/>
          <p:nvPr/>
        </p:nvGrpSpPr>
        <p:grpSpPr>
          <a:xfrm>
            <a:off x="1338188" y="-662062"/>
            <a:ext cx="6467625" cy="6467625"/>
            <a:chOff x="1094580" y="970022"/>
            <a:chExt cx="6657857" cy="665785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7B7D19-EC46-FA88-CE37-0CB86266DC94}"/>
                </a:ext>
              </a:extLst>
            </p:cNvPr>
            <p:cNvSpPr/>
            <p:nvPr/>
          </p:nvSpPr>
          <p:spPr>
            <a:xfrm>
              <a:off x="1094580" y="970022"/>
              <a:ext cx="6657857" cy="6657857"/>
            </a:xfrm>
            <a:prstGeom prst="ellipse">
              <a:avLst/>
            </a:prstGeom>
            <a:noFill/>
            <a:ln>
              <a:solidFill>
                <a:schemeClr val="accent2">
                  <a:alpha val="37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BEF092C-1CF1-E31C-0800-D233BA75C2FC}"/>
                </a:ext>
              </a:extLst>
            </p:cNvPr>
            <p:cNvSpPr/>
            <p:nvPr/>
          </p:nvSpPr>
          <p:spPr>
            <a:xfrm>
              <a:off x="1357667" y="1233109"/>
              <a:ext cx="6131682" cy="6131682"/>
            </a:xfrm>
            <a:prstGeom prst="ellipse">
              <a:avLst/>
            </a:prstGeom>
            <a:solidFill>
              <a:schemeClr val="accent2">
                <a:alpha val="1504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15" name="Google Shape;112;p41">
            <a:extLst>
              <a:ext uri="{FF2B5EF4-FFF2-40B4-BE49-F238E27FC236}">
                <a16:creationId xmlns:a16="http://schemas.microsoft.com/office/drawing/2014/main" id="{75A57387-EF18-2DE5-8DCE-0DB9C7CFD11B}"/>
              </a:ext>
            </a:extLst>
          </p:cNvPr>
          <p:cNvCxnSpPr>
            <a:cxnSpLocks/>
          </p:cNvCxnSpPr>
          <p:nvPr/>
        </p:nvCxnSpPr>
        <p:spPr>
          <a:xfrm>
            <a:off x="4572000" y="2008555"/>
            <a:ext cx="0" cy="20320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" name="Google Shape;114;p41">
            <a:extLst>
              <a:ext uri="{FF2B5EF4-FFF2-40B4-BE49-F238E27FC236}">
                <a16:creationId xmlns:a16="http://schemas.microsoft.com/office/drawing/2014/main" id="{21E48884-6A96-3640-1692-337662C8409D}"/>
              </a:ext>
            </a:extLst>
          </p:cNvPr>
          <p:cNvSpPr txBox="1"/>
          <p:nvPr/>
        </p:nvSpPr>
        <p:spPr>
          <a:xfrm>
            <a:off x="3581280" y="3258260"/>
            <a:ext cx="2003618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Consórcio</a:t>
            </a:r>
            <a:endParaRPr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A43DD9B9-7FCD-AAF6-9EC2-C8474EB3761F}"/>
              </a:ext>
            </a:extLst>
          </p:cNvPr>
          <p:cNvGrpSpPr/>
          <p:nvPr/>
        </p:nvGrpSpPr>
        <p:grpSpPr>
          <a:xfrm>
            <a:off x="3581280" y="3787538"/>
            <a:ext cx="2003618" cy="1199235"/>
            <a:chOff x="3581280" y="3603243"/>
            <a:chExt cx="2003618" cy="1199235"/>
          </a:xfrm>
        </p:grpSpPr>
        <p:grpSp>
          <p:nvGrpSpPr>
            <p:cNvPr id="8" name="Google Shape;108;p41">
              <a:extLst>
                <a:ext uri="{FF2B5EF4-FFF2-40B4-BE49-F238E27FC236}">
                  <a16:creationId xmlns:a16="http://schemas.microsoft.com/office/drawing/2014/main" id="{84E89C80-6C45-705B-93A4-A5B0E9C90A6E}"/>
                </a:ext>
              </a:extLst>
            </p:cNvPr>
            <p:cNvGrpSpPr/>
            <p:nvPr/>
          </p:nvGrpSpPr>
          <p:grpSpPr>
            <a:xfrm>
              <a:off x="4098403" y="3603243"/>
              <a:ext cx="969373" cy="969373"/>
              <a:chOff x="3941992" y="3755863"/>
              <a:chExt cx="969373" cy="969373"/>
            </a:xfrm>
          </p:grpSpPr>
          <p:sp>
            <p:nvSpPr>
              <p:cNvPr id="16" name="Google Shape;109;p41">
                <a:extLst>
                  <a:ext uri="{FF2B5EF4-FFF2-40B4-BE49-F238E27FC236}">
                    <a16:creationId xmlns:a16="http://schemas.microsoft.com/office/drawing/2014/main" id="{D55D60DB-6BC4-AEA1-2DB1-ADB5EA778810}"/>
                  </a:ext>
                </a:extLst>
              </p:cNvPr>
              <p:cNvSpPr/>
              <p:nvPr/>
            </p:nvSpPr>
            <p:spPr>
              <a:xfrm>
                <a:off x="3941992" y="3755863"/>
                <a:ext cx="969373" cy="969373"/>
              </a:xfrm>
              <a:prstGeom prst="ellipse">
                <a:avLst/>
              </a:prstGeom>
              <a:solidFill>
                <a:schemeClr val="bg1"/>
              </a:solidFill>
              <a:ln w="254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9" name="Google Shape;110;p41">
                <a:extLst>
                  <a:ext uri="{FF2B5EF4-FFF2-40B4-BE49-F238E27FC236}">
                    <a16:creationId xmlns:a16="http://schemas.microsoft.com/office/drawing/2014/main" id="{898656E8-1867-2682-8F18-21A9646321BD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157278" y="3952875"/>
                <a:ext cx="538801" cy="5388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</p:pic>
        </p:grpSp>
        <p:sp>
          <p:nvSpPr>
            <p:cNvPr id="9" name="Google Shape;114;p41">
              <a:extLst>
                <a:ext uri="{FF2B5EF4-FFF2-40B4-BE49-F238E27FC236}">
                  <a16:creationId xmlns:a16="http://schemas.microsoft.com/office/drawing/2014/main" id="{987BBDF2-BBED-1EEC-8A00-46144BCDA243}"/>
                </a:ext>
              </a:extLst>
            </p:cNvPr>
            <p:cNvSpPr txBox="1"/>
            <p:nvPr/>
          </p:nvSpPr>
          <p:spPr>
            <a:xfrm>
              <a:off x="3581280" y="4579370"/>
              <a:ext cx="2003618" cy="223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 b="0" i="0" u="none" strike="noStrike" cap="none" dirty="0">
                  <a:solidFill>
                    <a:srgbClr val="595959"/>
                  </a:solidFill>
                  <a:latin typeface="Fira Sans"/>
                  <a:ea typeface="Fira Sans"/>
                  <a:cs typeface="Fira Sans"/>
                  <a:sym typeface="Fira Sans"/>
                </a:rPr>
                <a:t>Cliente</a:t>
              </a:r>
              <a:endParaRPr dirty="0"/>
            </a:p>
          </p:txBody>
        </p:sp>
      </p:grpSp>
      <p:grpSp>
        <p:nvGrpSpPr>
          <p:cNvPr id="20" name="Google Shape;105;p41">
            <a:extLst>
              <a:ext uri="{FF2B5EF4-FFF2-40B4-BE49-F238E27FC236}">
                <a16:creationId xmlns:a16="http://schemas.microsoft.com/office/drawing/2014/main" id="{B8DAC748-FCDC-F98A-6B89-05503C69D0AE}"/>
              </a:ext>
            </a:extLst>
          </p:cNvPr>
          <p:cNvGrpSpPr/>
          <p:nvPr/>
        </p:nvGrpSpPr>
        <p:grpSpPr>
          <a:xfrm>
            <a:off x="4094495" y="2282133"/>
            <a:ext cx="969373" cy="969373"/>
            <a:chOff x="3715748" y="2015220"/>
            <a:chExt cx="1712504" cy="1712504"/>
          </a:xfrm>
        </p:grpSpPr>
        <p:sp>
          <p:nvSpPr>
            <p:cNvPr id="21" name="Google Shape;106;p41">
              <a:extLst>
                <a:ext uri="{FF2B5EF4-FFF2-40B4-BE49-F238E27FC236}">
                  <a16:creationId xmlns:a16="http://schemas.microsoft.com/office/drawing/2014/main" id="{B240D90F-DF34-8C4F-CAE0-2C92FEB6E02F}"/>
                </a:ext>
              </a:extLst>
            </p:cNvPr>
            <p:cNvSpPr/>
            <p:nvPr/>
          </p:nvSpPr>
          <p:spPr>
            <a:xfrm>
              <a:off x="3715748" y="2015220"/>
              <a:ext cx="1712504" cy="1712504"/>
            </a:xfrm>
            <a:prstGeom prst="ellipse">
              <a:avLst/>
            </a:prstGeom>
            <a:solidFill>
              <a:schemeClr val="bg1"/>
            </a:solidFill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" name="Google Shape;107;p41">
              <a:extLst>
                <a:ext uri="{FF2B5EF4-FFF2-40B4-BE49-F238E27FC236}">
                  <a16:creationId xmlns:a16="http://schemas.microsoft.com/office/drawing/2014/main" id="{CA7E0BC4-2B98-2D70-869D-9C1E222111B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67499" y="2459145"/>
              <a:ext cx="1060078" cy="80786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" name="Google Shape;112;p41">
            <a:extLst>
              <a:ext uri="{FF2B5EF4-FFF2-40B4-BE49-F238E27FC236}">
                <a16:creationId xmlns:a16="http://schemas.microsoft.com/office/drawing/2014/main" id="{86D4D697-6804-BE74-1BCF-DCF86AFFD3D1}"/>
              </a:ext>
            </a:extLst>
          </p:cNvPr>
          <p:cNvCxnSpPr>
            <a:cxnSpLocks/>
          </p:cNvCxnSpPr>
          <p:nvPr/>
        </p:nvCxnSpPr>
        <p:spPr>
          <a:xfrm>
            <a:off x="4572000" y="3497837"/>
            <a:ext cx="0" cy="226646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24" name="Google Shape;116;p41">
            <a:extLst>
              <a:ext uri="{FF2B5EF4-FFF2-40B4-BE49-F238E27FC236}">
                <a16:creationId xmlns:a16="http://schemas.microsoft.com/office/drawing/2014/main" id="{8DB1C253-3349-E114-880E-ECE9BEB8BC00}"/>
              </a:ext>
            </a:extLst>
          </p:cNvPr>
          <p:cNvGrpSpPr/>
          <p:nvPr/>
        </p:nvGrpSpPr>
        <p:grpSpPr>
          <a:xfrm>
            <a:off x="706287" y="3609983"/>
            <a:ext cx="2373089" cy="1306871"/>
            <a:chOff x="546755" y="3101418"/>
            <a:chExt cx="2373089" cy="1306871"/>
          </a:xfrm>
        </p:grpSpPr>
        <p:sp>
          <p:nvSpPr>
            <p:cNvPr id="25" name="Google Shape;117;p41">
              <a:extLst>
                <a:ext uri="{FF2B5EF4-FFF2-40B4-BE49-F238E27FC236}">
                  <a16:creationId xmlns:a16="http://schemas.microsoft.com/office/drawing/2014/main" id="{D7612040-2FAB-3349-AA4C-875B0E3A9AC4}"/>
                </a:ext>
              </a:extLst>
            </p:cNvPr>
            <p:cNvSpPr/>
            <p:nvPr/>
          </p:nvSpPr>
          <p:spPr>
            <a:xfrm>
              <a:off x="546755" y="3101418"/>
              <a:ext cx="2261550" cy="1203359"/>
            </a:xfrm>
            <a:prstGeom prst="rect">
              <a:avLst/>
            </a:prstGeom>
            <a:solidFill>
              <a:srgbClr val="F59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18;p41">
              <a:extLst>
                <a:ext uri="{FF2B5EF4-FFF2-40B4-BE49-F238E27FC236}">
                  <a16:creationId xmlns:a16="http://schemas.microsoft.com/office/drawing/2014/main" id="{850D18D8-2F4B-F61A-4510-FE4103AE86E4}"/>
                </a:ext>
              </a:extLst>
            </p:cNvPr>
            <p:cNvSpPr/>
            <p:nvPr/>
          </p:nvSpPr>
          <p:spPr>
            <a:xfrm>
              <a:off x="639841" y="3204930"/>
              <a:ext cx="2280003" cy="1203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9;p41">
              <a:extLst>
                <a:ext uri="{FF2B5EF4-FFF2-40B4-BE49-F238E27FC236}">
                  <a16:creationId xmlns:a16="http://schemas.microsoft.com/office/drawing/2014/main" id="{AA5099D6-0AD8-DCDB-1B33-33A374EA084B}"/>
                </a:ext>
              </a:extLst>
            </p:cNvPr>
            <p:cNvSpPr txBox="1"/>
            <p:nvPr/>
          </p:nvSpPr>
          <p:spPr>
            <a:xfrm>
              <a:off x="727174" y="3333456"/>
              <a:ext cx="2118712" cy="930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400" b="0" i="0" u="none" strike="noStrike" cap="none" dirty="0">
                  <a:solidFill>
                    <a:srgbClr val="4D4D4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O consórcio surge para superar a fragmentação </a:t>
              </a:r>
              <a:br>
                <a:rPr lang="pt-BR" sz="1400" b="0" i="0" u="none" strike="noStrike" cap="none" dirty="0">
                  <a:solidFill>
                    <a:srgbClr val="4D4D4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</a:br>
              <a:r>
                <a:rPr lang="pt-BR" sz="1400" b="0" i="0" u="none" strike="noStrike" cap="none" dirty="0">
                  <a:solidFill>
                    <a:srgbClr val="4D4D4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e elevar a eficiência do empreendimento.</a:t>
              </a:r>
              <a:endParaRPr sz="1400" b="0" i="0" u="none" strike="noStrike" cap="none" dirty="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20;p41">
              <a:extLst>
                <a:ext uri="{FF2B5EF4-FFF2-40B4-BE49-F238E27FC236}">
                  <a16:creationId xmlns:a16="http://schemas.microsoft.com/office/drawing/2014/main" id="{CF53FD43-0D75-F20E-6EC4-4A478C962401}"/>
                </a:ext>
              </a:extLst>
            </p:cNvPr>
            <p:cNvSpPr/>
            <p:nvPr/>
          </p:nvSpPr>
          <p:spPr>
            <a:xfrm rot="5400000">
              <a:off x="556353" y="3415833"/>
              <a:ext cx="203875" cy="123149"/>
            </a:xfrm>
            <a:prstGeom prst="triangle">
              <a:avLst>
                <a:gd name="adj" fmla="val 50000"/>
              </a:avLst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527ECEB3-90DE-A961-6F81-F40ABFE8C1DD}"/>
              </a:ext>
            </a:extLst>
          </p:cNvPr>
          <p:cNvGrpSpPr/>
          <p:nvPr/>
        </p:nvGrpSpPr>
        <p:grpSpPr>
          <a:xfrm>
            <a:off x="3282461" y="1272441"/>
            <a:ext cx="2583191" cy="734159"/>
            <a:chOff x="3451848" y="537795"/>
            <a:chExt cx="2583191" cy="734159"/>
          </a:xfrm>
        </p:grpSpPr>
        <p:grpSp>
          <p:nvGrpSpPr>
            <p:cNvPr id="49" name="Agrupar 48">
              <a:extLst>
                <a:ext uri="{FF2B5EF4-FFF2-40B4-BE49-F238E27FC236}">
                  <a16:creationId xmlns:a16="http://schemas.microsoft.com/office/drawing/2014/main" id="{9BFF20A3-A750-86F1-B6F1-BBA3EAFAA082}"/>
                </a:ext>
              </a:extLst>
            </p:cNvPr>
            <p:cNvGrpSpPr/>
            <p:nvPr/>
          </p:nvGrpSpPr>
          <p:grpSpPr>
            <a:xfrm>
              <a:off x="3466974" y="537795"/>
              <a:ext cx="2549630" cy="530027"/>
              <a:chOff x="-64075" y="1129004"/>
              <a:chExt cx="3500938" cy="727788"/>
            </a:xfrm>
          </p:grpSpPr>
          <p:sp>
            <p:nvSpPr>
              <p:cNvPr id="52" name="Retângulo arredondado 69">
                <a:extLst>
                  <a:ext uri="{FF2B5EF4-FFF2-40B4-BE49-F238E27FC236}">
                    <a16:creationId xmlns:a16="http://schemas.microsoft.com/office/drawing/2014/main" id="{96CE17CD-E022-1BB0-9EE0-AA423686BB0A}"/>
                  </a:ext>
                </a:extLst>
              </p:cNvPr>
              <p:cNvSpPr/>
              <p:nvPr/>
            </p:nvSpPr>
            <p:spPr>
              <a:xfrm>
                <a:off x="-64075" y="1129004"/>
                <a:ext cx="3500938" cy="7277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3" name="Google Shape;97;p3">
                <a:extLst>
                  <a:ext uri="{FF2B5EF4-FFF2-40B4-BE49-F238E27FC236}">
                    <a16:creationId xmlns:a16="http://schemas.microsoft.com/office/drawing/2014/main" id="{C9B4C58E-AED4-6CE2-7D2A-5F347B062A38}"/>
                  </a:ext>
                </a:extLst>
              </p:cNvPr>
              <p:cNvSpPr txBox="1"/>
              <p:nvPr/>
            </p:nvSpPr>
            <p:spPr>
              <a:xfrm>
                <a:off x="640272" y="1171810"/>
                <a:ext cx="2717848" cy="602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lvl="0" algn="ctr">
                  <a:lnSpc>
                    <a:spcPct val="200000"/>
                  </a:lnSpc>
                </a:pPr>
                <a:r>
                  <a:rPr lang="pt-BR" sz="1200" b="1" dirty="0">
                    <a:solidFill>
                      <a:srgbClr val="F59C00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EMPRESA CONSORCIADA 2</a:t>
                </a:r>
              </a:p>
            </p:txBody>
          </p:sp>
        </p:grpSp>
        <p:sp>
          <p:nvSpPr>
            <p:cNvPr id="50" name="Google Shape;97;p3">
              <a:extLst>
                <a:ext uri="{FF2B5EF4-FFF2-40B4-BE49-F238E27FC236}">
                  <a16:creationId xmlns:a16="http://schemas.microsoft.com/office/drawing/2014/main" id="{CACDBF27-8FF1-DFBB-ADFB-653568C1EC79}"/>
                </a:ext>
              </a:extLst>
            </p:cNvPr>
            <p:cNvSpPr txBox="1"/>
            <p:nvPr/>
          </p:nvSpPr>
          <p:spPr>
            <a:xfrm>
              <a:off x="3451848" y="1079624"/>
              <a:ext cx="2583191" cy="192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lvl="0" algn="ctr"/>
              <a:r>
                <a:rPr lang="pt-BR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ira Sans Book" panose="020B0503050000020004" pitchFamily="34" charset="0"/>
                  <a:ea typeface="Fira Sans Book" panose="020B0503050000020004" pitchFamily="34" charset="0"/>
                </a:rPr>
                <a:t>Atua no ramo como construtora</a:t>
              </a:r>
            </a:p>
          </p:txBody>
        </p:sp>
        <p:pic>
          <p:nvPicPr>
            <p:cNvPr id="51" name="Gráfico 50">
              <a:extLst>
                <a:ext uri="{FF2B5EF4-FFF2-40B4-BE49-F238E27FC236}">
                  <a16:creationId xmlns:a16="http://schemas.microsoft.com/office/drawing/2014/main" id="{66CAFD53-0EB3-4035-7779-6D0315D51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01101" y="626977"/>
              <a:ext cx="333049" cy="333049"/>
            </a:xfrm>
            <a:prstGeom prst="rect">
              <a:avLst/>
            </a:prstGeom>
          </p:spPr>
        </p:pic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id="{038729E5-D4DC-38F1-61DE-C026E3660CD5}"/>
              </a:ext>
            </a:extLst>
          </p:cNvPr>
          <p:cNvGrpSpPr/>
          <p:nvPr/>
        </p:nvGrpSpPr>
        <p:grpSpPr>
          <a:xfrm>
            <a:off x="657462" y="2487279"/>
            <a:ext cx="7829077" cy="1003828"/>
            <a:chOff x="569249" y="2401309"/>
            <a:chExt cx="7829077" cy="1003828"/>
          </a:xfrm>
        </p:grpSpPr>
        <p:grpSp>
          <p:nvGrpSpPr>
            <p:cNvPr id="41" name="Google Shape;122;p41">
              <a:extLst>
                <a:ext uri="{FF2B5EF4-FFF2-40B4-BE49-F238E27FC236}">
                  <a16:creationId xmlns:a16="http://schemas.microsoft.com/office/drawing/2014/main" id="{D763B84D-D761-B5A5-FE8C-D4B17F3A45C2}"/>
                </a:ext>
              </a:extLst>
            </p:cNvPr>
            <p:cNvGrpSpPr/>
            <p:nvPr/>
          </p:nvGrpSpPr>
          <p:grpSpPr>
            <a:xfrm>
              <a:off x="569249" y="2409124"/>
              <a:ext cx="2549630" cy="869748"/>
              <a:chOff x="615548" y="564396"/>
              <a:chExt cx="2549630" cy="869748"/>
            </a:xfrm>
          </p:grpSpPr>
          <p:grpSp>
            <p:nvGrpSpPr>
              <p:cNvPr id="42" name="Google Shape;123;p41">
                <a:extLst>
                  <a:ext uri="{FF2B5EF4-FFF2-40B4-BE49-F238E27FC236}">
                    <a16:creationId xmlns:a16="http://schemas.microsoft.com/office/drawing/2014/main" id="{A76A9047-2826-7D7E-8F73-3EA715AD0FB0}"/>
                  </a:ext>
                </a:extLst>
              </p:cNvPr>
              <p:cNvGrpSpPr/>
              <p:nvPr/>
            </p:nvGrpSpPr>
            <p:grpSpPr>
              <a:xfrm>
                <a:off x="615548" y="564396"/>
                <a:ext cx="2549630" cy="869748"/>
                <a:chOff x="-64075" y="1129004"/>
                <a:chExt cx="3500938" cy="1194264"/>
              </a:xfrm>
            </p:grpSpPr>
            <p:sp>
              <p:nvSpPr>
                <p:cNvPr id="44" name="Google Shape;124;p41">
                  <a:extLst>
                    <a:ext uri="{FF2B5EF4-FFF2-40B4-BE49-F238E27FC236}">
                      <a16:creationId xmlns:a16="http://schemas.microsoft.com/office/drawing/2014/main" id="{1E84ABDB-BA49-A86E-4D4B-DAA8555B1E2D}"/>
                    </a:ext>
                  </a:extLst>
                </p:cNvPr>
                <p:cNvSpPr/>
                <p:nvPr/>
              </p:nvSpPr>
              <p:spPr>
                <a:xfrm>
                  <a:off x="-64075" y="1129004"/>
                  <a:ext cx="3500938" cy="72778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125;p41">
                  <a:extLst>
                    <a:ext uri="{FF2B5EF4-FFF2-40B4-BE49-F238E27FC236}">
                      <a16:creationId xmlns:a16="http://schemas.microsoft.com/office/drawing/2014/main" id="{623807C8-5516-E664-ACC7-1BBAEF6E2598}"/>
                    </a:ext>
                  </a:extLst>
                </p:cNvPr>
                <p:cNvSpPr txBox="1"/>
                <p:nvPr/>
              </p:nvSpPr>
              <p:spPr>
                <a:xfrm>
                  <a:off x="640272" y="1171810"/>
                  <a:ext cx="2717848" cy="6021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200" b="1" i="0" u="none" strike="noStrike" cap="none" dirty="0">
                      <a:solidFill>
                        <a:srgbClr val="F59C00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EMPRESA CONSORCIADA 1</a:t>
                  </a:r>
                  <a:endParaRPr dirty="0"/>
                </a:p>
              </p:txBody>
            </p:sp>
            <p:sp>
              <p:nvSpPr>
                <p:cNvPr id="46" name="Google Shape;126;p41">
                  <a:extLst>
                    <a:ext uri="{FF2B5EF4-FFF2-40B4-BE49-F238E27FC236}">
                      <a16:creationId xmlns:a16="http://schemas.microsoft.com/office/drawing/2014/main" id="{2E15AA51-E8A7-1769-3722-230597688E1C}"/>
                    </a:ext>
                  </a:extLst>
                </p:cNvPr>
                <p:cNvSpPr txBox="1"/>
                <p:nvPr/>
              </p:nvSpPr>
              <p:spPr>
                <a:xfrm>
                  <a:off x="1697630" y="1890131"/>
                  <a:ext cx="1502400" cy="4331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spAutoFit/>
                </a:bodyPr>
                <a:lstStyle/>
                <a:p>
                  <a:pPr marL="0" marR="0" lvl="0" indent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800" b="0" i="0" u="none" strike="noStrike" cap="none" dirty="0">
                      <a:solidFill>
                        <a:srgbClr val="595959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Atua no ramo de gestão e fiscalização</a:t>
                  </a:r>
                  <a:endParaRPr dirty="0"/>
                </a:p>
              </p:txBody>
            </p:sp>
          </p:grpSp>
          <p:pic>
            <p:nvPicPr>
              <p:cNvPr id="43" name="Google Shape;127;p41">
                <a:extLst>
                  <a:ext uri="{FF2B5EF4-FFF2-40B4-BE49-F238E27FC236}">
                    <a16:creationId xmlns:a16="http://schemas.microsoft.com/office/drawing/2014/main" id="{50813541-3A64-3251-42A0-DC7471487B56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41928" y="667123"/>
                <a:ext cx="306285" cy="3062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6" name="Google Shape;134;p41">
              <a:extLst>
                <a:ext uri="{FF2B5EF4-FFF2-40B4-BE49-F238E27FC236}">
                  <a16:creationId xmlns:a16="http://schemas.microsoft.com/office/drawing/2014/main" id="{8FAC7709-7222-F135-BC89-334FA005309C}"/>
                </a:ext>
              </a:extLst>
            </p:cNvPr>
            <p:cNvGrpSpPr/>
            <p:nvPr/>
          </p:nvGrpSpPr>
          <p:grpSpPr>
            <a:xfrm>
              <a:off x="5729263" y="2401309"/>
              <a:ext cx="2669063" cy="1003828"/>
              <a:chOff x="6349449" y="537795"/>
              <a:chExt cx="2669063" cy="1003828"/>
            </a:xfrm>
          </p:grpSpPr>
          <p:sp>
            <p:nvSpPr>
              <p:cNvPr id="57" name="Google Shape;135;p41">
                <a:extLst>
                  <a:ext uri="{FF2B5EF4-FFF2-40B4-BE49-F238E27FC236}">
                    <a16:creationId xmlns:a16="http://schemas.microsoft.com/office/drawing/2014/main" id="{284B3EA7-4058-6F50-5416-84A14791EDCC}"/>
                  </a:ext>
                </a:extLst>
              </p:cNvPr>
              <p:cNvSpPr txBox="1"/>
              <p:nvPr/>
            </p:nvSpPr>
            <p:spPr>
              <a:xfrm>
                <a:off x="6349449" y="1103072"/>
                <a:ext cx="1445261" cy="438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0" i="0" u="none" strike="noStrike" cap="none" dirty="0">
                    <a:solidFill>
                      <a:srgbClr val="595959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Atua no ramo </a:t>
                </a:r>
              </a:p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0" i="0" u="none" strike="noStrike" cap="none" dirty="0">
                    <a:solidFill>
                      <a:srgbClr val="595959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como montadora de equipamentos</a:t>
                </a:r>
                <a:endParaRPr dirty="0"/>
              </a:p>
            </p:txBody>
          </p:sp>
          <p:grpSp>
            <p:nvGrpSpPr>
              <p:cNvPr id="58" name="Google Shape;136;p41">
                <a:extLst>
                  <a:ext uri="{FF2B5EF4-FFF2-40B4-BE49-F238E27FC236}">
                    <a16:creationId xmlns:a16="http://schemas.microsoft.com/office/drawing/2014/main" id="{6C2D33CC-B178-CCAC-F001-43590C3636A9}"/>
                  </a:ext>
                </a:extLst>
              </p:cNvPr>
              <p:cNvGrpSpPr/>
              <p:nvPr/>
            </p:nvGrpSpPr>
            <p:grpSpPr>
              <a:xfrm>
                <a:off x="6468882" y="537795"/>
                <a:ext cx="2549630" cy="530027"/>
                <a:chOff x="-64075" y="1129004"/>
                <a:chExt cx="3500938" cy="727788"/>
              </a:xfrm>
            </p:grpSpPr>
            <p:sp>
              <p:nvSpPr>
                <p:cNvPr id="60" name="Google Shape;137;p41">
                  <a:extLst>
                    <a:ext uri="{FF2B5EF4-FFF2-40B4-BE49-F238E27FC236}">
                      <a16:creationId xmlns:a16="http://schemas.microsoft.com/office/drawing/2014/main" id="{E29715E4-FB52-30FB-BB27-24D1564BA28E}"/>
                    </a:ext>
                  </a:extLst>
                </p:cNvPr>
                <p:cNvSpPr/>
                <p:nvPr/>
              </p:nvSpPr>
              <p:spPr>
                <a:xfrm>
                  <a:off x="-64075" y="1129004"/>
                  <a:ext cx="3500938" cy="72778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138;p41">
                  <a:extLst>
                    <a:ext uri="{FF2B5EF4-FFF2-40B4-BE49-F238E27FC236}">
                      <a16:creationId xmlns:a16="http://schemas.microsoft.com/office/drawing/2014/main" id="{F08C9BC9-13B3-A66A-6EE0-25355311A7C1}"/>
                    </a:ext>
                  </a:extLst>
                </p:cNvPr>
                <p:cNvSpPr txBox="1"/>
                <p:nvPr/>
              </p:nvSpPr>
              <p:spPr>
                <a:xfrm>
                  <a:off x="640272" y="1171810"/>
                  <a:ext cx="2717848" cy="6021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200" b="1" i="0" u="none" strike="noStrike" cap="none">
                      <a:solidFill>
                        <a:srgbClr val="F59C00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EMPRESA CONSORCIADA 3</a:t>
                  </a:r>
                  <a:endParaRPr/>
                </a:p>
              </p:txBody>
            </p:sp>
          </p:grpSp>
          <p:pic>
            <p:nvPicPr>
              <p:cNvPr id="59" name="Google Shape;139;p41">
                <a:extLst>
                  <a:ext uri="{FF2B5EF4-FFF2-40B4-BE49-F238E27FC236}">
                    <a16:creationId xmlns:a16="http://schemas.microsoft.com/office/drawing/2014/main" id="{82949D7C-2ABE-D6AE-BE6B-B1A238EFC47E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6594088" y="646771"/>
                <a:ext cx="307773" cy="3077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3" name="Google Shape;105;p4">
            <a:extLst>
              <a:ext uri="{FF2B5EF4-FFF2-40B4-BE49-F238E27FC236}">
                <a16:creationId xmlns:a16="http://schemas.microsoft.com/office/drawing/2014/main" id="{8D789F6E-5DD7-DCD8-F63C-977DDB559A7D}"/>
              </a:ext>
            </a:extLst>
          </p:cNvPr>
          <p:cNvSpPr txBox="1"/>
          <p:nvPr/>
        </p:nvSpPr>
        <p:spPr>
          <a:xfrm>
            <a:off x="2438275" y="321027"/>
            <a:ext cx="4479900" cy="76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3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ts val="2960"/>
              </a:lnSpc>
              <a:buClr>
                <a:srgbClr val="5B6235"/>
              </a:buClr>
              <a:buSzPts val="3000"/>
              <a:buFont typeface="Abril Fatface" panose="02000503000000020003"/>
              <a:buNone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rPr>
              <a:t>Relacionamento</a:t>
            </a:r>
            <a:br>
              <a:rPr lang="pt-BR" sz="2800" dirty="0">
                <a:solidFill>
                  <a:srgbClr val="F59C00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rPr>
            </a:br>
            <a:r>
              <a:rPr lang="pt-BR" sz="2800" dirty="0">
                <a:solidFill>
                  <a:srgbClr val="F59C00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rPr>
              <a:t>mediante consórcio</a:t>
            </a:r>
            <a:endParaRPr lang="pt-BR" sz="2800" dirty="0">
              <a:solidFill>
                <a:srgbClr val="F59C00"/>
              </a:solidFill>
            </a:endParaRPr>
          </a:p>
        </p:txBody>
      </p: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4BA35F5B-42E5-5220-A029-C772C8234927}"/>
              </a:ext>
            </a:extLst>
          </p:cNvPr>
          <p:cNvGrpSpPr/>
          <p:nvPr/>
        </p:nvGrpSpPr>
        <p:grpSpPr>
          <a:xfrm>
            <a:off x="3492945" y="2758831"/>
            <a:ext cx="2158110" cy="0"/>
            <a:chOff x="3477847" y="2672861"/>
            <a:chExt cx="2158110" cy="0"/>
          </a:xfrm>
        </p:grpSpPr>
        <p:cxnSp>
          <p:nvCxnSpPr>
            <p:cNvPr id="111" name="Google Shape;111;p41"/>
            <p:cNvCxnSpPr>
              <a:cxnSpLocks/>
            </p:cNvCxnSpPr>
            <p:nvPr/>
          </p:nvCxnSpPr>
          <p:spPr>
            <a:xfrm>
              <a:off x="3477847" y="2672861"/>
              <a:ext cx="343877" cy="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7" name="Google Shape;111;p41">
              <a:extLst>
                <a:ext uri="{FF2B5EF4-FFF2-40B4-BE49-F238E27FC236}">
                  <a16:creationId xmlns:a16="http://schemas.microsoft.com/office/drawing/2014/main" id="{41F3BE32-8C46-B375-F44F-04D273B468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2080" y="2672861"/>
              <a:ext cx="343877" cy="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72" name="Google Shape;8;p29">
            <a:extLst>
              <a:ext uri="{FF2B5EF4-FFF2-40B4-BE49-F238E27FC236}">
                <a16:creationId xmlns:a16="http://schemas.microsoft.com/office/drawing/2014/main" id="{320C0E1E-6006-C4DC-26F8-63718596BE3B}"/>
              </a:ext>
            </a:extLst>
          </p:cNvPr>
          <p:cNvSpPr/>
          <p:nvPr/>
        </p:nvSpPr>
        <p:spPr>
          <a:xfrm>
            <a:off x="0" y="0"/>
            <a:ext cx="125730" cy="51435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Agrupar 83">
            <a:extLst>
              <a:ext uri="{FF2B5EF4-FFF2-40B4-BE49-F238E27FC236}">
                <a16:creationId xmlns:a16="http://schemas.microsoft.com/office/drawing/2014/main" id="{4F8C76A6-337F-49D8-4E82-6229EAC31686}"/>
              </a:ext>
            </a:extLst>
          </p:cNvPr>
          <p:cNvGrpSpPr/>
          <p:nvPr/>
        </p:nvGrpSpPr>
        <p:grpSpPr>
          <a:xfrm>
            <a:off x="8498615" y="159310"/>
            <a:ext cx="472383" cy="163419"/>
            <a:chOff x="7893042" y="394633"/>
            <a:chExt cx="540075" cy="186837"/>
          </a:xfrm>
        </p:grpSpPr>
        <p:grpSp>
          <p:nvGrpSpPr>
            <p:cNvPr id="74" name="Agrupar 73">
              <a:extLst>
                <a:ext uri="{FF2B5EF4-FFF2-40B4-BE49-F238E27FC236}">
                  <a16:creationId xmlns:a16="http://schemas.microsoft.com/office/drawing/2014/main" id="{50F69CAC-EB5C-69BA-51D5-CACDD919A9ED}"/>
                </a:ext>
              </a:extLst>
            </p:cNvPr>
            <p:cNvGrpSpPr/>
            <p:nvPr/>
          </p:nvGrpSpPr>
          <p:grpSpPr>
            <a:xfrm>
              <a:off x="8069661" y="394633"/>
              <a:ext cx="186837" cy="186837"/>
              <a:chOff x="8143631" y="179754"/>
              <a:chExt cx="257908" cy="257908"/>
            </a:xfrm>
          </p:grpSpPr>
          <p:sp>
            <p:nvSpPr>
              <p:cNvPr id="75" name="Retângulo Arredondado 7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041763BB-3584-E2DD-892B-9A335C83053E}"/>
                  </a:ext>
                </a:extLst>
              </p:cNvPr>
              <p:cNvSpPr/>
              <p:nvPr/>
            </p:nvSpPr>
            <p:spPr>
              <a:xfrm>
                <a:off x="8143631" y="179754"/>
                <a:ext cx="257908" cy="257908"/>
              </a:xfrm>
              <a:prstGeom prst="roundRect">
                <a:avLst/>
              </a:prstGeom>
              <a:no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76" name="Agrupar 75">
                <a:extLst>
                  <a:ext uri="{FF2B5EF4-FFF2-40B4-BE49-F238E27FC236}">
                    <a16:creationId xmlns:a16="http://schemas.microsoft.com/office/drawing/2014/main" id="{E3ECFE23-F1E6-EE44-687D-C6299F8C04E1}"/>
                  </a:ext>
                </a:extLst>
              </p:cNvPr>
              <p:cNvGrpSpPr/>
              <p:nvPr/>
            </p:nvGrpSpPr>
            <p:grpSpPr>
              <a:xfrm flipH="1">
                <a:off x="8212382" y="253418"/>
                <a:ext cx="120407" cy="110581"/>
                <a:chOff x="8146882" y="812800"/>
                <a:chExt cx="137426" cy="126211"/>
              </a:xfrm>
            </p:grpSpPr>
            <p:cxnSp>
              <p:nvCxnSpPr>
                <p:cNvPr id="77" name="Conector Reto 76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1221D2C8-4233-33E1-F884-45825FFFBF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50506" y="812800"/>
                  <a:ext cx="133802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ector Reto 77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AEF624C9-2359-2F0C-E972-B4BF732E4E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46882" y="875905"/>
                  <a:ext cx="137426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ector Reto 78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634F010E-6A85-60C2-2942-4AC03CF6FE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46882" y="939011"/>
                  <a:ext cx="137426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Agrupar 82">
              <a:extLst>
                <a:ext uri="{FF2B5EF4-FFF2-40B4-BE49-F238E27FC236}">
                  <a16:creationId xmlns:a16="http://schemas.microsoft.com/office/drawing/2014/main" id="{26DCDAFB-0564-DB3B-CB5B-04803E48BD36}"/>
                </a:ext>
              </a:extLst>
            </p:cNvPr>
            <p:cNvGrpSpPr/>
            <p:nvPr/>
          </p:nvGrpSpPr>
          <p:grpSpPr>
            <a:xfrm>
              <a:off x="7893042" y="416858"/>
              <a:ext cx="540075" cy="141194"/>
              <a:chOff x="7893042" y="416858"/>
              <a:chExt cx="540075" cy="141194"/>
            </a:xfrm>
          </p:grpSpPr>
          <p:pic>
            <p:nvPicPr>
              <p:cNvPr id="81" name="Imagem 8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D99A4EEA-5E6D-6DE3-C125-B844463F14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40022" y="416858"/>
                <a:ext cx="93095" cy="134471"/>
              </a:xfrm>
              <a:prstGeom prst="rect">
                <a:avLst/>
              </a:prstGeom>
            </p:spPr>
          </p:pic>
          <p:pic>
            <p:nvPicPr>
              <p:cNvPr id="82" name="Imagem 81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6F610155-1FEB-1E0F-B8D4-FAB900D2C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7893042" y="423581"/>
                <a:ext cx="93095" cy="134471"/>
              </a:xfrm>
              <a:prstGeom prst="rect">
                <a:avLst/>
              </a:prstGeom>
            </p:spPr>
          </p:pic>
        </p:grpSp>
      </p:grpSp>
      <p:pic>
        <p:nvPicPr>
          <p:cNvPr id="85" name="Google Shape;9;p29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42369FB1-87C0-73C3-10F8-5FCF4CD0403B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04953" y="4825001"/>
            <a:ext cx="226031" cy="226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804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17F9350-1515-3916-6DB0-2448663E7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067284"/>
              </p:ext>
            </p:extLst>
          </p:nvPr>
        </p:nvGraphicFramePr>
        <p:xfrm>
          <a:off x="865294" y="963330"/>
          <a:ext cx="7272740" cy="3619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9847">
                  <a:extLst>
                    <a:ext uri="{9D8B030D-6E8A-4147-A177-3AD203B41FA5}">
                      <a16:colId xmlns:a16="http://schemas.microsoft.com/office/drawing/2014/main" val="698325025"/>
                    </a:ext>
                  </a:extLst>
                </a:gridCol>
                <a:gridCol w="5222893">
                  <a:extLst>
                    <a:ext uri="{9D8B030D-6E8A-4147-A177-3AD203B41FA5}">
                      <a16:colId xmlns:a16="http://schemas.microsoft.com/office/drawing/2014/main" val="2626956943"/>
                    </a:ext>
                  </a:extLst>
                </a:gridCol>
              </a:tblGrid>
              <a:tr h="388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000" b="0" i="0" kern="1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 </a:t>
                      </a:r>
                      <a:endParaRPr lang="pt-BR" sz="1100" b="0" i="0" kern="1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41" marR="632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000" b="1" i="0" kern="1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Característica</a:t>
                      </a:r>
                      <a:endParaRPr lang="pt-BR" sz="1100" b="1" i="0" kern="1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41" marR="63241" marT="0" marB="0" anchor="ctr">
                    <a:solidFill>
                      <a:srgbClr val="F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322279"/>
                  </a:ext>
                </a:extLst>
              </a:tr>
              <a:tr h="890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000" b="1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Regra Geral</a:t>
                      </a:r>
                      <a:endParaRPr lang="pt-BR" sz="1000" b="1" i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41" marR="6324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000" b="0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• Não há solidariedade presumida. </a:t>
                      </a:r>
                      <a:br>
                        <a:rPr lang="pt-BR" sz="1000" b="0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</a:br>
                      <a:r>
                        <a:rPr lang="pt-BR" sz="1000" b="0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• Cada consorciada responde somente pelo que assumir.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000" b="0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• O consórcio não possui patrimônio próprio.</a:t>
                      </a:r>
                      <a:endParaRPr lang="pt-BR" sz="1000" b="0" i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41" marR="6324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619385"/>
                  </a:ext>
                </a:extLst>
              </a:tr>
              <a:tr h="1461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000" b="1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Exceções – Solidariedade</a:t>
                      </a:r>
                      <a:endParaRPr lang="pt-BR" sz="1000" b="1" i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41" marR="6324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000" b="0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• Lei: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000" b="0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– Contratos com o Poder Público (solidariedade legal). </a:t>
                      </a:r>
                      <a:br>
                        <a:rPr lang="pt-BR" sz="1000" b="0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</a:br>
                      <a:r>
                        <a:rPr lang="pt-BR" sz="1000" b="0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– Relações de consumo (CDC). </a:t>
                      </a:r>
                      <a:br>
                        <a:rPr lang="pt-BR" sz="1000" b="0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</a:br>
                      <a:r>
                        <a:rPr lang="pt-BR" sz="1000" b="0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– Tributos federais com centralização (Lei 12.402/11).</a:t>
                      </a:r>
                      <a:br>
                        <a:rPr lang="pt-BR" sz="1000" b="0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</a:br>
                      <a:r>
                        <a:rPr lang="pt-BR" sz="1000" b="0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– Possibilidade de reconhecimento de solidariedade entre consorciadas no âmbito trabalhista.</a:t>
                      </a:r>
                      <a:endParaRPr lang="pt-BR" sz="1000" b="0" i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41" marR="6324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975181"/>
                  </a:ext>
                </a:extLst>
              </a:tr>
              <a:tr h="878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000" b="1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Subsidiariedade</a:t>
                      </a:r>
                      <a:endParaRPr lang="pt-BR" sz="1000" b="1" i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41" marR="6324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000" b="0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• Trabalhista: Possibilidade de reconhecimento de subsidiariedade em linha com a lógica da tomadora de serviços (quando não configurada solidariedade).</a:t>
                      </a:r>
                      <a:endParaRPr lang="pt-BR" sz="1000" b="0" i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41" marR="6324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021799"/>
                  </a:ext>
                </a:extLst>
              </a:tr>
            </a:tbl>
          </a:graphicData>
        </a:graphic>
      </p:graphicFrame>
      <p:sp>
        <p:nvSpPr>
          <p:cNvPr id="3" name="Google Shape;24;p39">
            <a:extLst>
              <a:ext uri="{FF2B5EF4-FFF2-40B4-BE49-F238E27FC236}">
                <a16:creationId xmlns:a16="http://schemas.microsoft.com/office/drawing/2014/main" id="{EBE5F383-AEAE-8D4B-48CA-18CE26848B29}"/>
              </a:ext>
            </a:extLst>
          </p:cNvPr>
          <p:cNvSpPr txBox="1"/>
          <p:nvPr/>
        </p:nvSpPr>
        <p:spPr>
          <a:xfrm>
            <a:off x="645446" y="341468"/>
            <a:ext cx="44799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235"/>
              </a:buClr>
              <a:buSzPts val="3000"/>
              <a:buFont typeface="Abril Fatface"/>
              <a:buNone/>
            </a:pPr>
            <a:r>
              <a:rPr lang="pt-BR" sz="3000" b="0" i="0" u="none" strike="noStrike" cap="none" baseline="30000" dirty="0">
                <a:solidFill>
                  <a:srgbClr val="F59C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Responsabilidade</a:t>
            </a:r>
            <a:endParaRPr sz="3000" b="0" i="0" u="none" strike="noStrike" cap="none" dirty="0">
              <a:solidFill>
                <a:srgbClr val="F59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5;p39">
            <a:extLst>
              <a:ext uri="{FF2B5EF4-FFF2-40B4-BE49-F238E27FC236}">
                <a16:creationId xmlns:a16="http://schemas.microsoft.com/office/drawing/2014/main" id="{A04C6E6E-98DD-A6D5-DC9A-6B4AAFA85CA0}"/>
              </a:ext>
            </a:extLst>
          </p:cNvPr>
          <p:cNvSpPr/>
          <p:nvPr/>
        </p:nvSpPr>
        <p:spPr>
          <a:xfrm rot="5400000">
            <a:off x="-172113" y="330503"/>
            <a:ext cx="511551" cy="308999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741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17F9350-1515-3916-6DB0-2448663E7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692955"/>
              </p:ext>
            </p:extLst>
          </p:nvPr>
        </p:nvGraphicFramePr>
        <p:xfrm>
          <a:off x="865294" y="963330"/>
          <a:ext cx="7272740" cy="3466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9847">
                  <a:extLst>
                    <a:ext uri="{9D8B030D-6E8A-4147-A177-3AD203B41FA5}">
                      <a16:colId xmlns:a16="http://schemas.microsoft.com/office/drawing/2014/main" val="698325025"/>
                    </a:ext>
                  </a:extLst>
                </a:gridCol>
                <a:gridCol w="5222893">
                  <a:extLst>
                    <a:ext uri="{9D8B030D-6E8A-4147-A177-3AD203B41FA5}">
                      <a16:colId xmlns:a16="http://schemas.microsoft.com/office/drawing/2014/main" val="2626956943"/>
                    </a:ext>
                  </a:extLst>
                </a:gridCol>
              </a:tblGrid>
              <a:tr h="388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000" b="0" i="0" kern="1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 </a:t>
                      </a:r>
                      <a:endParaRPr lang="pt-BR" sz="1100" b="0" i="0" kern="1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41" marR="632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000" b="1" i="0" kern="1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Característica</a:t>
                      </a:r>
                      <a:endParaRPr lang="pt-BR" sz="1100" b="1" i="0" kern="1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41" marR="63241" marT="0" marB="0" anchor="ctr">
                    <a:solidFill>
                      <a:srgbClr val="F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322279"/>
                  </a:ext>
                </a:extLst>
              </a:tr>
              <a:tr h="687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000" b="1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Funções</a:t>
                      </a:r>
                      <a:endParaRPr lang="pt-BR" sz="1000" b="1" i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000" b="0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Representação; Coordenação; Interlocução; Consolidação de informações; Execução das deliberações.</a:t>
                      </a:r>
                      <a:endParaRPr lang="pt-BR" sz="1000" b="0" i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180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619385"/>
                  </a:ext>
                </a:extLst>
              </a:tr>
              <a:tr h="633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000" b="1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Obrigações</a:t>
                      </a:r>
                      <a:endParaRPr lang="pt-BR" sz="1000" b="1" i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000" b="0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Atuar dentro do mandato; Convocar reuniões; Prestar contas; Manter registros e comunicação; Cumprir o contrato.</a:t>
                      </a:r>
                      <a:endParaRPr lang="pt-BR" sz="1000" b="0" i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180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975181"/>
                  </a:ext>
                </a:extLst>
              </a:tr>
              <a:tr h="878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000" b="1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Responsabilidades</a:t>
                      </a:r>
                      <a:endParaRPr lang="pt-BR" sz="1000" b="1" i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000" b="0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Interna: diligência, transparência, execução fiel das decisões. </a:t>
                      </a:r>
                      <a:br>
                        <a:rPr lang="pt-BR" sz="1000" b="0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</a:br>
                      <a:r>
                        <a:rPr lang="pt-BR" sz="1000" b="0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Externa: atos dentro do mandato vinculam consorciadas; atos além do mandato importa em responsabilidade pessoal.</a:t>
                      </a:r>
                      <a:endParaRPr lang="pt-BR" sz="1000" b="0" i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180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021799"/>
                  </a:ext>
                </a:extLst>
              </a:tr>
              <a:tr h="878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b="1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Limites</a:t>
                      </a:r>
                      <a:endParaRPr lang="pt-BR" sz="1200" b="1" i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000" b="0" i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Sem hierarquia; não substitui escopos das demais; atuação estrita ao contrato e às deliberações.</a:t>
                      </a:r>
                      <a:endParaRPr lang="pt-BR" sz="1000" b="0" i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180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23135"/>
                  </a:ext>
                </a:extLst>
              </a:tr>
            </a:tbl>
          </a:graphicData>
        </a:graphic>
      </p:graphicFrame>
      <p:sp>
        <p:nvSpPr>
          <p:cNvPr id="3" name="Google Shape;24;p39">
            <a:extLst>
              <a:ext uri="{FF2B5EF4-FFF2-40B4-BE49-F238E27FC236}">
                <a16:creationId xmlns:a16="http://schemas.microsoft.com/office/drawing/2014/main" id="{EBE5F383-AEAE-8D4B-48CA-18CE26848B29}"/>
              </a:ext>
            </a:extLst>
          </p:cNvPr>
          <p:cNvSpPr txBox="1"/>
          <p:nvPr/>
        </p:nvSpPr>
        <p:spPr>
          <a:xfrm>
            <a:off x="645446" y="341468"/>
            <a:ext cx="44799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235"/>
              </a:buClr>
              <a:buSzPts val="3000"/>
              <a:buFont typeface="Abril Fatface"/>
              <a:buNone/>
            </a:pPr>
            <a:r>
              <a:rPr lang="pt-BR" sz="3000" b="0" i="0" u="none" strike="noStrike" cap="none" baseline="30000" dirty="0">
                <a:solidFill>
                  <a:srgbClr val="F59C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Consorciada Líder</a:t>
            </a:r>
            <a:endParaRPr sz="3000" b="0" i="0" u="none" strike="noStrike" cap="none" dirty="0">
              <a:solidFill>
                <a:srgbClr val="F59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5;p39">
            <a:extLst>
              <a:ext uri="{FF2B5EF4-FFF2-40B4-BE49-F238E27FC236}">
                <a16:creationId xmlns:a16="http://schemas.microsoft.com/office/drawing/2014/main" id="{A04C6E6E-98DD-A6D5-DC9A-6B4AAFA85CA0}"/>
              </a:ext>
            </a:extLst>
          </p:cNvPr>
          <p:cNvSpPr/>
          <p:nvPr/>
        </p:nvSpPr>
        <p:spPr>
          <a:xfrm rot="5400000">
            <a:off x="-172113" y="330503"/>
            <a:ext cx="511551" cy="308999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906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47"/>
          <p:cNvGrpSpPr/>
          <p:nvPr/>
        </p:nvGrpSpPr>
        <p:grpSpPr>
          <a:xfrm>
            <a:off x="3804064" y="345528"/>
            <a:ext cx="1535872" cy="530027"/>
            <a:chOff x="358081" y="1129004"/>
            <a:chExt cx="2108931" cy="727788"/>
          </a:xfrm>
        </p:grpSpPr>
        <p:sp>
          <p:nvSpPr>
            <p:cNvPr id="218" name="Google Shape;218;p47"/>
            <p:cNvSpPr/>
            <p:nvPr/>
          </p:nvSpPr>
          <p:spPr>
            <a:xfrm>
              <a:off x="358081" y="1129004"/>
              <a:ext cx="2108931" cy="727788"/>
            </a:xfrm>
            <a:prstGeom prst="roundRect">
              <a:avLst>
                <a:gd name="adj" fmla="val 16667"/>
              </a:avLst>
            </a:prstGeom>
            <a:solidFill>
              <a:srgbClr val="F59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7"/>
            <p:cNvSpPr txBox="1"/>
            <p:nvPr/>
          </p:nvSpPr>
          <p:spPr>
            <a:xfrm>
              <a:off x="383970" y="1236531"/>
              <a:ext cx="2057156" cy="517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 i="0" u="none" strike="noStrike" cap="none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CLIENTE </a:t>
              </a:r>
              <a:br>
                <a:rPr lang="pt-BR" sz="1200" b="1" i="0" u="none" strike="noStrike" cap="none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</a:br>
              <a:r>
                <a:rPr lang="pt-BR" sz="800" b="1" i="0" u="none" strike="noStrike" cap="none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(Contratante)</a:t>
              </a:r>
              <a:endParaRPr/>
            </a:p>
          </p:txBody>
        </p:sp>
      </p:grpSp>
      <p:sp>
        <p:nvSpPr>
          <p:cNvPr id="220" name="Google Shape;220;p47"/>
          <p:cNvSpPr txBox="1"/>
          <p:nvPr/>
        </p:nvSpPr>
        <p:spPr>
          <a:xfrm>
            <a:off x="4716658" y="1023492"/>
            <a:ext cx="2464791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0" i="0" u="none" strike="noStrike" cap="none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Contrato de Consórcio</a:t>
            </a:r>
            <a:endParaRPr/>
          </a:p>
        </p:txBody>
      </p:sp>
      <p:grpSp>
        <p:nvGrpSpPr>
          <p:cNvPr id="221" name="Google Shape;221;p47"/>
          <p:cNvGrpSpPr/>
          <p:nvPr/>
        </p:nvGrpSpPr>
        <p:grpSpPr>
          <a:xfrm>
            <a:off x="3487566" y="1391359"/>
            <a:ext cx="2168868" cy="530027"/>
            <a:chOff x="3487566" y="1563638"/>
            <a:chExt cx="2168868" cy="530027"/>
          </a:xfrm>
        </p:grpSpPr>
        <p:grpSp>
          <p:nvGrpSpPr>
            <p:cNvPr id="222" name="Google Shape;222;p47"/>
            <p:cNvGrpSpPr/>
            <p:nvPr/>
          </p:nvGrpSpPr>
          <p:grpSpPr>
            <a:xfrm>
              <a:off x="3487566" y="1563638"/>
              <a:ext cx="2168868" cy="530027"/>
              <a:chOff x="358079" y="1129004"/>
              <a:chExt cx="2978108" cy="727788"/>
            </a:xfrm>
          </p:grpSpPr>
          <p:sp>
            <p:nvSpPr>
              <p:cNvPr id="223" name="Google Shape;223;p47"/>
              <p:cNvSpPr/>
              <p:nvPr/>
            </p:nvSpPr>
            <p:spPr>
              <a:xfrm>
                <a:off x="358079" y="1129004"/>
                <a:ext cx="2978108" cy="727788"/>
              </a:xfrm>
              <a:prstGeom prst="roundRect">
                <a:avLst>
                  <a:gd name="adj" fmla="val 16667"/>
                </a:avLst>
              </a:pr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47"/>
              <p:cNvSpPr txBox="1"/>
              <p:nvPr/>
            </p:nvSpPr>
            <p:spPr>
              <a:xfrm>
                <a:off x="1189859" y="1236531"/>
                <a:ext cx="2089471" cy="5176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200" b="1" i="0" u="none" strike="noStrike" cap="none">
                    <a:solidFill>
                      <a:schemeClr val="lt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Consórcio </a:t>
                </a:r>
                <a:br>
                  <a:rPr lang="pt-BR" sz="1200" b="1" i="0" u="none" strike="noStrike" cap="none">
                    <a:solidFill>
                      <a:schemeClr val="lt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</a:br>
                <a:r>
                  <a:rPr lang="pt-BR" sz="800" b="1" i="0" u="none" strike="noStrike" cap="none">
                    <a:solidFill>
                      <a:schemeClr val="lt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(Personalidade não própria)</a:t>
                </a:r>
                <a:endParaRPr/>
              </a:p>
            </p:txBody>
          </p:sp>
        </p:grpSp>
        <p:pic>
          <p:nvPicPr>
            <p:cNvPr id="225" name="Google Shape;225;p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42819" y="1688276"/>
              <a:ext cx="369819" cy="2818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2" name="Google Shape;242;p47"/>
          <p:cNvGrpSpPr/>
          <p:nvPr/>
        </p:nvGrpSpPr>
        <p:grpSpPr>
          <a:xfrm>
            <a:off x="2309968" y="3504392"/>
            <a:ext cx="969373" cy="1123202"/>
            <a:chOff x="1685403" y="3334803"/>
            <a:chExt cx="969373" cy="1123202"/>
          </a:xfrm>
        </p:grpSpPr>
        <p:sp>
          <p:nvSpPr>
            <p:cNvPr id="243" name="Google Shape;243;p47"/>
            <p:cNvSpPr/>
            <p:nvPr/>
          </p:nvSpPr>
          <p:spPr>
            <a:xfrm>
              <a:off x="1685403" y="3488632"/>
              <a:ext cx="969373" cy="969373"/>
            </a:xfrm>
            <a:prstGeom prst="ellipse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7"/>
            <p:cNvSpPr txBox="1"/>
            <p:nvPr/>
          </p:nvSpPr>
          <p:spPr>
            <a:xfrm>
              <a:off x="1686064" y="3970946"/>
              <a:ext cx="959006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0" i="0" u="none" strike="noStrike" cap="none" dirty="0">
                  <a:solidFill>
                    <a:srgbClr val="595959"/>
                  </a:solidFill>
                  <a:latin typeface="Fira Sans"/>
                  <a:ea typeface="Fira Sans"/>
                  <a:cs typeface="Fira Sans"/>
                  <a:sym typeface="Fira Sans"/>
                </a:rPr>
                <a:t>Conselho 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0" i="0" u="none" strike="noStrike" cap="none" dirty="0">
                  <a:solidFill>
                    <a:srgbClr val="595959"/>
                  </a:solidFill>
                  <a:latin typeface="Fira Sans"/>
                  <a:ea typeface="Fira Sans"/>
                  <a:cs typeface="Fira Sans"/>
                  <a:sym typeface="Fira Sans"/>
                </a:rPr>
                <a:t>Diretivo</a:t>
              </a:r>
              <a:endParaRPr dirty="0"/>
            </a:p>
          </p:txBody>
        </p:sp>
        <p:sp>
          <p:nvSpPr>
            <p:cNvPr id="245" name="Google Shape;245;p47"/>
            <p:cNvSpPr/>
            <p:nvPr/>
          </p:nvSpPr>
          <p:spPr>
            <a:xfrm>
              <a:off x="1953694" y="3461339"/>
              <a:ext cx="441587" cy="1516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6" name="Google Shape;246;p4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72042" y="3334803"/>
              <a:ext cx="609600" cy="609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7" name="Google Shape;247;p47"/>
          <p:cNvGrpSpPr/>
          <p:nvPr/>
        </p:nvGrpSpPr>
        <p:grpSpPr>
          <a:xfrm>
            <a:off x="4095799" y="3494409"/>
            <a:ext cx="969373" cy="1133185"/>
            <a:chOff x="3635896" y="3324820"/>
            <a:chExt cx="969373" cy="1133185"/>
          </a:xfrm>
        </p:grpSpPr>
        <p:grpSp>
          <p:nvGrpSpPr>
            <p:cNvPr id="248" name="Google Shape;248;p47"/>
            <p:cNvGrpSpPr/>
            <p:nvPr/>
          </p:nvGrpSpPr>
          <p:grpSpPr>
            <a:xfrm>
              <a:off x="3635896" y="3488632"/>
              <a:ext cx="969373" cy="969373"/>
              <a:chOff x="1685403" y="3488632"/>
              <a:chExt cx="969373" cy="969373"/>
            </a:xfrm>
          </p:grpSpPr>
          <p:sp>
            <p:nvSpPr>
              <p:cNvPr id="249" name="Google Shape;249;p47"/>
              <p:cNvSpPr/>
              <p:nvPr/>
            </p:nvSpPr>
            <p:spPr>
              <a:xfrm>
                <a:off x="1685403" y="3488632"/>
                <a:ext cx="969373" cy="969373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4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//</a:t>
                </a:r>
                <a:endParaRPr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47"/>
              <p:cNvSpPr txBox="1"/>
              <p:nvPr/>
            </p:nvSpPr>
            <p:spPr>
              <a:xfrm>
                <a:off x="1686064" y="3839831"/>
                <a:ext cx="966666" cy="438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0" i="0" u="none" strike="noStrike" cap="none" dirty="0">
                    <a:solidFill>
                      <a:srgbClr val="595959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Gerência do Projeto / Junta</a:t>
                </a:r>
                <a:endParaRPr dirty="0"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0" i="0" u="none" strike="noStrike" cap="none" dirty="0">
                    <a:solidFill>
                      <a:srgbClr val="595959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Operacional</a:t>
                </a:r>
                <a:endParaRPr dirty="0"/>
              </a:p>
            </p:txBody>
          </p:sp>
        </p:grpSp>
        <p:sp>
          <p:nvSpPr>
            <p:cNvPr id="251" name="Google Shape;251;p47"/>
            <p:cNvSpPr/>
            <p:nvPr/>
          </p:nvSpPr>
          <p:spPr>
            <a:xfrm>
              <a:off x="4010025" y="3467100"/>
              <a:ext cx="228600" cy="539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2" name="Google Shape;252;p4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99920" y="3324820"/>
              <a:ext cx="441325" cy="4413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53" name="Google Shape;253;p47"/>
          <p:cNvCxnSpPr/>
          <p:nvPr/>
        </p:nvCxnSpPr>
        <p:spPr>
          <a:xfrm>
            <a:off x="4572000" y="959865"/>
            <a:ext cx="0" cy="339365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5" name="Google Shape;255;p47"/>
          <p:cNvSpPr txBox="1"/>
          <p:nvPr/>
        </p:nvSpPr>
        <p:spPr>
          <a:xfrm>
            <a:off x="4703958" y="2045905"/>
            <a:ext cx="2464791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0" i="0" u="none" strike="noStrike" cap="none" dirty="0">
                <a:solidFill>
                  <a:srgbClr val="595959"/>
                </a:solidFill>
                <a:latin typeface="Fira Sans"/>
                <a:ea typeface="Fira Sans"/>
                <a:cs typeface="Fira Sans"/>
                <a:sym typeface="Fira Sans"/>
              </a:rPr>
              <a:t>Governança</a:t>
            </a:r>
            <a:endParaRPr dirty="0"/>
          </a:p>
        </p:txBody>
      </p:sp>
      <p:cxnSp>
        <p:nvCxnSpPr>
          <p:cNvPr id="257" name="Google Shape;257;p47"/>
          <p:cNvCxnSpPr>
            <a:cxnSpLocks/>
          </p:cNvCxnSpPr>
          <p:nvPr/>
        </p:nvCxnSpPr>
        <p:spPr>
          <a:xfrm>
            <a:off x="2791326" y="3155591"/>
            <a:ext cx="35693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3C500C9-33C8-EA9F-C666-23BEB8E4A902}"/>
              </a:ext>
            </a:extLst>
          </p:cNvPr>
          <p:cNvGrpSpPr/>
          <p:nvPr/>
        </p:nvGrpSpPr>
        <p:grpSpPr>
          <a:xfrm>
            <a:off x="2788405" y="2889844"/>
            <a:ext cx="3567191" cy="545833"/>
            <a:chOff x="2781636" y="2889844"/>
            <a:chExt cx="3567191" cy="545833"/>
          </a:xfrm>
        </p:grpSpPr>
        <p:cxnSp>
          <p:nvCxnSpPr>
            <p:cNvPr id="254" name="Google Shape;254;p47"/>
            <p:cNvCxnSpPr/>
            <p:nvPr/>
          </p:nvCxnSpPr>
          <p:spPr>
            <a:xfrm>
              <a:off x="4565231" y="2889844"/>
              <a:ext cx="0" cy="545833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56" name="Google Shape;256;p47"/>
            <p:cNvCxnSpPr/>
            <p:nvPr/>
          </p:nvCxnSpPr>
          <p:spPr>
            <a:xfrm>
              <a:off x="2781636" y="3153016"/>
              <a:ext cx="0" cy="263611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58" name="Google Shape;258;p47"/>
            <p:cNvCxnSpPr/>
            <p:nvPr/>
          </p:nvCxnSpPr>
          <p:spPr>
            <a:xfrm>
              <a:off x="6348827" y="3153016"/>
              <a:ext cx="0" cy="263611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263" name="Google Shape;263;p47"/>
          <p:cNvGrpSpPr/>
          <p:nvPr/>
        </p:nvGrpSpPr>
        <p:grpSpPr>
          <a:xfrm>
            <a:off x="3403219" y="2470516"/>
            <a:ext cx="2351314" cy="264082"/>
            <a:chOff x="3348217" y="3971034"/>
            <a:chExt cx="2351314" cy="264082"/>
          </a:xfrm>
        </p:grpSpPr>
        <p:sp>
          <p:nvSpPr>
            <p:cNvPr id="264" name="Google Shape;264;p47"/>
            <p:cNvSpPr/>
            <p:nvPr/>
          </p:nvSpPr>
          <p:spPr>
            <a:xfrm>
              <a:off x="3348217" y="3971034"/>
              <a:ext cx="2351314" cy="264082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7"/>
            <p:cNvSpPr txBox="1"/>
            <p:nvPr/>
          </p:nvSpPr>
          <p:spPr>
            <a:xfrm>
              <a:off x="3433618" y="4006910"/>
              <a:ext cx="2180512" cy="192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0" i="0" u="none" strike="noStrike" cap="none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Operação Coordenação / Execução Técnica</a:t>
              </a:r>
              <a:endParaRPr/>
            </a:p>
          </p:txBody>
        </p:sp>
      </p:grpSp>
      <p:cxnSp>
        <p:nvCxnSpPr>
          <p:cNvPr id="2" name="Google Shape;253;p47">
            <a:extLst>
              <a:ext uri="{FF2B5EF4-FFF2-40B4-BE49-F238E27FC236}">
                <a16:creationId xmlns:a16="http://schemas.microsoft.com/office/drawing/2014/main" id="{A1DD6705-A323-7A72-54B0-3CE11C611AD8}"/>
              </a:ext>
            </a:extLst>
          </p:cNvPr>
          <p:cNvCxnSpPr/>
          <p:nvPr/>
        </p:nvCxnSpPr>
        <p:spPr>
          <a:xfrm>
            <a:off x="4572000" y="1995686"/>
            <a:ext cx="0" cy="339365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8" name="Google Shape;248;p47">
            <a:extLst>
              <a:ext uri="{FF2B5EF4-FFF2-40B4-BE49-F238E27FC236}">
                <a16:creationId xmlns:a16="http://schemas.microsoft.com/office/drawing/2014/main" id="{6B41E99C-7BAA-4C04-F3B4-F4BB2B0CFEE9}"/>
              </a:ext>
            </a:extLst>
          </p:cNvPr>
          <p:cNvGrpSpPr/>
          <p:nvPr/>
        </p:nvGrpSpPr>
        <p:grpSpPr>
          <a:xfrm>
            <a:off x="5868144" y="3658221"/>
            <a:ext cx="969373" cy="969373"/>
            <a:chOff x="1685403" y="3488632"/>
            <a:chExt cx="969373" cy="969373"/>
          </a:xfrm>
        </p:grpSpPr>
        <p:sp>
          <p:nvSpPr>
            <p:cNvPr id="11" name="Google Shape;249;p47">
              <a:extLst>
                <a:ext uri="{FF2B5EF4-FFF2-40B4-BE49-F238E27FC236}">
                  <a16:creationId xmlns:a16="http://schemas.microsoft.com/office/drawing/2014/main" id="{0518F16F-1B2C-57F2-3C74-F3AEE59B42DC}"/>
                </a:ext>
              </a:extLst>
            </p:cNvPr>
            <p:cNvSpPr/>
            <p:nvPr/>
          </p:nvSpPr>
          <p:spPr>
            <a:xfrm>
              <a:off x="1685403" y="3488632"/>
              <a:ext cx="969373" cy="969373"/>
            </a:xfrm>
            <a:prstGeom prst="ellipse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50;p47">
              <a:extLst>
                <a:ext uri="{FF2B5EF4-FFF2-40B4-BE49-F238E27FC236}">
                  <a16:creationId xmlns:a16="http://schemas.microsoft.com/office/drawing/2014/main" id="{546231C3-EED2-D897-C975-7A3802D0993E}"/>
                </a:ext>
              </a:extLst>
            </p:cNvPr>
            <p:cNvSpPr txBox="1"/>
            <p:nvPr/>
          </p:nvSpPr>
          <p:spPr>
            <a:xfrm>
              <a:off x="1686064" y="3887957"/>
              <a:ext cx="966666" cy="192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0" i="0" u="none" strike="noStrike" cap="none" dirty="0">
                  <a:solidFill>
                    <a:srgbClr val="595959"/>
                  </a:solidFill>
                  <a:latin typeface="Fira Sans"/>
                  <a:ea typeface="Fira Sans"/>
                  <a:cs typeface="Fira Sans"/>
                  <a:sym typeface="Fira Sans"/>
                </a:rPr>
                <a:t>OUTROS</a:t>
              </a:r>
              <a:endParaRPr dirty="0"/>
            </a:p>
          </p:txBody>
        </p:sp>
      </p:grpSp>
      <p:sp>
        <p:nvSpPr>
          <p:cNvPr id="13" name="Google Shape;105;p4">
            <a:extLst>
              <a:ext uri="{FF2B5EF4-FFF2-40B4-BE49-F238E27FC236}">
                <a16:creationId xmlns:a16="http://schemas.microsoft.com/office/drawing/2014/main" id="{2B42BBF9-7BDD-63D5-DEB7-62732C54D595}"/>
              </a:ext>
            </a:extLst>
          </p:cNvPr>
          <p:cNvSpPr txBox="1"/>
          <p:nvPr/>
        </p:nvSpPr>
        <p:spPr>
          <a:xfrm>
            <a:off x="645446" y="398112"/>
            <a:ext cx="44799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3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buClr>
                <a:srgbClr val="5B6235"/>
              </a:buClr>
              <a:buSzPts val="3000"/>
              <a:buFont typeface="Abril Fatface" panose="02000503000000020003"/>
              <a:buNone/>
            </a:pPr>
            <a:r>
              <a:rPr lang="pt-BR" sz="3000" baseline="30000" dirty="0">
                <a:solidFill>
                  <a:srgbClr val="F59C00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rPr>
              <a:t>Governança</a:t>
            </a:r>
            <a:endParaRPr lang="pt-BR" sz="3000" dirty="0">
              <a:solidFill>
                <a:srgbClr val="F59C00"/>
              </a:solidFill>
            </a:endParaRPr>
          </a:p>
        </p:txBody>
      </p:sp>
      <p:sp>
        <p:nvSpPr>
          <p:cNvPr id="14" name="Triângulo 13">
            <a:extLst>
              <a:ext uri="{FF2B5EF4-FFF2-40B4-BE49-F238E27FC236}">
                <a16:creationId xmlns:a16="http://schemas.microsoft.com/office/drawing/2014/main" id="{C07917B1-6F5A-DEB6-E646-1D9F153C9E93}"/>
              </a:ext>
            </a:extLst>
          </p:cNvPr>
          <p:cNvSpPr/>
          <p:nvPr/>
        </p:nvSpPr>
        <p:spPr>
          <a:xfrm rot="5400000">
            <a:off x="-172113" y="387147"/>
            <a:ext cx="511551" cy="308999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8"/>
          <p:cNvSpPr txBox="1"/>
          <p:nvPr/>
        </p:nvSpPr>
        <p:spPr>
          <a:xfrm>
            <a:off x="467646" y="329382"/>
            <a:ext cx="7419054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235"/>
              </a:buClr>
              <a:buSzPts val="3000"/>
              <a:buFont typeface="Abril Fatface"/>
              <a:buNone/>
            </a:pPr>
            <a:r>
              <a:rPr lang="pt-BR" sz="3000" b="0" i="0" u="none" strike="noStrike" cap="none" baseline="30000" dirty="0">
                <a:solidFill>
                  <a:srgbClr val="F59C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Síntese dos documentos utilizados para esta Governança</a:t>
            </a:r>
            <a:endParaRPr sz="3000" b="0" i="0" u="none" strike="noStrike" cap="none" dirty="0">
              <a:solidFill>
                <a:srgbClr val="F59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8"/>
          <p:cNvSpPr/>
          <p:nvPr/>
        </p:nvSpPr>
        <p:spPr>
          <a:xfrm rot="5400000">
            <a:off x="-172113" y="318417"/>
            <a:ext cx="511551" cy="308999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62FEA242-2105-6BBE-6498-253AEA2E6186}"/>
              </a:ext>
            </a:extLst>
          </p:cNvPr>
          <p:cNvCxnSpPr>
            <a:cxnSpLocks/>
          </p:cNvCxnSpPr>
          <p:nvPr/>
        </p:nvCxnSpPr>
        <p:spPr>
          <a:xfrm>
            <a:off x="6975947" y="1130969"/>
            <a:ext cx="0" cy="113414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F193439B-4877-FB07-3FE6-709119753F68}"/>
              </a:ext>
            </a:extLst>
          </p:cNvPr>
          <p:cNvCxnSpPr>
            <a:cxnSpLocks/>
          </p:cNvCxnSpPr>
          <p:nvPr/>
        </p:nvCxnSpPr>
        <p:spPr>
          <a:xfrm>
            <a:off x="1417978" y="1507959"/>
            <a:ext cx="0" cy="7685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F57ACF8C-FE69-CFCA-89D2-E6CEAE032675}"/>
              </a:ext>
            </a:extLst>
          </p:cNvPr>
          <p:cNvCxnSpPr>
            <a:cxnSpLocks/>
          </p:cNvCxnSpPr>
          <p:nvPr/>
        </p:nvCxnSpPr>
        <p:spPr>
          <a:xfrm>
            <a:off x="3332550" y="1163053"/>
            <a:ext cx="0" cy="110888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97;p3">
            <a:extLst>
              <a:ext uri="{FF2B5EF4-FFF2-40B4-BE49-F238E27FC236}">
                <a16:creationId xmlns:a16="http://schemas.microsoft.com/office/drawing/2014/main" id="{D42A45FE-A585-43A9-AD6A-72F693350EF4}"/>
              </a:ext>
            </a:extLst>
          </p:cNvPr>
          <p:cNvSpPr txBox="1"/>
          <p:nvPr/>
        </p:nvSpPr>
        <p:spPr>
          <a:xfrm>
            <a:off x="3395729" y="1090052"/>
            <a:ext cx="1068696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/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</a:rPr>
              <a:t>Termo </a:t>
            </a:r>
          </a:p>
          <a:p>
            <a:pPr lvl="0"/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</a:rPr>
              <a:t>Constituição </a:t>
            </a:r>
            <a:b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</a:rPr>
            </a:b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</a:rPr>
              <a:t>de Consórcio</a:t>
            </a:r>
          </a:p>
        </p:txBody>
      </p:sp>
      <p:sp>
        <p:nvSpPr>
          <p:cNvPr id="6" name="Google Shape;97;p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0C70C8-EF1F-DDFF-D4D0-32A316AD8101}"/>
              </a:ext>
            </a:extLst>
          </p:cNvPr>
          <p:cNvSpPr txBox="1"/>
          <p:nvPr/>
        </p:nvSpPr>
        <p:spPr>
          <a:xfrm>
            <a:off x="5055253" y="1232085"/>
            <a:ext cx="1385416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/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</a:rPr>
              <a:t>Normas e Procedimentos Operacionais </a:t>
            </a:r>
            <a:b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</a:rPr>
            </a:b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</a:rPr>
              <a:t>(NPO)</a:t>
            </a:r>
          </a:p>
        </p:txBody>
      </p:sp>
      <p:sp>
        <p:nvSpPr>
          <p:cNvPr id="7" name="Google Shape;97;p3">
            <a:extLst>
              <a:ext uri="{FF2B5EF4-FFF2-40B4-BE49-F238E27FC236}">
                <a16:creationId xmlns:a16="http://schemas.microsoft.com/office/drawing/2014/main" id="{65350291-ED15-C958-413C-AE58419955C4}"/>
              </a:ext>
            </a:extLst>
          </p:cNvPr>
          <p:cNvSpPr txBox="1"/>
          <p:nvPr/>
        </p:nvSpPr>
        <p:spPr>
          <a:xfrm>
            <a:off x="1484289" y="1458877"/>
            <a:ext cx="1030311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/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</a:rPr>
              <a:t>Compromisso de Constituição de Consórcio</a:t>
            </a:r>
          </a:p>
        </p:txBody>
      </p:sp>
      <p:sp>
        <p:nvSpPr>
          <p:cNvPr id="8" name="Google Shape;97;p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396A01C-0F52-A505-E5CA-54176DF49B67}"/>
              </a:ext>
            </a:extLst>
          </p:cNvPr>
          <p:cNvSpPr txBox="1"/>
          <p:nvPr/>
        </p:nvSpPr>
        <p:spPr>
          <a:xfrm>
            <a:off x="7018906" y="1107742"/>
            <a:ext cx="921582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/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</a:rPr>
              <a:t>Protocolo de </a:t>
            </a:r>
          </a:p>
          <a:p>
            <a:pPr lvl="0"/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</a:rPr>
              <a:t>Governança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53B8F2D-C5CC-48E4-2FEF-E2C0B981D195}"/>
              </a:ext>
            </a:extLst>
          </p:cNvPr>
          <p:cNvCxnSpPr>
            <a:cxnSpLocks/>
          </p:cNvCxnSpPr>
          <p:nvPr/>
        </p:nvCxnSpPr>
        <p:spPr>
          <a:xfrm>
            <a:off x="4994261" y="1283369"/>
            <a:ext cx="0" cy="102065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97;p3">
            <a:extLst>
              <a:ext uri="{FF2B5EF4-FFF2-40B4-BE49-F238E27FC236}">
                <a16:creationId xmlns:a16="http://schemas.microsoft.com/office/drawing/2014/main" id="{E5F6C288-3C34-E36F-1D9C-FBBB46AFF05A}"/>
              </a:ext>
            </a:extLst>
          </p:cNvPr>
          <p:cNvSpPr txBox="1"/>
          <p:nvPr/>
        </p:nvSpPr>
        <p:spPr>
          <a:xfrm>
            <a:off x="909119" y="2857988"/>
            <a:ext cx="7162801" cy="20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ctr">
              <a:lnSpc>
                <a:spcPts val="1040"/>
              </a:lnSpc>
            </a:pPr>
            <a:r>
              <a:rPr lang="pt-BR" sz="8000" b="1" spc="600" dirty="0">
                <a:solidFill>
                  <a:schemeClr val="accent2">
                    <a:lumMod val="40000"/>
                    <a:lumOff val="60000"/>
                  </a:schemeClr>
                </a:solidFill>
                <a:latin typeface="Fira Sans ExtraBold" panose="020B0503050000020004" pitchFamily="34" charset="0"/>
                <a:ea typeface="Fira Sans ExtraBold" panose="020B0503050000020004" pitchFamily="34" charset="0"/>
              </a:rPr>
              <a:t>GOVERNANÇA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53EA951F-777A-3A36-D976-05159708AAC3}"/>
              </a:ext>
            </a:extLst>
          </p:cNvPr>
          <p:cNvGrpSpPr/>
          <p:nvPr/>
        </p:nvGrpSpPr>
        <p:grpSpPr>
          <a:xfrm>
            <a:off x="2975810" y="3550142"/>
            <a:ext cx="3290519" cy="1014831"/>
            <a:chOff x="2975810" y="3550142"/>
            <a:chExt cx="3290519" cy="1014831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0FC449C8-9B72-18B1-49BF-1D271807B4C7}"/>
                </a:ext>
              </a:extLst>
            </p:cNvPr>
            <p:cNvGrpSpPr/>
            <p:nvPr/>
          </p:nvGrpSpPr>
          <p:grpSpPr>
            <a:xfrm>
              <a:off x="2975810" y="3550142"/>
              <a:ext cx="3290519" cy="1014831"/>
              <a:chOff x="542257" y="3110804"/>
              <a:chExt cx="3290519" cy="1014831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D1C6313A-C9EA-AF27-B6D6-9B82C9C80CF3}"/>
                  </a:ext>
                </a:extLst>
              </p:cNvPr>
              <p:cNvSpPr/>
              <p:nvPr/>
            </p:nvSpPr>
            <p:spPr>
              <a:xfrm>
                <a:off x="542257" y="3110804"/>
                <a:ext cx="3194307" cy="914282"/>
              </a:xfrm>
              <a:prstGeom prst="rect">
                <a:avLst/>
              </a:prstGeom>
              <a:solidFill>
                <a:srgbClr val="F59C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CABB564-8D5E-A401-65AB-A9CF23E474A6}"/>
                  </a:ext>
                </a:extLst>
              </p:cNvPr>
              <p:cNvSpPr/>
              <p:nvPr/>
            </p:nvSpPr>
            <p:spPr>
              <a:xfrm>
                <a:off x="639840" y="3204931"/>
                <a:ext cx="3192936" cy="9207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Google Shape;281;p17">
                <a:extLst>
                  <a:ext uri="{FF2B5EF4-FFF2-40B4-BE49-F238E27FC236}">
                    <a16:creationId xmlns:a16="http://schemas.microsoft.com/office/drawing/2014/main" id="{5D224FE1-033A-923A-8A2F-B1F8EA5E32AC}"/>
                  </a:ext>
                </a:extLst>
              </p:cNvPr>
              <p:cNvSpPr txBox="1"/>
              <p:nvPr/>
            </p:nvSpPr>
            <p:spPr>
              <a:xfrm>
                <a:off x="727174" y="3379526"/>
                <a:ext cx="3085432" cy="500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r>
                  <a:rPr lang="pt-BR" b="0" i="0" u="none" strike="noStrike" cap="none" dirty="0">
                    <a:solidFill>
                      <a:srgbClr val="4D4D4F"/>
                    </a:solidFill>
                    <a:latin typeface="Abril Fatface" panose="02000503000000020003"/>
                    <a:ea typeface="Abril Fatface" panose="02000503000000020003"/>
                    <a:cs typeface="Abril Fatface" panose="02000503000000020003"/>
                    <a:sym typeface="Abril Fatface" panose="02000503000000020003"/>
                  </a:rPr>
                  <a:t>Governança bem desenhada garante segurança e continuidade.</a:t>
                </a:r>
                <a:endParaRPr b="0" i="0" u="none" strike="noStrike" cap="none" dirty="0">
                  <a:solidFill>
                    <a:srgbClr val="4D4D4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4" name="Google Shape;120;p41">
              <a:extLst>
                <a:ext uri="{FF2B5EF4-FFF2-40B4-BE49-F238E27FC236}">
                  <a16:creationId xmlns:a16="http://schemas.microsoft.com/office/drawing/2014/main" id="{3CB771F5-D018-6426-C21B-7E799E634E1C}"/>
                </a:ext>
              </a:extLst>
            </p:cNvPr>
            <p:cNvSpPr/>
            <p:nvPr/>
          </p:nvSpPr>
          <p:spPr>
            <a:xfrm rot="5400000">
              <a:off x="2995161" y="3904226"/>
              <a:ext cx="203875" cy="123149"/>
            </a:xfrm>
            <a:prstGeom prst="triangle">
              <a:avLst>
                <a:gd name="adj" fmla="val 50000"/>
              </a:avLst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660</Words>
  <Application>Microsoft Office PowerPoint</Application>
  <PresentationFormat>Apresentação na tela (16:9)</PresentationFormat>
  <Paragraphs>158</Paragraphs>
  <Slides>14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Abril Fatface</vt:lpstr>
      <vt:lpstr>Fira Sans ExtraBold</vt:lpstr>
      <vt:lpstr>Fira Sans Book</vt:lpstr>
      <vt:lpstr>Calibri</vt:lpstr>
      <vt:lpstr>Fira Sans Light</vt:lpstr>
      <vt:lpstr>Play</vt:lpstr>
      <vt:lpstr>Arial</vt:lpstr>
      <vt:lpstr>Fira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Agradecemos a atenção!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Julio Alberto</dc:creator>
  <cp:lastModifiedBy>Wallison Jackson de Magalhães</cp:lastModifiedBy>
  <cp:revision>5</cp:revision>
  <dcterms:created xsi:type="dcterms:W3CDTF">2022-07-14T13:02:19Z</dcterms:created>
  <dcterms:modified xsi:type="dcterms:W3CDTF">2025-12-02T21:18:53Z</dcterms:modified>
</cp:coreProperties>
</file>