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83C"/>
    <a:srgbClr val="019D7E"/>
    <a:srgbClr val="E8EA5D"/>
    <a:srgbClr val="DAEDDE"/>
    <a:srgbClr val="D5E5D5"/>
    <a:srgbClr val="EEE8D0"/>
    <a:srgbClr val="F1E2CE"/>
    <a:srgbClr val="D2A22C"/>
    <a:srgbClr val="E4AB0A"/>
    <a:srgbClr val="159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98051-69D4-4765-B28C-3C97B873B3EB}" v="2" dt="2023-12-06T17:05:24.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651"/>
  </p:normalViewPr>
  <p:slideViewPr>
    <p:cSldViewPr snapToGrid="0" snapToObjects="1">
      <p:cViewPr varScale="1">
        <p:scale>
          <a:sx n="56" d="100"/>
          <a:sy n="56" d="100"/>
        </p:scale>
        <p:origin x="6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estilo do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06/12/2023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06/12/2023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06/12/2023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estilo do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a:extLst>
              <a:ext uri="{FF2B5EF4-FFF2-40B4-BE49-F238E27FC236}">
                <a16:creationId xmlns:a16="http://schemas.microsoft.com/office/drawing/2014/main" id="{506B22A7-475E-454E-5A77-9721D2AF1B2F}"/>
              </a:ext>
            </a:extLst>
          </p:cNvPr>
          <p:cNvSpPr>
            <a:spLocks noGrp="1"/>
          </p:cNvSpPr>
          <p:nvPr>
            <p:ph type="dt" sz="half" idx="10"/>
          </p:nvPr>
        </p:nvSpPr>
        <p:spPr/>
        <p:txBody>
          <a:bodyPr/>
          <a:lstStyle>
            <a:lvl1pPr>
              <a:defRPr/>
            </a:lvl1pPr>
          </a:lstStyle>
          <a:p>
            <a:pPr>
              <a:defRPr/>
            </a:pPr>
            <a:fld id="{463A2CBE-3F38-4C00-98E1-E932788E0ED5}" type="datetimeFigureOut">
              <a:rPr lang="pt-BR"/>
              <a:pPr>
                <a:defRPr/>
              </a:pPr>
              <a:t>06/12/2023</a:t>
            </a:fld>
            <a:endParaRPr lang="pt-BR"/>
          </a:p>
        </p:txBody>
      </p:sp>
      <p:sp>
        <p:nvSpPr>
          <p:cNvPr id="5" name="Footer Placeholder 4">
            <a:extLst>
              <a:ext uri="{FF2B5EF4-FFF2-40B4-BE49-F238E27FC236}">
                <a16:creationId xmlns:a16="http://schemas.microsoft.com/office/drawing/2014/main" id="{BBBC9DCB-0442-081F-63AF-31756DE545A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69AC97D0-48F0-8D31-687B-EBB78DD46E81}"/>
              </a:ext>
            </a:extLst>
          </p:cNvPr>
          <p:cNvSpPr>
            <a:spLocks noGrp="1"/>
          </p:cNvSpPr>
          <p:nvPr>
            <p:ph type="sldNum" sz="quarter" idx="12"/>
          </p:nvPr>
        </p:nvSpPr>
        <p:spPr/>
        <p:txBody>
          <a:bodyPr/>
          <a:lstStyle>
            <a:lvl1pPr>
              <a:defRPr/>
            </a:lvl1pPr>
          </a:lstStyle>
          <a:p>
            <a:fld id="{AC54096A-8884-4340-9FB2-EEEF5DF40219}" type="slidenum">
              <a:rPr lang="pt-BR" altLang="pt-BR"/>
              <a:pPr/>
              <a:t>‹nº›</a:t>
            </a:fld>
            <a:endParaRPr lang="pt-BR" altLang="pt-BR"/>
          </a:p>
        </p:txBody>
      </p:sp>
    </p:spTree>
    <p:extLst>
      <p:ext uri="{BB962C8B-B14F-4D97-AF65-F5344CB8AC3E}">
        <p14:creationId xmlns:p14="http://schemas.microsoft.com/office/powerpoint/2010/main" val="225036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D694C198-147E-6A59-6E79-350F8530218E}"/>
              </a:ext>
            </a:extLst>
          </p:cNvPr>
          <p:cNvSpPr>
            <a:spLocks noGrp="1"/>
          </p:cNvSpPr>
          <p:nvPr>
            <p:ph type="dt" sz="half" idx="10"/>
          </p:nvPr>
        </p:nvSpPr>
        <p:spPr/>
        <p:txBody>
          <a:bodyPr/>
          <a:lstStyle>
            <a:lvl1pPr>
              <a:defRPr/>
            </a:lvl1pPr>
          </a:lstStyle>
          <a:p>
            <a:pPr>
              <a:defRPr/>
            </a:pPr>
            <a:fld id="{DD509694-548D-4C2A-A449-63BBAA004A45}" type="datetimeFigureOut">
              <a:rPr lang="pt-BR"/>
              <a:pPr>
                <a:defRPr/>
              </a:pPr>
              <a:t>06/12/2023</a:t>
            </a:fld>
            <a:endParaRPr lang="pt-BR"/>
          </a:p>
        </p:txBody>
      </p:sp>
      <p:sp>
        <p:nvSpPr>
          <p:cNvPr id="5" name="Footer Placeholder 4">
            <a:extLst>
              <a:ext uri="{FF2B5EF4-FFF2-40B4-BE49-F238E27FC236}">
                <a16:creationId xmlns:a16="http://schemas.microsoft.com/office/drawing/2014/main" id="{BA2F8091-F909-F2B7-7106-1158F9CE81E7}"/>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5D75A897-8383-E647-41E2-76BEB747F57A}"/>
              </a:ext>
            </a:extLst>
          </p:cNvPr>
          <p:cNvSpPr>
            <a:spLocks noGrp="1"/>
          </p:cNvSpPr>
          <p:nvPr>
            <p:ph type="sldNum" sz="quarter" idx="12"/>
          </p:nvPr>
        </p:nvSpPr>
        <p:spPr/>
        <p:txBody>
          <a:bodyPr/>
          <a:lstStyle>
            <a:lvl1pPr>
              <a:defRPr/>
            </a:lvl1pPr>
          </a:lstStyle>
          <a:p>
            <a:fld id="{B9376D7B-7238-435E-A98A-25FDDF28184E}" type="slidenum">
              <a:rPr lang="pt-BR" altLang="pt-BR"/>
              <a:pPr/>
              <a:t>‹nº›</a:t>
            </a:fld>
            <a:endParaRPr lang="pt-BR" altLang="pt-BR"/>
          </a:p>
        </p:txBody>
      </p:sp>
    </p:spTree>
    <p:extLst>
      <p:ext uri="{BB962C8B-B14F-4D97-AF65-F5344CB8AC3E}">
        <p14:creationId xmlns:p14="http://schemas.microsoft.com/office/powerpoint/2010/main" val="234341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estilo do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9C8F7A5A-3838-BE93-2FAB-0E16F63B1C23}"/>
              </a:ext>
            </a:extLst>
          </p:cNvPr>
          <p:cNvSpPr>
            <a:spLocks noGrp="1"/>
          </p:cNvSpPr>
          <p:nvPr>
            <p:ph type="dt" sz="half" idx="10"/>
          </p:nvPr>
        </p:nvSpPr>
        <p:spPr/>
        <p:txBody>
          <a:bodyPr/>
          <a:lstStyle>
            <a:lvl1pPr>
              <a:defRPr/>
            </a:lvl1pPr>
          </a:lstStyle>
          <a:p>
            <a:pPr>
              <a:defRPr/>
            </a:pPr>
            <a:fld id="{CA6962B2-8826-4B94-91DE-BE91EEB83B51}" type="datetimeFigureOut">
              <a:rPr lang="pt-BR"/>
              <a:pPr>
                <a:defRPr/>
              </a:pPr>
              <a:t>06/12/2023</a:t>
            </a:fld>
            <a:endParaRPr lang="pt-BR"/>
          </a:p>
        </p:txBody>
      </p:sp>
      <p:sp>
        <p:nvSpPr>
          <p:cNvPr id="5" name="Footer Placeholder 4">
            <a:extLst>
              <a:ext uri="{FF2B5EF4-FFF2-40B4-BE49-F238E27FC236}">
                <a16:creationId xmlns:a16="http://schemas.microsoft.com/office/drawing/2014/main" id="{451D77DE-FCB1-5017-D946-542DCBC76DD0}"/>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3B50239A-C158-7C43-68DD-1C994755AC68}"/>
              </a:ext>
            </a:extLst>
          </p:cNvPr>
          <p:cNvSpPr>
            <a:spLocks noGrp="1"/>
          </p:cNvSpPr>
          <p:nvPr>
            <p:ph type="sldNum" sz="quarter" idx="12"/>
          </p:nvPr>
        </p:nvSpPr>
        <p:spPr/>
        <p:txBody>
          <a:bodyPr/>
          <a:lstStyle>
            <a:lvl1pPr>
              <a:defRPr/>
            </a:lvl1pPr>
          </a:lstStyle>
          <a:p>
            <a:fld id="{5BFAADEF-CBFA-4478-9750-ACC48AB21DB0}" type="slidenum">
              <a:rPr lang="pt-BR" altLang="pt-BR"/>
              <a:pPr/>
              <a:t>‹nº›</a:t>
            </a:fld>
            <a:endParaRPr lang="pt-BR" altLang="pt-BR"/>
          </a:p>
        </p:txBody>
      </p:sp>
    </p:spTree>
    <p:extLst>
      <p:ext uri="{BB962C8B-B14F-4D97-AF65-F5344CB8AC3E}">
        <p14:creationId xmlns:p14="http://schemas.microsoft.com/office/powerpoint/2010/main" val="386712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E087318-0233-C694-75BA-B2FE0457C855}"/>
              </a:ext>
            </a:extLst>
          </p:cNvPr>
          <p:cNvSpPr>
            <a:spLocks noGrp="1"/>
          </p:cNvSpPr>
          <p:nvPr>
            <p:ph type="dt" sz="half" idx="10"/>
          </p:nvPr>
        </p:nvSpPr>
        <p:spPr/>
        <p:txBody>
          <a:bodyPr/>
          <a:lstStyle>
            <a:lvl1pPr>
              <a:defRPr/>
            </a:lvl1pPr>
          </a:lstStyle>
          <a:p>
            <a:pPr>
              <a:defRPr/>
            </a:pPr>
            <a:fld id="{79DBDF91-9BA3-4157-BF94-B0AF6531E822}" type="datetimeFigureOut">
              <a:rPr lang="pt-BR"/>
              <a:pPr>
                <a:defRPr/>
              </a:pPr>
              <a:t>06/12/2023</a:t>
            </a:fld>
            <a:endParaRPr lang="pt-BR"/>
          </a:p>
        </p:txBody>
      </p:sp>
      <p:sp>
        <p:nvSpPr>
          <p:cNvPr id="6" name="Footer Placeholder 4">
            <a:extLst>
              <a:ext uri="{FF2B5EF4-FFF2-40B4-BE49-F238E27FC236}">
                <a16:creationId xmlns:a16="http://schemas.microsoft.com/office/drawing/2014/main" id="{F7650755-EE2B-1AAE-772E-5C89132BF380}"/>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5615E191-9EE3-52C7-172D-DF9909BD2FB9}"/>
              </a:ext>
            </a:extLst>
          </p:cNvPr>
          <p:cNvSpPr>
            <a:spLocks noGrp="1"/>
          </p:cNvSpPr>
          <p:nvPr>
            <p:ph type="sldNum" sz="quarter" idx="12"/>
          </p:nvPr>
        </p:nvSpPr>
        <p:spPr/>
        <p:txBody>
          <a:bodyPr/>
          <a:lstStyle>
            <a:lvl1pPr>
              <a:defRPr/>
            </a:lvl1pPr>
          </a:lstStyle>
          <a:p>
            <a:fld id="{3BCA77D8-6252-4B0E-8F7D-7ED473BE38CB}" type="slidenum">
              <a:rPr lang="pt-BR" altLang="pt-BR"/>
              <a:pPr/>
              <a:t>‹nº›</a:t>
            </a:fld>
            <a:endParaRPr lang="pt-BR" altLang="pt-BR"/>
          </a:p>
        </p:txBody>
      </p:sp>
    </p:spTree>
    <p:extLst>
      <p:ext uri="{BB962C8B-B14F-4D97-AF65-F5344CB8AC3E}">
        <p14:creationId xmlns:p14="http://schemas.microsoft.com/office/powerpoint/2010/main" val="363087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estilo do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a:extLst>
              <a:ext uri="{FF2B5EF4-FFF2-40B4-BE49-F238E27FC236}">
                <a16:creationId xmlns:a16="http://schemas.microsoft.com/office/drawing/2014/main" id="{A9B3FD3F-9AC3-2576-7CAD-67B86D169F72}"/>
              </a:ext>
            </a:extLst>
          </p:cNvPr>
          <p:cNvSpPr>
            <a:spLocks noGrp="1"/>
          </p:cNvSpPr>
          <p:nvPr>
            <p:ph type="dt" sz="half" idx="10"/>
          </p:nvPr>
        </p:nvSpPr>
        <p:spPr/>
        <p:txBody>
          <a:bodyPr/>
          <a:lstStyle>
            <a:lvl1pPr>
              <a:defRPr/>
            </a:lvl1pPr>
          </a:lstStyle>
          <a:p>
            <a:pPr>
              <a:defRPr/>
            </a:pPr>
            <a:fld id="{84074656-D4AF-400A-8628-478762632FB5}" type="datetimeFigureOut">
              <a:rPr lang="pt-BR"/>
              <a:pPr>
                <a:defRPr/>
              </a:pPr>
              <a:t>06/12/2023</a:t>
            </a:fld>
            <a:endParaRPr lang="pt-BR"/>
          </a:p>
        </p:txBody>
      </p:sp>
      <p:sp>
        <p:nvSpPr>
          <p:cNvPr id="8" name="Footer Placeholder 4">
            <a:extLst>
              <a:ext uri="{FF2B5EF4-FFF2-40B4-BE49-F238E27FC236}">
                <a16:creationId xmlns:a16="http://schemas.microsoft.com/office/drawing/2014/main" id="{5F0B9559-99DC-AE9B-B095-E89F8E84B75C}"/>
              </a:ext>
            </a:extLst>
          </p:cNvPr>
          <p:cNvSpPr>
            <a:spLocks noGrp="1"/>
          </p:cNvSpPr>
          <p:nvPr>
            <p:ph type="ftr" sz="quarter" idx="11"/>
          </p:nvPr>
        </p:nvSpPr>
        <p:spPr/>
        <p:txBody>
          <a:bodyPr/>
          <a:lstStyle>
            <a:lvl1pPr>
              <a:defRPr/>
            </a:lvl1pPr>
          </a:lstStyle>
          <a:p>
            <a:pPr>
              <a:defRPr/>
            </a:pPr>
            <a:endParaRPr lang="pt-BR"/>
          </a:p>
        </p:txBody>
      </p:sp>
      <p:sp>
        <p:nvSpPr>
          <p:cNvPr id="9" name="Slide Number Placeholder 5">
            <a:extLst>
              <a:ext uri="{FF2B5EF4-FFF2-40B4-BE49-F238E27FC236}">
                <a16:creationId xmlns:a16="http://schemas.microsoft.com/office/drawing/2014/main" id="{CF77921A-4FCE-3248-6BC8-961FC769C5F4}"/>
              </a:ext>
            </a:extLst>
          </p:cNvPr>
          <p:cNvSpPr>
            <a:spLocks noGrp="1"/>
          </p:cNvSpPr>
          <p:nvPr>
            <p:ph type="sldNum" sz="quarter" idx="12"/>
          </p:nvPr>
        </p:nvSpPr>
        <p:spPr/>
        <p:txBody>
          <a:bodyPr/>
          <a:lstStyle>
            <a:lvl1pPr>
              <a:defRPr/>
            </a:lvl1pPr>
          </a:lstStyle>
          <a:p>
            <a:fld id="{86419552-45B5-40F1-9B51-0F4C9E490811}" type="slidenum">
              <a:rPr lang="pt-BR" altLang="pt-BR"/>
              <a:pPr/>
              <a:t>‹nº›</a:t>
            </a:fld>
            <a:endParaRPr lang="pt-BR" altLang="pt-BR"/>
          </a:p>
        </p:txBody>
      </p:sp>
    </p:spTree>
    <p:extLst>
      <p:ext uri="{BB962C8B-B14F-4D97-AF65-F5344CB8AC3E}">
        <p14:creationId xmlns:p14="http://schemas.microsoft.com/office/powerpoint/2010/main" val="372499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Date Placeholder 3">
            <a:extLst>
              <a:ext uri="{FF2B5EF4-FFF2-40B4-BE49-F238E27FC236}">
                <a16:creationId xmlns:a16="http://schemas.microsoft.com/office/drawing/2014/main" id="{D677A491-CD4B-FCF5-4C36-9FAC6ABBE563}"/>
              </a:ext>
            </a:extLst>
          </p:cNvPr>
          <p:cNvSpPr>
            <a:spLocks noGrp="1"/>
          </p:cNvSpPr>
          <p:nvPr>
            <p:ph type="dt" sz="half" idx="10"/>
          </p:nvPr>
        </p:nvSpPr>
        <p:spPr/>
        <p:txBody>
          <a:bodyPr/>
          <a:lstStyle>
            <a:lvl1pPr>
              <a:defRPr/>
            </a:lvl1pPr>
          </a:lstStyle>
          <a:p>
            <a:pPr>
              <a:defRPr/>
            </a:pPr>
            <a:fld id="{A87CCBDC-38E3-4179-97FC-72BC47EE0B27}" type="datetimeFigureOut">
              <a:rPr lang="pt-BR"/>
              <a:pPr>
                <a:defRPr/>
              </a:pPr>
              <a:t>06/12/2023</a:t>
            </a:fld>
            <a:endParaRPr lang="pt-BR"/>
          </a:p>
        </p:txBody>
      </p:sp>
      <p:sp>
        <p:nvSpPr>
          <p:cNvPr id="4" name="Footer Placeholder 4">
            <a:extLst>
              <a:ext uri="{FF2B5EF4-FFF2-40B4-BE49-F238E27FC236}">
                <a16:creationId xmlns:a16="http://schemas.microsoft.com/office/drawing/2014/main" id="{2B489F92-2F33-6BC8-8ECC-4BA9E7CC3DC8}"/>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45516DA5-881A-337B-0644-5EAD6C02B21E}"/>
              </a:ext>
            </a:extLst>
          </p:cNvPr>
          <p:cNvSpPr>
            <a:spLocks noGrp="1"/>
          </p:cNvSpPr>
          <p:nvPr>
            <p:ph type="sldNum" sz="quarter" idx="12"/>
          </p:nvPr>
        </p:nvSpPr>
        <p:spPr/>
        <p:txBody>
          <a:bodyPr/>
          <a:lstStyle>
            <a:lvl1pPr>
              <a:defRPr/>
            </a:lvl1pPr>
          </a:lstStyle>
          <a:p>
            <a:fld id="{CDC824B6-A341-466C-A0F5-059D4DB2764C}" type="slidenum">
              <a:rPr lang="pt-BR" altLang="pt-BR"/>
              <a:pPr/>
              <a:t>‹nº›</a:t>
            </a:fld>
            <a:endParaRPr lang="pt-BR" altLang="pt-BR"/>
          </a:p>
        </p:txBody>
      </p:sp>
    </p:spTree>
    <p:extLst>
      <p:ext uri="{BB962C8B-B14F-4D97-AF65-F5344CB8AC3E}">
        <p14:creationId xmlns:p14="http://schemas.microsoft.com/office/powerpoint/2010/main" val="259419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B9D93D-F98F-4FE6-5653-0C3318535395}"/>
              </a:ext>
            </a:extLst>
          </p:cNvPr>
          <p:cNvSpPr>
            <a:spLocks noGrp="1"/>
          </p:cNvSpPr>
          <p:nvPr>
            <p:ph type="dt" sz="half" idx="10"/>
          </p:nvPr>
        </p:nvSpPr>
        <p:spPr/>
        <p:txBody>
          <a:bodyPr/>
          <a:lstStyle>
            <a:lvl1pPr>
              <a:defRPr/>
            </a:lvl1pPr>
          </a:lstStyle>
          <a:p>
            <a:pPr>
              <a:defRPr/>
            </a:pPr>
            <a:fld id="{692BCCBC-1B42-4823-932F-9C6A5DD1D334}" type="datetimeFigureOut">
              <a:rPr lang="pt-BR"/>
              <a:pPr>
                <a:defRPr/>
              </a:pPr>
              <a:t>06/12/2023</a:t>
            </a:fld>
            <a:endParaRPr lang="pt-BR"/>
          </a:p>
        </p:txBody>
      </p:sp>
      <p:sp>
        <p:nvSpPr>
          <p:cNvPr id="3" name="Footer Placeholder 4">
            <a:extLst>
              <a:ext uri="{FF2B5EF4-FFF2-40B4-BE49-F238E27FC236}">
                <a16:creationId xmlns:a16="http://schemas.microsoft.com/office/drawing/2014/main" id="{CDD6E12F-195A-38F3-D835-43E602C99D64}"/>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63E942C8-0378-2164-5AC0-3DB5277C43D9}"/>
              </a:ext>
            </a:extLst>
          </p:cNvPr>
          <p:cNvSpPr>
            <a:spLocks noGrp="1"/>
          </p:cNvSpPr>
          <p:nvPr>
            <p:ph type="sldNum" sz="quarter" idx="12"/>
          </p:nvPr>
        </p:nvSpPr>
        <p:spPr/>
        <p:txBody>
          <a:bodyPr/>
          <a:lstStyle>
            <a:lvl1pPr>
              <a:defRPr/>
            </a:lvl1pPr>
          </a:lstStyle>
          <a:p>
            <a:fld id="{61A1039E-8CEA-468C-B21E-95F91D0F1D41}" type="slidenum">
              <a:rPr lang="pt-BR" altLang="pt-BR"/>
              <a:pPr/>
              <a:t>‹nº›</a:t>
            </a:fld>
            <a:endParaRPr lang="pt-BR" altLang="pt-BR"/>
          </a:p>
        </p:txBody>
      </p:sp>
    </p:spTree>
    <p:extLst>
      <p:ext uri="{BB962C8B-B14F-4D97-AF65-F5344CB8AC3E}">
        <p14:creationId xmlns:p14="http://schemas.microsoft.com/office/powerpoint/2010/main" val="42995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8F2850A9-CA75-0C75-5F5E-B435E0913A1C}"/>
              </a:ext>
            </a:extLst>
          </p:cNvPr>
          <p:cNvSpPr>
            <a:spLocks noGrp="1"/>
          </p:cNvSpPr>
          <p:nvPr>
            <p:ph type="dt" sz="half" idx="10"/>
          </p:nvPr>
        </p:nvSpPr>
        <p:spPr/>
        <p:txBody>
          <a:bodyPr/>
          <a:lstStyle>
            <a:lvl1pPr>
              <a:defRPr/>
            </a:lvl1pPr>
          </a:lstStyle>
          <a:p>
            <a:pPr>
              <a:defRPr/>
            </a:pPr>
            <a:fld id="{059E756D-D140-455E-9551-81B72E1765F1}" type="datetimeFigureOut">
              <a:rPr lang="pt-BR"/>
              <a:pPr>
                <a:defRPr/>
              </a:pPr>
              <a:t>06/12/2023</a:t>
            </a:fld>
            <a:endParaRPr lang="pt-BR"/>
          </a:p>
        </p:txBody>
      </p:sp>
      <p:sp>
        <p:nvSpPr>
          <p:cNvPr id="6" name="Footer Placeholder 4">
            <a:extLst>
              <a:ext uri="{FF2B5EF4-FFF2-40B4-BE49-F238E27FC236}">
                <a16:creationId xmlns:a16="http://schemas.microsoft.com/office/drawing/2014/main" id="{15B82538-B81D-9D7F-C433-82C958FA51C1}"/>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3B4A990E-2516-9EEF-B5BC-4C6CD03F2AC6}"/>
              </a:ext>
            </a:extLst>
          </p:cNvPr>
          <p:cNvSpPr>
            <a:spLocks noGrp="1"/>
          </p:cNvSpPr>
          <p:nvPr>
            <p:ph type="sldNum" sz="quarter" idx="12"/>
          </p:nvPr>
        </p:nvSpPr>
        <p:spPr/>
        <p:txBody>
          <a:bodyPr/>
          <a:lstStyle>
            <a:lvl1pPr>
              <a:defRPr/>
            </a:lvl1pPr>
          </a:lstStyle>
          <a:p>
            <a:fld id="{FEF30CD5-D30A-45FE-AE12-8B0535A76B58}" type="slidenum">
              <a:rPr lang="pt-BR" altLang="pt-BR"/>
              <a:pPr/>
              <a:t>‹nº›</a:t>
            </a:fld>
            <a:endParaRPr lang="pt-BR" altLang="pt-BR"/>
          </a:p>
        </p:txBody>
      </p:sp>
    </p:spTree>
    <p:extLst>
      <p:ext uri="{BB962C8B-B14F-4D97-AF65-F5344CB8AC3E}">
        <p14:creationId xmlns:p14="http://schemas.microsoft.com/office/powerpoint/2010/main" val="22443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06/12/2023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Arraste a imagem para o espaço reservado ou clique no ícone para adicionar</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8C671B03-85A7-53F3-8184-9DD35AB11023}"/>
              </a:ext>
            </a:extLst>
          </p:cNvPr>
          <p:cNvSpPr>
            <a:spLocks noGrp="1"/>
          </p:cNvSpPr>
          <p:nvPr>
            <p:ph type="dt" sz="half" idx="10"/>
          </p:nvPr>
        </p:nvSpPr>
        <p:spPr/>
        <p:txBody>
          <a:bodyPr/>
          <a:lstStyle>
            <a:lvl1pPr>
              <a:defRPr/>
            </a:lvl1pPr>
          </a:lstStyle>
          <a:p>
            <a:pPr>
              <a:defRPr/>
            </a:pPr>
            <a:fld id="{4455D301-DEA9-4FD3-B094-2EDA609DA35F}" type="datetimeFigureOut">
              <a:rPr lang="pt-BR"/>
              <a:pPr>
                <a:defRPr/>
              </a:pPr>
              <a:t>06/12/2023</a:t>
            </a:fld>
            <a:endParaRPr lang="pt-BR"/>
          </a:p>
        </p:txBody>
      </p:sp>
      <p:sp>
        <p:nvSpPr>
          <p:cNvPr id="6" name="Footer Placeholder 4">
            <a:extLst>
              <a:ext uri="{FF2B5EF4-FFF2-40B4-BE49-F238E27FC236}">
                <a16:creationId xmlns:a16="http://schemas.microsoft.com/office/drawing/2014/main" id="{3CDD67D4-1A1B-A041-563C-9711F1D94581}"/>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1296E661-4D7D-B1AE-D838-FB7EEB98B7C8}"/>
              </a:ext>
            </a:extLst>
          </p:cNvPr>
          <p:cNvSpPr>
            <a:spLocks noGrp="1"/>
          </p:cNvSpPr>
          <p:nvPr>
            <p:ph type="sldNum" sz="quarter" idx="12"/>
          </p:nvPr>
        </p:nvSpPr>
        <p:spPr/>
        <p:txBody>
          <a:bodyPr/>
          <a:lstStyle>
            <a:lvl1pPr>
              <a:defRPr/>
            </a:lvl1pPr>
          </a:lstStyle>
          <a:p>
            <a:fld id="{70545FAB-6137-4897-89F9-92945EEE4322}" type="slidenum">
              <a:rPr lang="pt-BR" altLang="pt-BR"/>
              <a:pPr/>
              <a:t>‹nº›</a:t>
            </a:fld>
            <a:endParaRPr lang="pt-BR" altLang="pt-BR"/>
          </a:p>
        </p:txBody>
      </p:sp>
    </p:spTree>
    <p:extLst>
      <p:ext uri="{BB962C8B-B14F-4D97-AF65-F5344CB8AC3E}">
        <p14:creationId xmlns:p14="http://schemas.microsoft.com/office/powerpoint/2010/main" val="316864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6268B6D6-53AB-F8D8-32B2-00DDF9EC1F8B}"/>
              </a:ext>
            </a:extLst>
          </p:cNvPr>
          <p:cNvSpPr>
            <a:spLocks noGrp="1"/>
          </p:cNvSpPr>
          <p:nvPr>
            <p:ph type="dt" sz="half" idx="10"/>
          </p:nvPr>
        </p:nvSpPr>
        <p:spPr/>
        <p:txBody>
          <a:bodyPr/>
          <a:lstStyle>
            <a:lvl1pPr>
              <a:defRPr/>
            </a:lvl1pPr>
          </a:lstStyle>
          <a:p>
            <a:pPr>
              <a:defRPr/>
            </a:pPr>
            <a:fld id="{44A668FB-D383-4B4E-A818-5ABBC7791671}" type="datetimeFigureOut">
              <a:rPr lang="pt-BR"/>
              <a:pPr>
                <a:defRPr/>
              </a:pPr>
              <a:t>06/12/2023</a:t>
            </a:fld>
            <a:endParaRPr lang="pt-BR"/>
          </a:p>
        </p:txBody>
      </p:sp>
      <p:sp>
        <p:nvSpPr>
          <p:cNvPr id="5" name="Footer Placeholder 4">
            <a:extLst>
              <a:ext uri="{FF2B5EF4-FFF2-40B4-BE49-F238E27FC236}">
                <a16:creationId xmlns:a16="http://schemas.microsoft.com/office/drawing/2014/main" id="{07657D40-9A19-8700-71BD-ECCDAE782E32}"/>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B8AE3B45-1D96-0CF3-2218-BDD594117045}"/>
              </a:ext>
            </a:extLst>
          </p:cNvPr>
          <p:cNvSpPr>
            <a:spLocks noGrp="1"/>
          </p:cNvSpPr>
          <p:nvPr>
            <p:ph type="sldNum" sz="quarter" idx="12"/>
          </p:nvPr>
        </p:nvSpPr>
        <p:spPr/>
        <p:txBody>
          <a:bodyPr/>
          <a:lstStyle>
            <a:lvl1pPr>
              <a:defRPr/>
            </a:lvl1pPr>
          </a:lstStyle>
          <a:p>
            <a:fld id="{7BBFBCA6-B927-4E42-8C6D-646B1ABBE85D}" type="slidenum">
              <a:rPr lang="pt-BR" altLang="pt-BR"/>
              <a:pPr/>
              <a:t>‹nº›</a:t>
            </a:fld>
            <a:endParaRPr lang="pt-BR" altLang="pt-BR"/>
          </a:p>
        </p:txBody>
      </p:sp>
    </p:spTree>
    <p:extLst>
      <p:ext uri="{BB962C8B-B14F-4D97-AF65-F5344CB8AC3E}">
        <p14:creationId xmlns:p14="http://schemas.microsoft.com/office/powerpoint/2010/main" val="303558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B3A5EF18-F122-14BA-6D13-35EB5F385CEA}"/>
              </a:ext>
            </a:extLst>
          </p:cNvPr>
          <p:cNvSpPr>
            <a:spLocks noGrp="1"/>
          </p:cNvSpPr>
          <p:nvPr>
            <p:ph type="dt" sz="half" idx="10"/>
          </p:nvPr>
        </p:nvSpPr>
        <p:spPr/>
        <p:txBody>
          <a:bodyPr/>
          <a:lstStyle>
            <a:lvl1pPr>
              <a:defRPr/>
            </a:lvl1pPr>
          </a:lstStyle>
          <a:p>
            <a:pPr>
              <a:defRPr/>
            </a:pPr>
            <a:fld id="{45767F57-3044-46B7-8909-5096325A090A}" type="datetimeFigureOut">
              <a:rPr lang="pt-BR"/>
              <a:pPr>
                <a:defRPr/>
              </a:pPr>
              <a:t>06/12/2023</a:t>
            </a:fld>
            <a:endParaRPr lang="pt-BR"/>
          </a:p>
        </p:txBody>
      </p:sp>
      <p:sp>
        <p:nvSpPr>
          <p:cNvPr id="5" name="Footer Placeholder 4">
            <a:extLst>
              <a:ext uri="{FF2B5EF4-FFF2-40B4-BE49-F238E27FC236}">
                <a16:creationId xmlns:a16="http://schemas.microsoft.com/office/drawing/2014/main" id="{66283F23-6C6E-9553-877A-B6D2F208D3B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30DE067D-C461-89A2-B1E5-575B49C79B44}"/>
              </a:ext>
            </a:extLst>
          </p:cNvPr>
          <p:cNvSpPr>
            <a:spLocks noGrp="1"/>
          </p:cNvSpPr>
          <p:nvPr>
            <p:ph type="sldNum" sz="quarter" idx="12"/>
          </p:nvPr>
        </p:nvSpPr>
        <p:spPr/>
        <p:txBody>
          <a:bodyPr/>
          <a:lstStyle>
            <a:lvl1pPr>
              <a:defRPr/>
            </a:lvl1pPr>
          </a:lstStyle>
          <a:p>
            <a:fld id="{FB09E17B-2781-4DDB-8452-EA7FB9D19A14}" type="slidenum">
              <a:rPr lang="pt-BR" altLang="pt-BR"/>
              <a:pPr/>
              <a:t>‹nº›</a:t>
            </a:fld>
            <a:endParaRPr lang="pt-BR" altLang="pt-BR"/>
          </a:p>
        </p:txBody>
      </p:sp>
    </p:spTree>
    <p:extLst>
      <p:ext uri="{BB962C8B-B14F-4D97-AF65-F5344CB8AC3E}">
        <p14:creationId xmlns:p14="http://schemas.microsoft.com/office/powerpoint/2010/main" val="369033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estilo do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764A139-3463-0248-B89E-5A2EB6C54C8E}" type="datetimeFigureOut">
              <a:rPr lang="pt-BR" smtClean="0"/>
              <a:t>06/12/2023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764A139-3463-0248-B89E-5A2EB6C54C8E}" type="datetimeFigureOut">
              <a:rPr lang="pt-BR" smtClean="0"/>
              <a:t>06/12/2023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estilo do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764A139-3463-0248-B89E-5A2EB6C54C8E}" type="datetimeFigureOut">
              <a:rPr lang="pt-BR" smtClean="0"/>
              <a:t>06/12/2023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Date Placeholder 2"/>
          <p:cNvSpPr>
            <a:spLocks noGrp="1"/>
          </p:cNvSpPr>
          <p:nvPr>
            <p:ph type="dt" sz="half" idx="10"/>
          </p:nvPr>
        </p:nvSpPr>
        <p:spPr/>
        <p:txBody>
          <a:bodyPr/>
          <a:lstStyle/>
          <a:p>
            <a:fld id="{5764A139-3463-0248-B89E-5A2EB6C54C8E}" type="datetimeFigureOut">
              <a:rPr lang="pt-BR" smtClean="0"/>
              <a:t>06/12/2023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4A139-3463-0248-B89E-5A2EB6C54C8E}" type="datetimeFigureOut">
              <a:rPr lang="pt-BR" smtClean="0"/>
              <a:t>06/12/2023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764A139-3463-0248-B89E-5A2EB6C54C8E}" type="datetimeFigureOut">
              <a:rPr lang="pt-BR" smtClean="0"/>
              <a:t>06/12/2023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764A139-3463-0248-B89E-5A2EB6C54C8E}" type="datetimeFigureOut">
              <a:rPr lang="pt-BR" smtClean="0"/>
              <a:t>06/12/2023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estilo do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4A139-3463-0248-B89E-5A2EB6C54C8E}" type="datetimeFigureOut">
              <a:rPr lang="pt-BR" smtClean="0"/>
              <a:t>06/12/2023</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D7D47-4AF2-5049-8087-65E8EC268708}" type="slidenum">
              <a:rPr lang="pt-BR" smtClean="0"/>
              <a:t>‹nº›</a:t>
            </a:fld>
            <a:endParaRPr lang="pt-BR"/>
          </a:p>
        </p:txBody>
      </p:sp>
    </p:spTree>
    <p:extLst>
      <p:ext uri="{BB962C8B-B14F-4D97-AF65-F5344CB8AC3E}">
        <p14:creationId xmlns:p14="http://schemas.microsoft.com/office/powerpoint/2010/main" val="1989211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4EE223-90C7-611B-C4E3-46A90C59442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estilo do título mestre</a:t>
            </a:r>
            <a:endParaRPr lang="en-US" altLang="pt-BR"/>
          </a:p>
        </p:txBody>
      </p:sp>
      <p:sp>
        <p:nvSpPr>
          <p:cNvPr id="1027" name="Text Placeholder 2">
            <a:extLst>
              <a:ext uri="{FF2B5EF4-FFF2-40B4-BE49-F238E27FC236}">
                <a16:creationId xmlns:a16="http://schemas.microsoft.com/office/drawing/2014/main" id="{12CC6664-D9D1-CF6E-7C04-7BB2E79E9FB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4665815-0852-757B-A774-5AA743B9DC9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80601D4-9317-492F-9EDA-14F4A1137774}" type="datetimeFigureOut">
              <a:rPr lang="pt-BR"/>
              <a:pPr>
                <a:defRPr/>
              </a:pPr>
              <a:t>06/12/2023</a:t>
            </a:fld>
            <a:endParaRPr lang="pt-BR"/>
          </a:p>
        </p:txBody>
      </p:sp>
      <p:sp>
        <p:nvSpPr>
          <p:cNvPr id="5" name="Footer Placeholder 4">
            <a:extLst>
              <a:ext uri="{FF2B5EF4-FFF2-40B4-BE49-F238E27FC236}">
                <a16:creationId xmlns:a16="http://schemas.microsoft.com/office/drawing/2014/main" id="{2103630B-8D35-C792-2D13-C0EA51D1EBA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a:extLst>
              <a:ext uri="{FF2B5EF4-FFF2-40B4-BE49-F238E27FC236}">
                <a16:creationId xmlns:a16="http://schemas.microsoft.com/office/drawing/2014/main" id="{C22E5981-7851-8503-A733-E114C6D12EF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ECDC102-5ADE-4F6E-BE7B-541371EEDDB5}" type="slidenum">
              <a:rPr lang="pt-BR" altLang="pt-BR"/>
              <a:pPr/>
              <a:t>‹nº›</a:t>
            </a:fld>
            <a:endParaRPr lang="pt-BR" altLang="pt-BR"/>
          </a:p>
        </p:txBody>
      </p:sp>
    </p:spTree>
    <p:extLst>
      <p:ext uri="{BB962C8B-B14F-4D97-AF65-F5344CB8AC3E}">
        <p14:creationId xmlns:p14="http://schemas.microsoft.com/office/powerpoint/2010/main" val="143460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9144000" cy="6858000"/>
          </a:xfrm>
          <a:prstGeom prst="rect">
            <a:avLst/>
          </a:prstGeom>
        </p:spPr>
      </p:pic>
      <p:sp>
        <p:nvSpPr>
          <p:cNvPr id="10" name="Retângulo com Único Canto Aparado 9"/>
          <p:cNvSpPr/>
          <p:nvPr/>
        </p:nvSpPr>
        <p:spPr>
          <a:xfrm rot="10800000" flipV="1">
            <a:off x="7296346" y="5778630"/>
            <a:ext cx="1847654" cy="1079369"/>
          </a:xfrm>
          <a:prstGeom prst="snip1Rect">
            <a:avLst>
              <a:gd name="adj" fmla="val 27167"/>
            </a:avLst>
          </a:prstGeom>
          <a:solidFill>
            <a:srgbClr val="C7D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com Único Canto Aparado 5"/>
          <p:cNvSpPr/>
          <p:nvPr/>
        </p:nvSpPr>
        <p:spPr>
          <a:xfrm rot="10800000" flipV="1">
            <a:off x="4696689" y="2498210"/>
            <a:ext cx="4447309" cy="1861580"/>
          </a:xfrm>
          <a:prstGeom prst="snip1Rect">
            <a:avLst>
              <a:gd name="adj" fmla="val 27167"/>
            </a:avLst>
          </a:prstGeom>
          <a:solidFill>
            <a:srgbClr val="00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5165030" y="2921169"/>
            <a:ext cx="3611323" cy="1015663"/>
          </a:xfrm>
          <a:prstGeom prst="rect">
            <a:avLst/>
          </a:prstGeom>
          <a:noFill/>
        </p:spPr>
        <p:txBody>
          <a:bodyPr wrap="square" rtlCol="0">
            <a:spAutoFit/>
          </a:bodyPr>
          <a:lstStyle/>
          <a:p>
            <a:r>
              <a:rPr lang="pt-BR" altLang="pt-BR" sz="3000" b="1" dirty="0">
                <a:solidFill>
                  <a:srgbClr val="D6D902"/>
                </a:solidFill>
                <a:latin typeface="Gotham" charset="0"/>
                <a:ea typeface="Gotham" charset="0"/>
                <a:cs typeface="Gotham" charset="0"/>
              </a:rPr>
              <a:t>MODERNIZAÇÃO TRABALHISTA</a:t>
            </a:r>
          </a:p>
        </p:txBody>
      </p:sp>
      <p:pic>
        <p:nvPicPr>
          <p:cNvPr id="9" name="Imagem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686" y="6033148"/>
            <a:ext cx="1191223" cy="547990"/>
          </a:xfrm>
          <a:prstGeom prst="rect">
            <a:avLst/>
          </a:prstGeom>
        </p:spPr>
      </p:pic>
    </p:spTree>
    <p:extLst>
      <p:ext uri="{BB962C8B-B14F-4D97-AF65-F5344CB8AC3E}">
        <p14:creationId xmlns:p14="http://schemas.microsoft.com/office/powerpoint/2010/main" val="143501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6996818" cy="2021066"/>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RESCISÃO DO CONTRATO DE TRABALHO</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Pagamento feito na empresa. Sem homologação;</a:t>
            </a:r>
          </a:p>
          <a:p>
            <a:pPr>
              <a:lnSpc>
                <a:spcPts val="2240"/>
              </a:lnSpc>
              <a:spcAft>
                <a:spcPts val="1200"/>
              </a:spcAft>
            </a:pPr>
            <a:r>
              <a:rPr lang="pt-BR" sz="1500" dirty="0" err="1">
                <a:solidFill>
                  <a:srgbClr val="A2B83C"/>
                </a:solidFill>
                <a:latin typeface="Gotham Medium" charset="0"/>
                <a:ea typeface="Gotham Medium" charset="0"/>
                <a:cs typeface="Gotham Medium" charset="0"/>
              </a:rPr>
              <a:t>B</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Rescisão por acordo: metade do aviso prévio indenizado e da multa sobre o saldo do FGTS. Não dá direito a adesão ao seguro desemprego</a:t>
            </a:r>
          </a:p>
          <a:p>
            <a:pPr>
              <a:lnSpc>
                <a:spcPts val="224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Homologação judicial de acordo</a:t>
            </a:r>
          </a:p>
        </p:txBody>
      </p:sp>
    </p:spTree>
    <p:extLst>
      <p:ext uri="{BB962C8B-B14F-4D97-AF65-F5344CB8AC3E}">
        <p14:creationId xmlns:p14="http://schemas.microsoft.com/office/powerpoint/2010/main" val="161908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944126"/>
            <a:ext cx="7903597" cy="3585597"/>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OUTRAS QUESTÕES</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Equiparação Salarial: Mesmo estabelecimento empresarial; igual produtividade e com a mesma perfeição técnica, entre pessoas cuja diferença de tempo de serviço para o mesmo empregador não seja superior a quatro anos e a diferença de tempo na função não seja superior a dois anos; Plano de carreira</a:t>
            </a:r>
          </a:p>
          <a:p>
            <a:pPr>
              <a:lnSpc>
                <a:spcPts val="2240"/>
              </a:lnSpc>
              <a:spcAft>
                <a:spcPts val="1200"/>
              </a:spcAft>
            </a:pPr>
            <a:r>
              <a:rPr lang="pt-BR" sz="1500" dirty="0" err="1">
                <a:solidFill>
                  <a:srgbClr val="A2B83C"/>
                </a:solidFill>
                <a:latin typeface="Gotham Medium" charset="0"/>
                <a:ea typeface="Gotham Medium" charset="0"/>
                <a:cs typeface="Gotham Medium" charset="0"/>
              </a:rPr>
              <a:t>B</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Quitação anual de verbas trabalhistas. Sindicato. Eficácia liberatória</a:t>
            </a:r>
          </a:p>
          <a:p>
            <a:pPr>
              <a:lnSpc>
                <a:spcPts val="224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Situação da trabalhadora Gestante e Lactante</a:t>
            </a:r>
          </a:p>
          <a:p>
            <a:pPr>
              <a:lnSpc>
                <a:spcPts val="2240"/>
              </a:lnSpc>
              <a:spcAft>
                <a:spcPts val="1200"/>
              </a:spcAft>
            </a:pPr>
            <a:r>
              <a:rPr lang="pt-BR" sz="1500" dirty="0" err="1">
                <a:solidFill>
                  <a:srgbClr val="A2B83C"/>
                </a:solidFill>
                <a:latin typeface="Gotham Medium" charset="0"/>
                <a:ea typeface="Gotham Medium" charset="0"/>
                <a:cs typeface="Gotham Medium" charset="0"/>
              </a:rPr>
              <a:t>D</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Férias: Prevê o parcelamento de férias em até 3 períodos (um de 14 e os outros não inferiores a 5 dias) e acaba com sua proibição para menores de 18 e maiores de 50 anos</a:t>
            </a:r>
          </a:p>
        </p:txBody>
      </p:sp>
    </p:spTree>
    <p:extLst>
      <p:ext uri="{BB962C8B-B14F-4D97-AF65-F5344CB8AC3E}">
        <p14:creationId xmlns:p14="http://schemas.microsoft.com/office/powerpoint/2010/main" val="33657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6996818" cy="1738938"/>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FORMAS DE CONTRATAÇÃO</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Terceirização</a:t>
            </a:r>
          </a:p>
          <a:p>
            <a:pPr>
              <a:lnSpc>
                <a:spcPts val="2240"/>
              </a:lnSpc>
              <a:spcAft>
                <a:spcPts val="1200"/>
              </a:spcAft>
            </a:pPr>
            <a:r>
              <a:rPr lang="pt-BR" sz="1500" dirty="0" err="1">
                <a:solidFill>
                  <a:srgbClr val="A2B83C"/>
                </a:solidFill>
                <a:latin typeface="Gotham Medium" charset="0"/>
                <a:ea typeface="Gotham Medium" charset="0"/>
                <a:cs typeface="Gotham Medium" charset="0"/>
              </a:rPr>
              <a:t>B</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Trabalho Autônomo</a:t>
            </a:r>
          </a:p>
          <a:p>
            <a:pPr>
              <a:lnSpc>
                <a:spcPts val="224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Trabalho Intermitente</a:t>
            </a:r>
          </a:p>
        </p:txBody>
      </p:sp>
    </p:spTree>
    <p:extLst>
      <p:ext uri="{BB962C8B-B14F-4D97-AF65-F5344CB8AC3E}">
        <p14:creationId xmlns:p14="http://schemas.microsoft.com/office/powerpoint/2010/main" val="3628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806966"/>
            <a:ext cx="7991116" cy="4067780"/>
          </a:xfrm>
          <a:prstGeom prst="rect">
            <a:avLst/>
          </a:prstGeom>
          <a:noFill/>
        </p:spPr>
        <p:txBody>
          <a:bodyPr wrap="square" rtlCol="0">
            <a:spAutoFit/>
          </a:bodyPr>
          <a:lstStyle/>
          <a:p>
            <a:pPr>
              <a:lnSpc>
                <a:spcPts val="2240"/>
              </a:lnSpc>
              <a:spcAft>
                <a:spcPts val="1200"/>
              </a:spcAft>
            </a:pPr>
            <a:r>
              <a:rPr lang="pt-BR" sz="1700" b="1" dirty="0">
                <a:solidFill>
                  <a:srgbClr val="A2B73D"/>
                </a:solidFill>
                <a:latin typeface="Gotham" charset="0"/>
                <a:ea typeface="Gotham" charset="0"/>
                <a:cs typeface="Gotham" charset="0"/>
              </a:rPr>
              <a:t>TERCEIRIZAÇÃO – LEI Nº 13.429, de 31 de março de 2017</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1) QUESTÃO PRINCIPAL: </a:t>
            </a:r>
            <a:r>
              <a:rPr lang="pt-BR" sz="1400" dirty="0">
                <a:solidFill>
                  <a:schemeClr val="tx1">
                    <a:lumMod val="65000"/>
                    <a:lumOff val="35000"/>
                  </a:schemeClr>
                </a:solidFill>
                <a:latin typeface="Gotham Book" charset="0"/>
                <a:ea typeface="Gotham Book" charset="0"/>
                <a:cs typeface="Gotham Book" charset="0"/>
              </a:rPr>
              <a:t>Acaba com a distinção entre atividade fim e atividade meio como critério determinante e autorizador da terceirização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2) Transporte, refeição, atendimento médico e ambulatorial:</a:t>
            </a:r>
            <a:r>
              <a:rPr lang="pt-BR" sz="1400" dirty="0">
                <a:solidFill>
                  <a:schemeClr val="tx1">
                    <a:lumMod val="65000"/>
                    <a:lumOff val="35000"/>
                  </a:schemeClr>
                </a:solidFill>
                <a:latin typeface="Gotham Book" charset="0"/>
                <a:ea typeface="Gotham Book" charset="0"/>
                <a:cs typeface="Gotham Book" charset="0"/>
              </a:rPr>
              <a:t> Mesmas condições relativas a: alimentação garantida aos empregados da contratante, quando oferecida em refeitórios; direito de utilizar os serviços de transporte; treinamento adequado, fornecido pela contratada, quando a atividade o exigir; atendimento médico e ambulatorial.</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 Condições de segurança, higiene e salubridade dos trabalhadores:</a:t>
            </a:r>
            <a:r>
              <a:rPr lang="pt-BR" sz="1400" dirty="0">
                <a:solidFill>
                  <a:schemeClr val="tx1">
                    <a:lumMod val="65000"/>
                    <a:lumOff val="35000"/>
                  </a:schemeClr>
                </a:solidFill>
                <a:latin typeface="Gotham Book" charset="0"/>
                <a:ea typeface="Gotham Book" charset="0"/>
                <a:cs typeface="Gotham Book" charset="0"/>
              </a:rPr>
              <a:t> É de responsabilidade da empresa CONTRATANTE, quando o trabalho for realizado em suas dependências ou em local previamente convencionado em contrato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4) Obrigações Trabalhistas:</a:t>
            </a:r>
            <a:r>
              <a:rPr lang="pt-BR" sz="1400" dirty="0">
                <a:solidFill>
                  <a:schemeClr val="tx1">
                    <a:lumMod val="65000"/>
                    <a:lumOff val="35000"/>
                  </a:schemeClr>
                </a:solidFill>
                <a:latin typeface="Gotham Book" charset="0"/>
                <a:ea typeface="Gotham Book" charset="0"/>
                <a:cs typeface="Gotham Book" charset="0"/>
              </a:rPr>
              <a:t> definida a responsabilidade SUBSIDIÁRIA, ou seja, a contratante será acionada caso a contratada não honre com o pagamento das verbas trabalhistas do empregado</a:t>
            </a:r>
          </a:p>
        </p:txBody>
      </p:sp>
    </p:spTree>
    <p:extLst>
      <p:ext uri="{BB962C8B-B14F-4D97-AF65-F5344CB8AC3E}">
        <p14:creationId xmlns:p14="http://schemas.microsoft.com/office/powerpoint/2010/main" val="100930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806966"/>
            <a:ext cx="7991116" cy="3144451"/>
          </a:xfrm>
          <a:prstGeom prst="rect">
            <a:avLst/>
          </a:prstGeom>
          <a:noFill/>
        </p:spPr>
        <p:txBody>
          <a:bodyPr wrap="square" rtlCol="0">
            <a:spAutoFit/>
          </a:bodyPr>
          <a:lstStyle/>
          <a:p>
            <a:pPr>
              <a:lnSpc>
                <a:spcPts val="2240"/>
              </a:lnSpc>
              <a:spcAft>
                <a:spcPts val="1200"/>
              </a:spcAft>
            </a:pPr>
            <a:r>
              <a:rPr lang="pt-BR" sz="1700" b="1" dirty="0">
                <a:solidFill>
                  <a:srgbClr val="A2B73D"/>
                </a:solidFill>
                <a:latin typeface="Gotham" charset="0"/>
                <a:ea typeface="Gotham" charset="0"/>
                <a:cs typeface="Gotham" charset="0"/>
              </a:rPr>
              <a:t>TERCEIRIZAÇÃO – LEI Nº 13.429, de 31 de março de 2017</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1) Quarentena:</a:t>
            </a:r>
            <a:r>
              <a:rPr lang="pt-BR" sz="1400" dirty="0">
                <a:solidFill>
                  <a:schemeClr val="tx1">
                    <a:lumMod val="65000"/>
                    <a:lumOff val="35000"/>
                  </a:schemeClr>
                </a:solidFill>
                <a:latin typeface="Gotham Book" charset="0"/>
                <a:ea typeface="Gotham Book" charset="0"/>
                <a:cs typeface="Gotham Book" charset="0"/>
              </a:rPr>
              <a:t> a tomadora não poderá contratar serviços de empresa cujo titular ou sócio tenha sido seu empregado ou trabalhador sem vínculo empregatício nos últimos 18 (dezoito) meses, exceto se for aposentado. Pelo mesmo período, o empregado que for demitido não poderá prestar serviços para esta mesma empresa na qualidade de empregado de empresa prestadora de serviços</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2) Local da prestação dos serviços: </a:t>
            </a:r>
            <a:r>
              <a:rPr lang="pt-BR" sz="1400" dirty="0">
                <a:solidFill>
                  <a:schemeClr val="tx1">
                    <a:lumMod val="65000"/>
                    <a:lumOff val="35000"/>
                  </a:schemeClr>
                </a:solidFill>
                <a:latin typeface="Gotham Book" charset="0"/>
                <a:ea typeface="Gotham Book" charset="0"/>
                <a:cs typeface="Gotham Book" charset="0"/>
              </a:rPr>
              <a:t>nas instalações físicas da empresa contratante ou em outro local, definido de comum acordo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 Tarefas dos trabalhadores:</a:t>
            </a:r>
            <a:r>
              <a:rPr lang="pt-BR" sz="1400" dirty="0">
                <a:solidFill>
                  <a:schemeClr val="tx1">
                    <a:lumMod val="65000"/>
                    <a:lumOff val="35000"/>
                  </a:schemeClr>
                </a:solidFill>
                <a:latin typeface="Gotham Book" charset="0"/>
                <a:ea typeface="Gotham Book" charset="0"/>
                <a:cs typeface="Gotham Book" charset="0"/>
              </a:rPr>
              <a:t> Vedação da utilização dos trabalhadores em atividades distintas das que foram objeto do contrato com a empresa prestadora dos serviços</a:t>
            </a:r>
          </a:p>
        </p:txBody>
      </p:sp>
    </p:spTree>
    <p:extLst>
      <p:ext uri="{BB962C8B-B14F-4D97-AF65-F5344CB8AC3E}">
        <p14:creationId xmlns:p14="http://schemas.microsoft.com/office/powerpoint/2010/main" val="166073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2920" y="1806966"/>
            <a:ext cx="8351521" cy="2785378"/>
          </a:xfrm>
          <a:prstGeom prst="rect">
            <a:avLst/>
          </a:prstGeom>
          <a:noFill/>
        </p:spPr>
        <p:txBody>
          <a:bodyPr wrap="square" rtlCol="0">
            <a:spAutoFit/>
          </a:bodyPr>
          <a:lstStyle/>
          <a:p>
            <a:pPr>
              <a:lnSpc>
                <a:spcPts val="2240"/>
              </a:lnSpc>
              <a:spcAft>
                <a:spcPts val="1200"/>
              </a:spcAft>
            </a:pPr>
            <a:r>
              <a:rPr lang="pt-BR" sz="1700" b="1" dirty="0">
                <a:solidFill>
                  <a:srgbClr val="A2B73D"/>
                </a:solidFill>
                <a:latin typeface="Gotham" charset="0"/>
                <a:ea typeface="Gotham" charset="0"/>
                <a:cs typeface="Gotham" charset="0"/>
              </a:rPr>
              <a:t>TRABALHO AUTÔNOMO</a:t>
            </a:r>
          </a:p>
          <a:p>
            <a:pPr>
              <a:lnSpc>
                <a:spcPts val="1980"/>
              </a:lnSpc>
              <a:spcAft>
                <a:spcPts val="1200"/>
              </a:spcAft>
            </a:pPr>
            <a:r>
              <a:rPr lang="pt-BR" sz="1400" dirty="0">
                <a:solidFill>
                  <a:schemeClr val="tx1">
                    <a:lumMod val="65000"/>
                    <a:lumOff val="35000"/>
                  </a:schemeClr>
                </a:solidFill>
                <a:latin typeface="Gotham Book" charset="0"/>
                <a:ea typeface="Gotham Book" charset="0"/>
                <a:cs typeface="Gotham Book" charset="0"/>
              </a:rPr>
              <a:t>A contratação do autônomo, cumpridas por este todas as formalidades legais, de forma contínua ou não, afasta a qualidade de empregado.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1) Exclusividade: </a:t>
            </a:r>
            <a:r>
              <a:rPr lang="pt-BR" sz="1400" dirty="0">
                <a:solidFill>
                  <a:schemeClr val="tx1">
                    <a:lumMod val="65000"/>
                    <a:lumOff val="35000"/>
                  </a:schemeClr>
                </a:solidFill>
                <a:latin typeface="Gotham Book" charset="0"/>
                <a:ea typeface="Gotham Book" charset="0"/>
                <a:cs typeface="Gotham Book" charset="0"/>
              </a:rPr>
              <a:t>É vedada a contratação com cláusula de exclusividade, porém é permitido que o trabalhador autônomo preste serviços a um só contratante</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2) Recusa: </a:t>
            </a:r>
            <a:r>
              <a:rPr lang="pt-BR" sz="1400" dirty="0">
                <a:solidFill>
                  <a:schemeClr val="tx1">
                    <a:lumMod val="65000"/>
                    <a:lumOff val="35000"/>
                  </a:schemeClr>
                </a:solidFill>
                <a:latin typeface="Gotham Book" charset="0"/>
                <a:ea typeface="Gotham Book" charset="0"/>
                <a:cs typeface="Gotham Book" charset="0"/>
              </a:rPr>
              <a:t>Garantida ao autônomo a recusa a realizar atividade demandada pelo contratante, garantida a aplicação de cláusula de penalidade prevista em contrato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 Subordinação:</a:t>
            </a:r>
            <a:r>
              <a:rPr lang="pt-BR" sz="1400" dirty="0">
                <a:solidFill>
                  <a:schemeClr val="tx1">
                    <a:lumMod val="65000"/>
                    <a:lumOff val="35000"/>
                  </a:schemeClr>
                </a:solidFill>
                <a:latin typeface="Gotham Book" charset="0"/>
                <a:ea typeface="Gotham Book" charset="0"/>
                <a:cs typeface="Gotham Book" charset="0"/>
              </a:rPr>
              <a:t> Presente a subordinação jurídica, será reconhecido o vínculo empregatício.</a:t>
            </a:r>
          </a:p>
        </p:txBody>
      </p:sp>
    </p:spTree>
    <p:extLst>
      <p:ext uri="{BB962C8B-B14F-4D97-AF65-F5344CB8AC3E}">
        <p14:creationId xmlns:p14="http://schemas.microsoft.com/office/powerpoint/2010/main" val="26104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03860" y="1806966"/>
            <a:ext cx="8580120" cy="4106252"/>
          </a:xfrm>
          <a:prstGeom prst="rect">
            <a:avLst/>
          </a:prstGeom>
          <a:noFill/>
        </p:spPr>
        <p:txBody>
          <a:bodyPr wrap="square" rtlCol="0">
            <a:spAutoFit/>
          </a:bodyPr>
          <a:lstStyle/>
          <a:p>
            <a:pPr>
              <a:lnSpc>
                <a:spcPts val="2240"/>
              </a:lnSpc>
              <a:spcAft>
                <a:spcPts val="1200"/>
              </a:spcAft>
            </a:pPr>
            <a:r>
              <a:rPr lang="pt-BR" sz="1700" b="1" dirty="0">
                <a:solidFill>
                  <a:srgbClr val="A2B73D"/>
                </a:solidFill>
                <a:latin typeface="Gotham" charset="0"/>
                <a:ea typeface="Gotham" charset="0"/>
                <a:cs typeface="Gotham" charset="0"/>
              </a:rPr>
              <a:t>TRABALHO INTERMITENTE</a:t>
            </a:r>
          </a:p>
          <a:p>
            <a:pPr>
              <a:lnSpc>
                <a:spcPts val="1980"/>
              </a:lnSpc>
              <a:spcAft>
                <a:spcPts val="1200"/>
              </a:spcAft>
            </a:pPr>
            <a:r>
              <a:rPr lang="pt-BR" sz="1400" dirty="0">
                <a:solidFill>
                  <a:schemeClr val="tx1">
                    <a:lumMod val="65000"/>
                    <a:lumOff val="35000"/>
                  </a:schemeClr>
                </a:solidFill>
                <a:latin typeface="Gotham Book" charset="0"/>
                <a:ea typeface="Gotham Book" charset="0"/>
                <a:cs typeface="Gotham Book" charset="0"/>
              </a:rPr>
              <a:t>O trabalho intermitente é o trabalho subordinado mas de natureza eventual, com alternância de períodos de prestação de serviços e de inatividade, determinados em horas, dias ou meses.</a:t>
            </a:r>
          </a:p>
          <a:p>
            <a:pPr>
              <a:lnSpc>
                <a:spcPts val="1980"/>
              </a:lnSpc>
              <a:spcAft>
                <a:spcPts val="1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Formalidades do contrato de trabalho:</a:t>
            </a:r>
            <a:r>
              <a:rPr lang="pt-BR" sz="1400" dirty="0">
                <a:solidFill>
                  <a:schemeClr val="tx1">
                    <a:lumMod val="65000"/>
                    <a:lumOff val="35000"/>
                  </a:schemeClr>
                </a:solidFill>
                <a:latin typeface="Gotham Book" charset="0"/>
                <a:ea typeface="Gotham Book" charset="0"/>
                <a:cs typeface="Gotham Book" charset="0"/>
              </a:rPr>
              <a:t> Deve ser escrito e conterá todas as formalidades da contratação normal, como:</a:t>
            </a:r>
          </a:p>
          <a:p>
            <a:pPr lvl="1">
              <a:lnSpc>
                <a:spcPts val="1980"/>
              </a:lnSpc>
              <a:spcAft>
                <a:spcPts val="100"/>
              </a:spcAft>
            </a:pPr>
            <a:r>
              <a:rPr lang="pt-BR" sz="1400" dirty="0">
                <a:solidFill>
                  <a:schemeClr val="tx1">
                    <a:lumMod val="65000"/>
                    <a:lumOff val="35000"/>
                  </a:schemeClr>
                </a:solidFill>
                <a:latin typeface="Gotham Book" charset="0"/>
                <a:ea typeface="Gotham Book" charset="0"/>
                <a:cs typeface="Gotham Book" charset="0"/>
              </a:rPr>
              <a:t>- Local de trabalho</a:t>
            </a:r>
          </a:p>
          <a:p>
            <a:pPr lvl="1">
              <a:lnSpc>
                <a:spcPts val="1980"/>
              </a:lnSpc>
              <a:spcAft>
                <a:spcPts val="100"/>
              </a:spcAft>
            </a:pPr>
            <a:r>
              <a:rPr lang="pt-BR" sz="1400" dirty="0">
                <a:solidFill>
                  <a:schemeClr val="tx1">
                    <a:lumMod val="65000"/>
                    <a:lumOff val="35000"/>
                  </a:schemeClr>
                </a:solidFill>
                <a:latin typeface="Gotham Book" charset="0"/>
                <a:ea typeface="Gotham Book" charset="0"/>
                <a:cs typeface="Gotham Book" charset="0"/>
              </a:rPr>
              <a:t>- Turnos de trabalho</a:t>
            </a:r>
          </a:p>
          <a:p>
            <a:pPr lvl="1">
              <a:lnSpc>
                <a:spcPts val="1980"/>
              </a:lnSpc>
              <a:spcAft>
                <a:spcPts val="1200"/>
              </a:spcAft>
            </a:pPr>
            <a:r>
              <a:rPr lang="pt-BR" sz="1400" dirty="0">
                <a:solidFill>
                  <a:schemeClr val="tx1">
                    <a:lumMod val="65000"/>
                    <a:lumOff val="35000"/>
                  </a:schemeClr>
                </a:solidFill>
                <a:latin typeface="Gotham Book" charset="0"/>
                <a:ea typeface="Gotham Book" charset="0"/>
                <a:cs typeface="Gotham Book" charset="0"/>
              </a:rPr>
              <a:t>- Remuneração, data e local de pagamento</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Convocação:</a:t>
            </a:r>
            <a:r>
              <a:rPr lang="pt-BR" sz="1400" dirty="0">
                <a:solidFill>
                  <a:schemeClr val="tx1">
                    <a:lumMod val="65000"/>
                    <a:lumOff val="35000"/>
                  </a:schemeClr>
                </a:solidFill>
                <a:latin typeface="Gotham Book" charset="0"/>
                <a:ea typeface="Gotham Book" charset="0"/>
                <a:cs typeface="Gotham Book" charset="0"/>
              </a:rPr>
              <a:t> O contrato de trabalho trará a forma. O empregado tem 24 horas para responder se aceita ou não, presumida, no silêncio, a recusa. Se o empregado não for convocado pelo período de um ano, o contrato será considerado rescindido de pleno direito.</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Contribuições ao INSS e depósito do FGTS: </a:t>
            </a:r>
            <a:r>
              <a:rPr lang="pt-BR" sz="1400" dirty="0">
                <a:solidFill>
                  <a:schemeClr val="tx1">
                    <a:lumMod val="65000"/>
                    <a:lumOff val="35000"/>
                  </a:schemeClr>
                </a:solidFill>
                <a:latin typeface="Gotham Book" charset="0"/>
                <a:ea typeface="Gotham Book" charset="0"/>
                <a:cs typeface="Gotham Book" charset="0"/>
              </a:rPr>
              <a:t>Feitos mensalmente, com base nos valores pagos no período mensal</a:t>
            </a:r>
          </a:p>
        </p:txBody>
      </p:sp>
    </p:spTree>
    <p:extLst>
      <p:ext uri="{BB962C8B-B14F-4D97-AF65-F5344CB8AC3E}">
        <p14:creationId xmlns:p14="http://schemas.microsoft.com/office/powerpoint/2010/main" val="19235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03860" y="1806966"/>
            <a:ext cx="8580120" cy="4067780"/>
          </a:xfrm>
          <a:prstGeom prst="rect">
            <a:avLst/>
          </a:prstGeom>
          <a:noFill/>
        </p:spPr>
        <p:txBody>
          <a:bodyPr wrap="square" rtlCol="0">
            <a:spAutoFit/>
          </a:bodyPr>
          <a:lstStyle/>
          <a:p>
            <a:pPr>
              <a:lnSpc>
                <a:spcPts val="2240"/>
              </a:lnSpc>
              <a:spcAft>
                <a:spcPts val="1200"/>
              </a:spcAft>
            </a:pPr>
            <a:r>
              <a:rPr lang="pt-BR" sz="1700" b="1" dirty="0">
                <a:solidFill>
                  <a:srgbClr val="A2B73D"/>
                </a:solidFill>
                <a:latin typeface="Gotham" charset="0"/>
                <a:ea typeface="Gotham" charset="0"/>
                <a:cs typeface="Gotham" charset="0"/>
              </a:rPr>
              <a:t>TRABALHO INTERMITENTE</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Remuneração:</a:t>
            </a:r>
            <a:r>
              <a:rPr lang="pt-BR" sz="1400" dirty="0">
                <a:solidFill>
                  <a:schemeClr val="tx1">
                    <a:lumMod val="65000"/>
                    <a:lumOff val="35000"/>
                  </a:schemeClr>
                </a:solidFill>
                <a:latin typeface="Gotham Book" charset="0"/>
                <a:ea typeface="Gotham Book" charset="0"/>
                <a:cs typeface="Gotham Book" charset="0"/>
              </a:rPr>
              <a:t> Por hora ou por dia de trabalho e não poderá ser inferior ao piso nacional de salários ou salário normativo.</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Isonomia: </a:t>
            </a:r>
            <a:r>
              <a:rPr lang="pt-BR" sz="1400" dirty="0">
                <a:solidFill>
                  <a:schemeClr val="tx1">
                    <a:lumMod val="65000"/>
                    <a:lumOff val="35000"/>
                  </a:schemeClr>
                </a:solidFill>
                <a:latin typeface="Gotham Book" charset="0"/>
                <a:ea typeface="Gotham Book" charset="0"/>
                <a:cs typeface="Gotham Book" charset="0"/>
              </a:rPr>
              <a:t>O valor por hora ou por dia não pode ser inferior ao devido aos demais empregados do estabelecimento com a mesma função, mesmo que estes recebam salário mensal (proporcionalizar).</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Local e prazo para pagamento da remuneração:</a:t>
            </a:r>
            <a:r>
              <a:rPr lang="pt-BR" sz="1400" dirty="0">
                <a:solidFill>
                  <a:schemeClr val="tx1">
                    <a:lumMod val="65000"/>
                    <a:lumOff val="35000"/>
                  </a:schemeClr>
                </a:solidFill>
                <a:latin typeface="Gotham Book" charset="0"/>
                <a:ea typeface="Gotham Book" charset="0"/>
                <a:cs typeface="Gotham Book" charset="0"/>
              </a:rPr>
              <a:t> Serão definidos por escrito, no contrato de trabalho. Se a convocação prever tempo de trabalho superior a um mês, o prazo para pagamento da remuneração não poderá ser superior a um mês, contado a partir do primeiro dia do período de prestação de serviços.</a:t>
            </a:r>
          </a:p>
          <a:p>
            <a:pPr>
              <a:lnSpc>
                <a:spcPts val="198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400" dirty="0">
                <a:solidFill>
                  <a:schemeClr val="tx1">
                    <a:lumMod val="65000"/>
                    <a:lumOff val="35000"/>
                  </a:schemeClr>
                </a:solidFill>
                <a:latin typeface="Gotham Book" charset="0"/>
                <a:ea typeface="Gotham Book" charset="0"/>
                <a:cs typeface="Gotham Book" charset="0"/>
              </a:rPr>
              <a:t> </a:t>
            </a:r>
            <a:r>
              <a:rPr lang="pt-BR" sz="1400" dirty="0">
                <a:solidFill>
                  <a:schemeClr val="tx1">
                    <a:lumMod val="65000"/>
                    <a:lumOff val="35000"/>
                  </a:schemeClr>
                </a:solidFill>
                <a:latin typeface="Gotham Medium" charset="0"/>
                <a:ea typeface="Gotham Medium" charset="0"/>
                <a:cs typeface="Gotham Medium" charset="0"/>
              </a:rPr>
              <a:t>Pagamento:</a:t>
            </a:r>
            <a:r>
              <a:rPr lang="pt-BR" sz="1400" dirty="0">
                <a:solidFill>
                  <a:schemeClr val="tx1">
                    <a:lumMod val="65000"/>
                    <a:lumOff val="35000"/>
                  </a:schemeClr>
                </a:solidFill>
                <a:latin typeface="Gotham Book" charset="0"/>
                <a:ea typeface="Gotham Book" charset="0"/>
                <a:cs typeface="Gotham Book" charset="0"/>
              </a:rPr>
              <a:t> Na data do pagamento, o empregado receberá: remuneração, férias proporcionais com acréscimo de um terço; décimo terceiro salário proporcional; repouso semanal remunerado e adicionais legais.</a:t>
            </a:r>
          </a:p>
        </p:txBody>
      </p:sp>
    </p:spTree>
    <p:extLst>
      <p:ext uri="{BB962C8B-B14F-4D97-AF65-F5344CB8AC3E}">
        <p14:creationId xmlns:p14="http://schemas.microsoft.com/office/powerpoint/2010/main" val="124676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141899"/>
            <a:ext cx="5037075" cy="6716101"/>
          </a:xfrm>
          <a:prstGeom prst="rect">
            <a:avLst/>
          </a:prstGeom>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nchor="ctr">
            <a:spAutoFit/>
          </a:bodyPr>
          <a:lstStyle/>
          <a:p>
            <a:pPr algn="ctr"/>
            <a:r>
              <a:rPr lang="pt-BR" sz="3500" b="1" dirty="0">
                <a:solidFill>
                  <a:srgbClr val="A2B73D"/>
                </a:solidFill>
                <a:latin typeface="Gotham" charset="0"/>
                <a:ea typeface="Gotham" charset="0"/>
                <a:cs typeface="Gotham" charset="0"/>
              </a:rPr>
              <a:t>DIREITO</a:t>
            </a:r>
          </a:p>
          <a:p>
            <a:pPr algn="ctr"/>
            <a:r>
              <a:rPr lang="pt-BR" sz="3500" b="1" dirty="0">
                <a:solidFill>
                  <a:srgbClr val="A2B73D"/>
                </a:solidFill>
                <a:latin typeface="Gotham" charset="0"/>
                <a:ea typeface="Gotham" charset="0"/>
                <a:cs typeface="Gotham" charset="0"/>
              </a:rPr>
              <a:t>COLETIVO DO TRABALHO</a:t>
            </a:r>
          </a:p>
        </p:txBody>
      </p:sp>
    </p:spTree>
    <p:extLst>
      <p:ext uri="{BB962C8B-B14F-4D97-AF65-F5344CB8AC3E}">
        <p14:creationId xmlns:p14="http://schemas.microsoft.com/office/powerpoint/2010/main" val="194469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700286"/>
            <a:ext cx="7735958" cy="2185214"/>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NEGOCIAÇÕES COLETIVAS – NEGOCIADO SOBRE O LEGISLADO</a:t>
            </a:r>
          </a:p>
          <a:p>
            <a:pPr>
              <a:spcAft>
                <a:spcPts val="1200"/>
              </a:spcAft>
            </a:pPr>
            <a:r>
              <a:rPr lang="pt-BR" sz="1700" b="1" dirty="0">
                <a:solidFill>
                  <a:srgbClr val="A2B73D"/>
                </a:solidFill>
                <a:latin typeface="Gotham" charset="0"/>
                <a:ea typeface="Gotham" charset="0"/>
                <a:cs typeface="Gotham" charset="0"/>
              </a:rPr>
              <a:t>NEGOCIAÇÕES INDIVIDUAIS</a:t>
            </a:r>
            <a:endParaRPr lang="pt-BR" sz="1700" b="1" dirty="0">
              <a:solidFill>
                <a:srgbClr val="019D7E"/>
              </a:solidFill>
              <a:latin typeface="Gotham" charset="0"/>
              <a:ea typeface="Gotham" charset="0"/>
              <a:cs typeface="Gotham" charset="0"/>
            </a:endParaRP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Empregado com diploma de nível superior e que receba remuneração superior a 2 vezes o limite máximo do RGPS (</a:t>
            </a:r>
            <a:r>
              <a:rPr lang="pt-BR" sz="1500" dirty="0">
                <a:solidFill>
                  <a:schemeClr val="tx1">
                    <a:lumMod val="65000"/>
                    <a:lumOff val="35000"/>
                  </a:schemeClr>
                </a:solidFill>
                <a:latin typeface="Gotham Medium" charset="0"/>
                <a:ea typeface="Gotham Medium" charset="0"/>
                <a:cs typeface="Gotham Medium" charset="0"/>
              </a:rPr>
              <a:t>R$11.062,62</a:t>
            </a:r>
            <a:r>
              <a:rPr lang="pt-BR" sz="1500" dirty="0">
                <a:solidFill>
                  <a:schemeClr val="tx1">
                    <a:lumMod val="65000"/>
                    <a:lumOff val="35000"/>
                  </a:schemeClr>
                </a:solidFill>
                <a:latin typeface="Gotham Book" charset="0"/>
                <a:ea typeface="Gotham Book" charset="0"/>
                <a:cs typeface="Gotham Book" charset="0"/>
              </a:rPr>
              <a:t>). Negociação individual acima de acordo/convenção coletiva. Possibilidade de arbitragem</a:t>
            </a:r>
          </a:p>
        </p:txBody>
      </p:sp>
    </p:spTree>
    <p:extLst>
      <p:ext uri="{BB962C8B-B14F-4D97-AF65-F5344CB8AC3E}">
        <p14:creationId xmlns:p14="http://schemas.microsoft.com/office/powerpoint/2010/main" val="29726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652" y="2166474"/>
            <a:ext cx="8150965" cy="3466727"/>
          </a:xfrm>
          <a:prstGeom prst="rect">
            <a:avLst/>
          </a:prstGeom>
        </p:spPr>
      </p:pic>
    </p:spTree>
    <p:extLst>
      <p:ext uri="{BB962C8B-B14F-4D97-AF65-F5344CB8AC3E}">
        <p14:creationId xmlns:p14="http://schemas.microsoft.com/office/powerpoint/2010/main" val="63584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700286"/>
            <a:ext cx="7735958" cy="4506362"/>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NEGOCIAÇÕES COLETIVAS – NEGOCIADO SOBRE O LEGISLADO</a:t>
            </a:r>
          </a:p>
          <a:p>
            <a:pPr>
              <a:spcAft>
                <a:spcPts val="1200"/>
              </a:spcAft>
            </a:pPr>
            <a:r>
              <a:rPr lang="pt-BR" sz="1700" b="1" dirty="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Normas de identificação profissional – CTPS</a:t>
            </a:r>
          </a:p>
          <a:p>
            <a:pPr>
              <a:lnSpc>
                <a:spcPts val="2240"/>
              </a:lnSpc>
              <a:spcAft>
                <a:spcPts val="300"/>
              </a:spcAft>
            </a:pPr>
            <a:r>
              <a:rPr lang="pt-BR" sz="1500" dirty="0" err="1">
                <a:solidFill>
                  <a:srgbClr val="A2B83C"/>
                </a:solidFill>
                <a:latin typeface="Gotham Medium" charset="0"/>
                <a:ea typeface="Gotham Medium" charset="0"/>
                <a:cs typeface="Gotham Medium" charset="0"/>
              </a:rPr>
              <a:t>B</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Seguro desemprego</a:t>
            </a:r>
          </a:p>
          <a:p>
            <a:pPr>
              <a:lnSpc>
                <a:spcPts val="2240"/>
              </a:lnSpc>
              <a:spcAft>
                <a:spcPts val="3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FGTS</a:t>
            </a:r>
          </a:p>
          <a:p>
            <a:pPr>
              <a:lnSpc>
                <a:spcPts val="2240"/>
              </a:lnSpc>
              <a:spcAft>
                <a:spcPts val="300"/>
              </a:spcAft>
            </a:pPr>
            <a:r>
              <a:rPr lang="pt-BR" sz="1500" dirty="0" err="1">
                <a:solidFill>
                  <a:srgbClr val="A2B83C"/>
                </a:solidFill>
                <a:latin typeface="Gotham Medium" charset="0"/>
                <a:ea typeface="Gotham Medium" charset="0"/>
                <a:cs typeface="Gotham Medium" charset="0"/>
              </a:rPr>
              <a:t>D</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Salário mínimo</a:t>
            </a:r>
          </a:p>
          <a:p>
            <a:pPr>
              <a:lnSpc>
                <a:spcPts val="2240"/>
              </a:lnSpc>
              <a:spcAft>
                <a:spcPts val="300"/>
              </a:spcAft>
            </a:pPr>
            <a:r>
              <a:rPr lang="pt-BR" sz="1500" dirty="0">
                <a:solidFill>
                  <a:srgbClr val="A2B83C"/>
                </a:solidFill>
                <a:latin typeface="Gotham Medium" charset="0"/>
                <a:ea typeface="Gotham Medium" charset="0"/>
                <a:cs typeface="Gotham Medium" charset="0"/>
              </a:rPr>
              <a:t>E)</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Valor nominal do décimo terceiro salário</a:t>
            </a:r>
          </a:p>
          <a:p>
            <a:pPr>
              <a:lnSpc>
                <a:spcPts val="2240"/>
              </a:lnSpc>
              <a:spcAft>
                <a:spcPts val="300"/>
              </a:spcAft>
            </a:pPr>
            <a:r>
              <a:rPr lang="pt-BR" sz="1500" dirty="0" err="1">
                <a:solidFill>
                  <a:srgbClr val="A2B83C"/>
                </a:solidFill>
                <a:latin typeface="Gotham Medium" charset="0"/>
                <a:ea typeface="Gotham Medium" charset="0"/>
                <a:cs typeface="Gotham Medium" charset="0"/>
              </a:rPr>
              <a:t>F</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Remuneração do trabalho noturno superior ao diurno</a:t>
            </a:r>
          </a:p>
          <a:p>
            <a:pPr>
              <a:lnSpc>
                <a:spcPts val="2240"/>
              </a:lnSpc>
              <a:spcAft>
                <a:spcPts val="300"/>
              </a:spcAft>
            </a:pPr>
            <a:r>
              <a:rPr lang="pt-BR" sz="1500" dirty="0" err="1">
                <a:solidFill>
                  <a:srgbClr val="A2B83C"/>
                </a:solidFill>
                <a:latin typeface="Gotham Medium" charset="0"/>
                <a:ea typeface="Gotham Medium" charset="0"/>
                <a:cs typeface="Gotham Medium" charset="0"/>
              </a:rPr>
              <a:t>G</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Proteção do salário. Retenção dolosa. Crime</a:t>
            </a:r>
          </a:p>
          <a:p>
            <a:pPr>
              <a:lnSpc>
                <a:spcPts val="2240"/>
              </a:lnSpc>
              <a:spcAft>
                <a:spcPts val="300"/>
              </a:spcAft>
            </a:pPr>
            <a:r>
              <a:rPr lang="pt-BR" sz="1500" dirty="0">
                <a:solidFill>
                  <a:srgbClr val="A2B83C"/>
                </a:solidFill>
                <a:latin typeface="Gotham Medium" charset="0"/>
                <a:ea typeface="Gotham Medium" charset="0"/>
                <a:cs typeface="Gotham Medium" charset="0"/>
              </a:rPr>
              <a:t>H)</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Salário Família</a:t>
            </a:r>
          </a:p>
          <a:p>
            <a:pPr>
              <a:lnSpc>
                <a:spcPts val="2240"/>
              </a:lnSpc>
              <a:spcAft>
                <a:spcPts val="300"/>
              </a:spcAft>
            </a:pPr>
            <a:r>
              <a:rPr lang="pt-BR" sz="1500" dirty="0" err="1">
                <a:solidFill>
                  <a:srgbClr val="A2B83C"/>
                </a:solidFill>
                <a:latin typeface="Gotham Medium" charset="0"/>
                <a:ea typeface="Gotham Medium" charset="0"/>
                <a:cs typeface="Gotham Medium" charset="0"/>
              </a:rPr>
              <a:t>I</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Repouso semanal remunerado</a:t>
            </a:r>
          </a:p>
          <a:p>
            <a:pPr>
              <a:lnSpc>
                <a:spcPts val="2240"/>
              </a:lnSpc>
              <a:spcAft>
                <a:spcPts val="300"/>
              </a:spcAft>
            </a:pPr>
            <a:r>
              <a:rPr lang="pt-BR" sz="1500" dirty="0">
                <a:solidFill>
                  <a:srgbClr val="A2B83C"/>
                </a:solidFill>
                <a:latin typeface="Gotham Medium" charset="0"/>
                <a:ea typeface="Gotham Medium" charset="0"/>
                <a:cs typeface="Gotham Medium" charset="0"/>
              </a:rPr>
              <a:t>J)</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Horas extras – Mínimo de 50%</a:t>
            </a:r>
          </a:p>
        </p:txBody>
      </p:sp>
    </p:spTree>
    <p:extLst>
      <p:ext uri="{BB962C8B-B14F-4D97-AF65-F5344CB8AC3E}">
        <p14:creationId xmlns:p14="http://schemas.microsoft.com/office/powerpoint/2010/main" val="162521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700286"/>
            <a:ext cx="7918837" cy="4467890"/>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NEGOCIAÇÕES COLETIVAS – NEGOCIADO SOBRE O LEGISLADO</a:t>
            </a:r>
          </a:p>
          <a:p>
            <a:pPr>
              <a:spcAft>
                <a:spcPts val="1200"/>
              </a:spcAft>
            </a:pPr>
            <a:r>
              <a:rPr lang="pt-BR" sz="1700" b="1" dirty="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err="1">
                <a:solidFill>
                  <a:srgbClr val="A2B83C"/>
                </a:solidFill>
                <a:latin typeface="Gotham Medium" charset="0"/>
                <a:ea typeface="Gotham Medium" charset="0"/>
                <a:cs typeface="Gotham Medium" charset="0"/>
              </a:rPr>
              <a:t>K</a:t>
            </a:r>
            <a:r>
              <a:rPr lang="pt-BR" sz="1500" dirty="0">
                <a:solidFill>
                  <a:srgbClr val="A2B83C"/>
                </a:solidFill>
                <a:latin typeface="Gotham Medium" charset="0"/>
                <a:ea typeface="Gotham Medium" charset="0"/>
                <a:cs typeface="Gotham Medium" charset="0"/>
              </a:rPr>
              <a:t>)</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Férias anuais. Dias de férias. Abono de 1/3 do valor</a:t>
            </a:r>
          </a:p>
          <a:p>
            <a:pPr>
              <a:lnSpc>
                <a:spcPts val="2240"/>
              </a:lnSpc>
              <a:spcAft>
                <a:spcPts val="300"/>
              </a:spcAft>
            </a:pPr>
            <a:r>
              <a:rPr lang="pt-BR" sz="1500" dirty="0">
                <a:solidFill>
                  <a:srgbClr val="A2B83C"/>
                </a:solidFill>
                <a:latin typeface="Gotham Medium" charset="0"/>
                <a:ea typeface="Gotham Medium" charset="0"/>
                <a:cs typeface="Gotham Medium" charset="0"/>
              </a:rPr>
              <a:t>L)</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Licença maternidade e paternidade</a:t>
            </a:r>
          </a:p>
          <a:p>
            <a:pPr>
              <a:lnSpc>
                <a:spcPts val="2240"/>
              </a:lnSpc>
              <a:spcAft>
                <a:spcPts val="300"/>
              </a:spcAft>
            </a:pPr>
            <a:r>
              <a:rPr lang="pt-BR" sz="1500" dirty="0">
                <a:solidFill>
                  <a:srgbClr val="A2B83C"/>
                </a:solidFill>
                <a:latin typeface="Gotham Medium" charset="0"/>
                <a:ea typeface="Gotham Medium" charset="0"/>
                <a:cs typeface="Gotham Medium" charset="0"/>
              </a:rPr>
              <a:t>M)</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Proteção ao trabalho da mulher</a:t>
            </a:r>
          </a:p>
          <a:p>
            <a:pPr>
              <a:lnSpc>
                <a:spcPts val="2240"/>
              </a:lnSpc>
              <a:spcAft>
                <a:spcPts val="300"/>
              </a:spcAft>
            </a:pPr>
            <a:r>
              <a:rPr lang="pt-BR" sz="1500" dirty="0">
                <a:solidFill>
                  <a:srgbClr val="A2B83C"/>
                </a:solidFill>
                <a:latin typeface="Gotham Medium" charset="0"/>
                <a:ea typeface="Gotham Medium" charset="0"/>
                <a:cs typeface="Gotham Medium" charset="0"/>
              </a:rPr>
              <a:t>N)</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Aviso prévio proporcional</a:t>
            </a:r>
          </a:p>
          <a:p>
            <a:pPr>
              <a:lnSpc>
                <a:spcPts val="2240"/>
              </a:lnSpc>
              <a:spcAft>
                <a:spcPts val="300"/>
              </a:spcAft>
            </a:pPr>
            <a:r>
              <a:rPr lang="pt-BR" sz="1500" dirty="0">
                <a:solidFill>
                  <a:srgbClr val="A2B83C"/>
                </a:solidFill>
                <a:latin typeface="Gotham Medium" charset="0"/>
                <a:ea typeface="Gotham Medium" charset="0"/>
                <a:cs typeface="Gotham Medium" charset="0"/>
              </a:rPr>
              <a:t>O) </a:t>
            </a:r>
            <a:r>
              <a:rPr lang="pt-BR" sz="1500" dirty="0">
                <a:solidFill>
                  <a:schemeClr val="tx1">
                    <a:lumMod val="65000"/>
                    <a:lumOff val="35000"/>
                  </a:schemeClr>
                </a:solidFill>
                <a:latin typeface="Gotham Book" charset="0"/>
                <a:ea typeface="Gotham Book" charset="0"/>
                <a:cs typeface="Gotham Book" charset="0"/>
              </a:rPr>
              <a:t>Normas de saúde, higiene e segurança do trabalho previstas em lei ou em NR</a:t>
            </a:r>
          </a:p>
          <a:p>
            <a:pPr>
              <a:lnSpc>
                <a:spcPts val="2240"/>
              </a:lnSpc>
              <a:spcAft>
                <a:spcPts val="300"/>
              </a:spcAft>
            </a:pPr>
            <a:r>
              <a:rPr lang="pt-BR" sz="1500" dirty="0" err="1">
                <a:solidFill>
                  <a:srgbClr val="A2B83C"/>
                </a:solidFill>
                <a:latin typeface="Gotham Medium" charset="0"/>
                <a:ea typeface="Gotham Medium" charset="0"/>
                <a:cs typeface="Gotham Medium" charset="0"/>
              </a:rPr>
              <a:t>P</a:t>
            </a:r>
            <a:r>
              <a:rPr lang="pt-BR" sz="1500" dirty="0">
                <a:solidFill>
                  <a:srgbClr val="A2B83C"/>
                </a:solidFill>
                <a:latin typeface="Gotham Medium" charset="0"/>
                <a:ea typeface="Gotham Medium" charset="0"/>
                <a:cs typeface="Gotham Medium" charset="0"/>
              </a:rPr>
              <a:t>) </a:t>
            </a:r>
            <a:r>
              <a:rPr lang="pt-BR" sz="1500" dirty="0">
                <a:solidFill>
                  <a:schemeClr val="tx1">
                    <a:lumMod val="65000"/>
                    <a:lumOff val="35000"/>
                  </a:schemeClr>
                </a:solidFill>
                <a:latin typeface="Gotham Book" charset="0"/>
                <a:ea typeface="Gotham Book" charset="0"/>
                <a:cs typeface="Gotham Book" charset="0"/>
              </a:rPr>
              <a:t>Adicional para atividades penosas, insalubres ou perigosas</a:t>
            </a:r>
          </a:p>
          <a:p>
            <a:pPr>
              <a:lnSpc>
                <a:spcPts val="2240"/>
              </a:lnSpc>
              <a:spcAft>
                <a:spcPts val="300"/>
              </a:spcAft>
            </a:pPr>
            <a:r>
              <a:rPr lang="pt-BR" sz="1500" dirty="0" err="1">
                <a:solidFill>
                  <a:srgbClr val="A2B83C"/>
                </a:solidFill>
                <a:latin typeface="Gotham Medium" charset="0"/>
                <a:ea typeface="Gotham Medium" charset="0"/>
                <a:cs typeface="Gotham Medium" charset="0"/>
              </a:rPr>
              <a:t>Q</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Aposentadoria</a:t>
            </a:r>
          </a:p>
          <a:p>
            <a:pPr>
              <a:lnSpc>
                <a:spcPts val="2240"/>
              </a:lnSpc>
              <a:spcAft>
                <a:spcPts val="300"/>
              </a:spcAft>
            </a:pPr>
            <a:r>
              <a:rPr lang="pt-BR" sz="1500" dirty="0" err="1">
                <a:solidFill>
                  <a:srgbClr val="A2B83C"/>
                </a:solidFill>
                <a:latin typeface="Gotham Medium" charset="0"/>
                <a:ea typeface="Gotham Medium" charset="0"/>
                <a:cs typeface="Gotham Medium" charset="0"/>
              </a:rPr>
              <a:t>R</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Seguro contra acidentes de trabalho</a:t>
            </a:r>
          </a:p>
          <a:p>
            <a:pPr>
              <a:lnSpc>
                <a:spcPts val="2240"/>
              </a:lnSpc>
              <a:spcAft>
                <a:spcPts val="300"/>
              </a:spcAft>
            </a:pPr>
            <a:r>
              <a:rPr lang="pt-BR" sz="1500" dirty="0" err="1">
                <a:solidFill>
                  <a:srgbClr val="A2B83C"/>
                </a:solidFill>
                <a:latin typeface="Gotham Medium" charset="0"/>
                <a:ea typeface="Gotham Medium" charset="0"/>
                <a:cs typeface="Gotham Medium" charset="0"/>
              </a:rPr>
              <a:t>S</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Direito de ação judicial pelo trabalhador, com prazo prescricional de cinco anos, até o limite de dois anos após a extinção do contrato de trabalho</a:t>
            </a:r>
          </a:p>
        </p:txBody>
      </p:sp>
    </p:spTree>
    <p:extLst>
      <p:ext uri="{BB962C8B-B14F-4D97-AF65-F5344CB8AC3E}">
        <p14:creationId xmlns:p14="http://schemas.microsoft.com/office/powerpoint/2010/main" val="140991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700286"/>
            <a:ext cx="7918837" cy="4070345"/>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NEGOCIAÇÕES COLETIVAS – NEGOCIADO SOBRE O LEGISLADO</a:t>
            </a:r>
          </a:p>
          <a:p>
            <a:pPr>
              <a:spcAft>
                <a:spcPts val="1200"/>
              </a:spcAft>
            </a:pPr>
            <a:r>
              <a:rPr lang="pt-BR" sz="1700" b="1" dirty="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err="1">
                <a:solidFill>
                  <a:srgbClr val="A2B83C"/>
                </a:solidFill>
                <a:latin typeface="Gotham Medium" charset="0"/>
                <a:ea typeface="Gotham Medium" charset="0"/>
                <a:cs typeface="Gotham Medium" charset="0"/>
              </a:rPr>
              <a:t>T</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Salário e critérios de admissão de trabalhador com deficiência</a:t>
            </a:r>
          </a:p>
          <a:p>
            <a:pPr>
              <a:lnSpc>
                <a:spcPts val="2240"/>
              </a:lnSpc>
              <a:spcAft>
                <a:spcPts val="300"/>
              </a:spcAft>
            </a:pPr>
            <a:r>
              <a:rPr lang="pt-BR" sz="1500" dirty="0" err="1">
                <a:solidFill>
                  <a:srgbClr val="A2B83C"/>
                </a:solidFill>
                <a:latin typeface="Gotham Medium" charset="0"/>
                <a:ea typeface="Gotham Medium" charset="0"/>
                <a:cs typeface="Gotham Medium" charset="0"/>
              </a:rPr>
              <a:t>U</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Proibição do trabalho noturno, insalubre ou perigoso a menores de 18 e de qualquer trabalho para menores de 16, salvo aprendiz</a:t>
            </a:r>
          </a:p>
          <a:p>
            <a:pPr>
              <a:lnSpc>
                <a:spcPts val="2240"/>
              </a:lnSpc>
              <a:spcAft>
                <a:spcPts val="300"/>
              </a:spcAft>
            </a:pPr>
            <a:r>
              <a:rPr lang="pt-BR" sz="1500" dirty="0">
                <a:solidFill>
                  <a:srgbClr val="A2B83C"/>
                </a:solidFill>
                <a:latin typeface="Gotham Medium" charset="0"/>
                <a:ea typeface="Gotham Medium" charset="0"/>
                <a:cs typeface="Gotham Medium" charset="0"/>
              </a:rPr>
              <a:t>V)</a:t>
            </a:r>
            <a:r>
              <a:rPr lang="pt-BR" sz="1500" dirty="0">
                <a:solidFill>
                  <a:schemeClr val="tx1">
                    <a:lumMod val="65000"/>
                    <a:lumOff val="35000"/>
                  </a:schemeClr>
                </a:solidFill>
                <a:latin typeface="Gotham Book" charset="0"/>
                <a:ea typeface="Gotham Book" charset="0"/>
                <a:cs typeface="Gotham Book" charset="0"/>
              </a:rPr>
              <a:t> Medidas de proteção de crianças e adolescentes</a:t>
            </a:r>
          </a:p>
          <a:p>
            <a:pPr>
              <a:lnSpc>
                <a:spcPts val="2240"/>
              </a:lnSpc>
              <a:spcAft>
                <a:spcPts val="300"/>
              </a:spcAft>
            </a:pPr>
            <a:r>
              <a:rPr lang="pt-BR" sz="1500" dirty="0">
                <a:solidFill>
                  <a:srgbClr val="A2B83C"/>
                </a:solidFill>
                <a:latin typeface="Gotham Medium" charset="0"/>
                <a:ea typeface="Gotham Medium" charset="0"/>
                <a:cs typeface="Gotham Medium" charset="0"/>
              </a:rPr>
              <a:t>W)</a:t>
            </a:r>
            <a:r>
              <a:rPr lang="pt-BR" sz="1500" dirty="0">
                <a:solidFill>
                  <a:schemeClr val="tx1">
                    <a:lumMod val="65000"/>
                    <a:lumOff val="35000"/>
                  </a:schemeClr>
                </a:solidFill>
                <a:latin typeface="Gotham Book" charset="0"/>
                <a:ea typeface="Gotham Book" charset="0"/>
                <a:cs typeface="Gotham Book" charset="0"/>
              </a:rPr>
              <a:t> Igualdade de direitos entre trabalhadores permanentes e avulsos</a:t>
            </a:r>
          </a:p>
          <a:p>
            <a:pPr>
              <a:lnSpc>
                <a:spcPts val="2240"/>
              </a:lnSpc>
              <a:spcAft>
                <a:spcPts val="300"/>
              </a:spcAft>
            </a:pPr>
            <a:r>
              <a:rPr lang="pt-BR" sz="1500" dirty="0" err="1">
                <a:solidFill>
                  <a:srgbClr val="A2B83C"/>
                </a:solidFill>
                <a:latin typeface="Gotham Medium" charset="0"/>
                <a:ea typeface="Gotham Medium" charset="0"/>
                <a:cs typeface="Gotham Medium" charset="0"/>
              </a:rPr>
              <a:t>Y</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Liberdade sindical, inclusive o direito do trabalhador de não sofrer, sem sua expressa e prévia anuência, qualquer cobrança ou desconto salarial estabelecidos em convenção coletiva ou acordo coletivo de trabalho; </a:t>
            </a:r>
          </a:p>
          <a:p>
            <a:pPr>
              <a:lnSpc>
                <a:spcPts val="2240"/>
              </a:lnSpc>
              <a:spcAft>
                <a:spcPts val="300"/>
              </a:spcAft>
            </a:pPr>
            <a:r>
              <a:rPr lang="pt-BR" sz="1500" dirty="0" err="1">
                <a:solidFill>
                  <a:srgbClr val="A2B83C"/>
                </a:solidFill>
                <a:latin typeface="Gotham Medium" charset="0"/>
                <a:ea typeface="Gotham Medium" charset="0"/>
                <a:cs typeface="Gotham Medium" charset="0"/>
              </a:rPr>
              <a:t>X</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Direito de greve e serviços essenciais</a:t>
            </a:r>
          </a:p>
        </p:txBody>
      </p:sp>
    </p:spTree>
    <p:extLst>
      <p:ext uri="{BB962C8B-B14F-4D97-AF65-F5344CB8AC3E}">
        <p14:creationId xmlns:p14="http://schemas.microsoft.com/office/powerpoint/2010/main" val="484147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24122" y="1700286"/>
            <a:ext cx="8231258" cy="4239622"/>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REPRESENTAÇÃO DOS TRABALHADORES NA EMPRESA</a:t>
            </a:r>
          </a:p>
          <a:p>
            <a:pPr>
              <a:lnSpc>
                <a:spcPts val="2240"/>
              </a:lnSpc>
              <a:spcAft>
                <a:spcPts val="300"/>
              </a:spcAft>
            </a:pPr>
            <a:r>
              <a:rPr lang="pt-BR" sz="1500" dirty="0">
                <a:solidFill>
                  <a:srgbClr val="A2B83C"/>
                </a:solidFill>
                <a:latin typeface="Gotham Medium" charset="0"/>
                <a:ea typeface="Gotham Medium" charset="0"/>
                <a:cs typeface="Gotham Medium" charset="0"/>
              </a:rPr>
              <a:t>A)</a:t>
            </a:r>
            <a:r>
              <a:rPr lang="pt-BR" sz="1500" dirty="0">
                <a:solidFill>
                  <a:schemeClr val="tx1">
                    <a:lumMod val="65000"/>
                    <a:lumOff val="35000"/>
                  </a:schemeClr>
                </a:solidFill>
                <a:latin typeface="Gotham Book" charset="0"/>
                <a:ea typeface="Gotham Book" charset="0"/>
                <a:cs typeface="Gotham Book" charset="0"/>
              </a:rPr>
              <a:t> Empresas com mais de 200 empregados</a:t>
            </a:r>
          </a:p>
          <a:p>
            <a:pPr>
              <a:lnSpc>
                <a:spcPts val="2240"/>
              </a:lnSpc>
              <a:spcAft>
                <a:spcPts val="300"/>
              </a:spcAft>
            </a:pPr>
            <a:r>
              <a:rPr lang="pt-BR" sz="1500" dirty="0">
                <a:solidFill>
                  <a:srgbClr val="A2B83C"/>
                </a:solidFill>
                <a:latin typeface="Gotham Medium" charset="0"/>
                <a:ea typeface="Gotham Medium" charset="0"/>
                <a:cs typeface="Gotham Medium" charset="0"/>
              </a:rPr>
              <a:t>B)</a:t>
            </a:r>
            <a:r>
              <a:rPr lang="pt-BR" sz="1500" dirty="0">
                <a:solidFill>
                  <a:schemeClr val="tx1">
                    <a:lumMod val="65000"/>
                    <a:lumOff val="35000"/>
                  </a:schemeClr>
                </a:solidFill>
                <a:latin typeface="Gotham Book" charset="0"/>
                <a:ea typeface="Gotham Book" charset="0"/>
                <a:cs typeface="Gotham Book" charset="0"/>
              </a:rPr>
              <a:t> Comissão</a:t>
            </a:r>
          </a:p>
          <a:p>
            <a:pPr lvl="1">
              <a:lnSpc>
                <a:spcPts val="2240"/>
              </a:lnSpc>
              <a:spcAft>
                <a:spcPts val="300"/>
              </a:spcAft>
            </a:pPr>
            <a:r>
              <a:rPr lang="pt-BR" sz="1200" dirty="0">
                <a:solidFill>
                  <a:schemeClr val="tx1">
                    <a:lumMod val="65000"/>
                    <a:lumOff val="35000"/>
                  </a:schemeClr>
                </a:solidFill>
                <a:latin typeface="Gotham Book" charset="0"/>
                <a:ea typeface="Gotham Book" charset="0"/>
                <a:cs typeface="Gotham Book" charset="0"/>
              </a:rPr>
              <a:t>•</a:t>
            </a:r>
            <a:r>
              <a:rPr lang="pt-BR" sz="1500" dirty="0">
                <a:solidFill>
                  <a:schemeClr val="tx1">
                    <a:lumMod val="65000"/>
                    <a:lumOff val="35000"/>
                  </a:schemeClr>
                </a:solidFill>
                <a:latin typeface="Gotham Book" charset="0"/>
                <a:ea typeface="Gotham Book" charset="0"/>
                <a:cs typeface="Gotham Book" charset="0"/>
              </a:rPr>
              <a:t> Mais de 200 até 3000 empregados: 3 membros</a:t>
            </a:r>
          </a:p>
          <a:p>
            <a:pPr lvl="1">
              <a:lnSpc>
                <a:spcPts val="2240"/>
              </a:lnSpc>
              <a:spcAft>
                <a:spcPts val="300"/>
              </a:spcAft>
            </a:pPr>
            <a:r>
              <a:rPr lang="pt-BR" sz="1200" dirty="0">
                <a:solidFill>
                  <a:schemeClr val="tx1">
                    <a:lumMod val="65000"/>
                    <a:lumOff val="35000"/>
                  </a:schemeClr>
                </a:solidFill>
                <a:latin typeface="Gotham Book" charset="0"/>
                <a:ea typeface="Gotham Book" charset="0"/>
                <a:cs typeface="Gotham Book" charset="0"/>
              </a:rPr>
              <a:t>•</a:t>
            </a:r>
            <a:r>
              <a:rPr lang="pt-BR" sz="1500" dirty="0">
                <a:solidFill>
                  <a:schemeClr val="tx1">
                    <a:lumMod val="65000"/>
                    <a:lumOff val="35000"/>
                  </a:schemeClr>
                </a:solidFill>
                <a:latin typeface="Gotham Book" charset="0"/>
                <a:ea typeface="Gotham Book" charset="0"/>
                <a:cs typeface="Gotham Book" charset="0"/>
              </a:rPr>
              <a:t> Mais de 3000 até 5000 empregados: 5 membros</a:t>
            </a:r>
          </a:p>
          <a:p>
            <a:pPr lvl="1">
              <a:lnSpc>
                <a:spcPts val="2240"/>
              </a:lnSpc>
              <a:spcAft>
                <a:spcPts val="300"/>
              </a:spcAft>
            </a:pPr>
            <a:r>
              <a:rPr lang="pt-BR" sz="1200" dirty="0">
                <a:solidFill>
                  <a:schemeClr val="tx1">
                    <a:lumMod val="65000"/>
                    <a:lumOff val="35000"/>
                  </a:schemeClr>
                </a:solidFill>
                <a:latin typeface="Gotham Book" charset="0"/>
                <a:ea typeface="Gotham Book" charset="0"/>
                <a:cs typeface="Gotham Book" charset="0"/>
              </a:rPr>
              <a:t>•</a:t>
            </a:r>
            <a:r>
              <a:rPr lang="pt-BR" sz="1500" dirty="0">
                <a:solidFill>
                  <a:schemeClr val="tx1">
                    <a:lumMod val="65000"/>
                    <a:lumOff val="35000"/>
                  </a:schemeClr>
                </a:solidFill>
                <a:latin typeface="Gotham Book" charset="0"/>
                <a:ea typeface="Gotham Book" charset="0"/>
                <a:cs typeface="Gotham Book" charset="0"/>
              </a:rPr>
              <a:t> Mais de 5000 empregados: 7 membros</a:t>
            </a:r>
          </a:p>
          <a:p>
            <a:pPr>
              <a:lnSpc>
                <a:spcPts val="2240"/>
              </a:lnSpc>
              <a:spcAft>
                <a:spcPts val="300"/>
              </a:spcAft>
            </a:pPr>
            <a:r>
              <a:rPr lang="pt-BR" sz="1500" dirty="0">
                <a:solidFill>
                  <a:srgbClr val="A2B83C"/>
                </a:solidFill>
                <a:latin typeface="Gotham Medium" charset="0"/>
                <a:ea typeface="Gotham Medium" charset="0"/>
                <a:cs typeface="Gotham Medium" charset="0"/>
              </a:rPr>
              <a:t>C)</a:t>
            </a:r>
            <a:r>
              <a:rPr lang="pt-BR" sz="1500" dirty="0">
                <a:solidFill>
                  <a:schemeClr val="tx1">
                    <a:lumMod val="65000"/>
                    <a:lumOff val="35000"/>
                  </a:schemeClr>
                </a:solidFill>
                <a:latin typeface="Gotham Book" charset="0"/>
                <a:ea typeface="Gotham Book" charset="0"/>
                <a:cs typeface="Gotham Book" charset="0"/>
              </a:rPr>
              <a:t> No caso de a empresa possuir empregados em vários Estados da Federação e no Distrito Federal, será assegurada a eleição de uma comissão de representantes dos empregados por Estado ou no Distrito Federal</a:t>
            </a:r>
          </a:p>
          <a:p>
            <a:pPr>
              <a:lnSpc>
                <a:spcPts val="2240"/>
              </a:lnSpc>
              <a:spcAft>
                <a:spcPts val="300"/>
              </a:spcAft>
            </a:pPr>
            <a:r>
              <a:rPr lang="pt-BR" sz="1500" dirty="0" err="1">
                <a:solidFill>
                  <a:srgbClr val="A2B83C"/>
                </a:solidFill>
                <a:latin typeface="Gotham Medium" charset="0"/>
                <a:ea typeface="Gotham Medium" charset="0"/>
                <a:cs typeface="Gotham Medium" charset="0"/>
              </a:rPr>
              <a:t>D</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Mandato de um ano, com estabilidade. Findo o mandato, não pode ser candidato nos dois períodos subsequentes</a:t>
            </a:r>
          </a:p>
          <a:p>
            <a:pPr>
              <a:lnSpc>
                <a:spcPts val="2240"/>
              </a:lnSpc>
              <a:spcAft>
                <a:spcPts val="300"/>
              </a:spcAft>
            </a:pPr>
            <a:r>
              <a:rPr lang="pt-BR" sz="1500" dirty="0">
                <a:solidFill>
                  <a:srgbClr val="A2B83C"/>
                </a:solidFill>
                <a:latin typeface="Gotham Medium" charset="0"/>
                <a:ea typeface="Gotham Medium" charset="0"/>
                <a:cs typeface="Gotham Medium" charset="0"/>
              </a:rPr>
              <a:t>E)</a:t>
            </a:r>
            <a:r>
              <a:rPr lang="pt-BR" sz="1500" dirty="0">
                <a:solidFill>
                  <a:schemeClr val="tx1">
                    <a:lumMod val="65000"/>
                    <a:lumOff val="35000"/>
                  </a:schemeClr>
                </a:solidFill>
                <a:latin typeface="Gotham Book" charset="0"/>
                <a:ea typeface="Gotham Book" charset="0"/>
                <a:cs typeface="Gotham Book" charset="0"/>
              </a:rPr>
              <a:t> Não substitui o sindicato. Não tem prerrogativas sindicais (negociar e firmar acordos e convenções coletivas, representar judicialmente)</a:t>
            </a:r>
          </a:p>
        </p:txBody>
      </p:sp>
    </p:spTree>
    <p:extLst>
      <p:ext uri="{BB962C8B-B14F-4D97-AF65-F5344CB8AC3E}">
        <p14:creationId xmlns:p14="http://schemas.microsoft.com/office/powerpoint/2010/main" val="127008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7502" y="1700286"/>
            <a:ext cx="7484498" cy="2149306"/>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FINANCIAMENTO DAS ATIVIDADES SINDICAIS</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chemeClr val="tx1">
                    <a:lumMod val="65000"/>
                    <a:lumOff val="35000"/>
                  </a:schemeClr>
                </a:solidFill>
                <a:latin typeface="Gotham Book" charset="0"/>
                <a:ea typeface="Gotham Book" charset="0"/>
                <a:cs typeface="Gotham Book" charset="0"/>
              </a:rPr>
              <a:t> Liberdade Sindical: Retenções de contribuições de qualquer espécie dependem de prévia e expressa autorização do empregado</a:t>
            </a:r>
          </a:p>
          <a:p>
            <a:pPr>
              <a:lnSpc>
                <a:spcPts val="2240"/>
              </a:lnSpc>
              <a:spcAft>
                <a:spcPts val="1200"/>
              </a:spcAft>
            </a:pPr>
            <a:r>
              <a:rPr lang="pt-BR" sz="1500" dirty="0" err="1">
                <a:solidFill>
                  <a:srgbClr val="A2B83C"/>
                </a:solidFill>
                <a:latin typeface="Gotham Medium" charset="0"/>
                <a:ea typeface="Gotham Medium" charset="0"/>
                <a:cs typeface="Gotham Medium" charset="0"/>
              </a:rPr>
              <a:t>B</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O imposto sindical (um dia de salário no mês de março) não foi extinto, mas a retenção de seu montante na remuneração dependerá de autorização prévia e expressa do empregado.</a:t>
            </a:r>
          </a:p>
        </p:txBody>
      </p:sp>
    </p:spTree>
    <p:extLst>
      <p:ext uri="{BB962C8B-B14F-4D97-AF65-F5344CB8AC3E}">
        <p14:creationId xmlns:p14="http://schemas.microsoft.com/office/powerpoint/2010/main" val="199040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75582" y="1700286"/>
            <a:ext cx="7728338" cy="3303468"/>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OUTRAS QUESTÕES</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Grupo econômico empresarial: </a:t>
            </a:r>
            <a:r>
              <a:rPr lang="pt-BR" sz="1500" dirty="0">
                <a:solidFill>
                  <a:schemeClr val="tx1">
                    <a:lumMod val="65000"/>
                    <a:lumOff val="35000"/>
                  </a:schemeClr>
                </a:solidFill>
                <a:latin typeface="Gotham Book" charset="0"/>
                <a:ea typeface="Gotham Book" charset="0"/>
                <a:cs typeface="Gotham Book" charset="0"/>
              </a:rPr>
              <a:t>Não caracteriza grupo econômico a mera identidade de sócios, sendo necessárias a demonstração de interesse integrado, a efetiva comunhão de interesses e a atuação conjunta das empresas</a:t>
            </a:r>
          </a:p>
          <a:p>
            <a:pPr>
              <a:lnSpc>
                <a:spcPts val="2240"/>
              </a:lnSpc>
              <a:spcAft>
                <a:spcPts val="1200"/>
              </a:spcAft>
            </a:pPr>
            <a:r>
              <a:rPr lang="pt-BR" sz="1500" dirty="0">
                <a:solidFill>
                  <a:srgbClr val="A2B83C"/>
                </a:solidFill>
                <a:latin typeface="Gotham Medium" charset="0"/>
                <a:ea typeface="Gotham Medium" charset="0"/>
                <a:cs typeface="Gotham Medium" charset="0"/>
              </a:rPr>
              <a:t>B)</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Responsabilidade do sócio retirante: </a:t>
            </a:r>
            <a:r>
              <a:rPr lang="pt-BR" sz="1500" dirty="0">
                <a:solidFill>
                  <a:schemeClr val="tx1">
                    <a:lumMod val="65000"/>
                    <a:lumOff val="35000"/>
                  </a:schemeClr>
                </a:solidFill>
                <a:latin typeface="Gotham Book" charset="0"/>
                <a:ea typeface="Gotham Book" charset="0"/>
                <a:cs typeface="Gotham Book" charset="0"/>
              </a:rPr>
              <a:t>dois anos após a averbação da alteração contratual (exceto em fraude)</a:t>
            </a:r>
          </a:p>
          <a:p>
            <a:pPr>
              <a:lnSpc>
                <a:spcPts val="224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Alterações em multas administrativas: </a:t>
            </a:r>
            <a:r>
              <a:rPr lang="pt-BR" sz="1500" dirty="0">
                <a:solidFill>
                  <a:schemeClr val="tx1">
                    <a:lumMod val="65000"/>
                    <a:lumOff val="35000"/>
                  </a:schemeClr>
                </a:solidFill>
                <a:latin typeface="Gotham Book" charset="0"/>
                <a:ea typeface="Gotham Book" charset="0"/>
                <a:cs typeface="Gotham Book" charset="0"/>
              </a:rPr>
              <a:t>R$3.000,00 por trabalhador em caso de falta de registro. Microempresa R$800,00</a:t>
            </a:r>
          </a:p>
          <a:p>
            <a:pPr>
              <a:lnSpc>
                <a:spcPts val="2240"/>
              </a:lnSpc>
              <a:spcAft>
                <a:spcPts val="1200"/>
              </a:spcAft>
            </a:pPr>
            <a:r>
              <a:rPr lang="pt-BR" sz="1500" dirty="0" err="1">
                <a:solidFill>
                  <a:srgbClr val="A2B83C"/>
                </a:solidFill>
                <a:latin typeface="Gotham Medium" charset="0"/>
                <a:ea typeface="Gotham Medium" charset="0"/>
                <a:cs typeface="Gotham Medium" charset="0"/>
              </a:rPr>
              <a:t>D</a:t>
            </a:r>
            <a:r>
              <a:rPr lang="pt-BR" sz="1500" dirty="0">
                <a:solidFill>
                  <a:srgbClr val="A2B83C"/>
                </a:solidFill>
                <a:latin typeface="Gotham Medium" charset="0"/>
                <a:ea typeface="Gotham Medium" charset="0"/>
                <a:cs typeface="Gotham Medium" charset="0"/>
              </a:rPr>
              <a:t>)</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Quitação anual de verbas trabalhistas.</a:t>
            </a:r>
            <a:r>
              <a:rPr lang="pt-BR" sz="1500" dirty="0">
                <a:solidFill>
                  <a:schemeClr val="tx1">
                    <a:lumMod val="65000"/>
                    <a:lumOff val="35000"/>
                  </a:schemeClr>
                </a:solidFill>
                <a:latin typeface="Gotham Book" charset="0"/>
                <a:ea typeface="Gotham Book" charset="0"/>
                <a:cs typeface="Gotham Book" charset="0"/>
              </a:rPr>
              <a:t> Sindicato. Eficácia liberatória</a:t>
            </a:r>
          </a:p>
        </p:txBody>
      </p:sp>
    </p:spTree>
    <p:extLst>
      <p:ext uri="{BB962C8B-B14F-4D97-AF65-F5344CB8AC3E}">
        <p14:creationId xmlns:p14="http://schemas.microsoft.com/office/powerpoint/2010/main" val="2116984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899"/>
            <a:ext cx="4541520" cy="6716100"/>
          </a:xfrm>
          <a:prstGeom prst="rect">
            <a:avLst/>
          </a:prstGeom>
          <a:ln>
            <a:noFill/>
          </a:ln>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844224"/>
            <a:ext cx="4797833" cy="1169551"/>
          </a:xfrm>
          <a:prstGeom prst="rect">
            <a:avLst/>
          </a:prstGeom>
        </p:spPr>
        <p:txBody>
          <a:bodyPr wrap="square" anchor="ctr">
            <a:spAutoFit/>
          </a:bodyPr>
          <a:lstStyle/>
          <a:p>
            <a:pPr algn="ctr"/>
            <a:r>
              <a:rPr lang="pt-BR" sz="3500" b="1" dirty="0">
                <a:solidFill>
                  <a:srgbClr val="A2B73D"/>
                </a:solidFill>
                <a:latin typeface="Gotham" charset="0"/>
                <a:ea typeface="Gotham" charset="0"/>
                <a:cs typeface="Gotham" charset="0"/>
              </a:rPr>
              <a:t>PROCESSO DO TRABALHO</a:t>
            </a:r>
          </a:p>
        </p:txBody>
      </p:sp>
    </p:spTree>
    <p:extLst>
      <p:ext uri="{BB962C8B-B14F-4D97-AF65-F5344CB8AC3E}">
        <p14:creationId xmlns:p14="http://schemas.microsoft.com/office/powerpoint/2010/main" val="1963788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70671" y="1700286"/>
            <a:ext cx="8170298" cy="4585871"/>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PROCESSO DO TRABALHO</a:t>
            </a:r>
          </a:p>
          <a:p>
            <a:pPr>
              <a:lnSpc>
                <a:spcPts val="2240"/>
              </a:lnSpc>
              <a:spcAft>
                <a:spcPts val="1200"/>
              </a:spcAft>
            </a:pPr>
            <a:r>
              <a:rPr lang="pt-BR" sz="1500" dirty="0">
                <a:solidFill>
                  <a:srgbClr val="A2B83C"/>
                </a:solidFill>
                <a:latin typeface="Gotham Medium" charset="0"/>
                <a:ea typeface="Gotham Medium" charset="0"/>
                <a:cs typeface="Gotham Medium" charset="0"/>
              </a:rPr>
              <a:t>1)</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Justiça Gratuita: </a:t>
            </a:r>
            <a:r>
              <a:rPr lang="pt-BR" sz="1500" dirty="0">
                <a:solidFill>
                  <a:schemeClr val="tx1">
                    <a:lumMod val="65000"/>
                    <a:lumOff val="35000"/>
                  </a:schemeClr>
                </a:solidFill>
                <a:latin typeface="Gotham Book" charset="0"/>
                <a:ea typeface="Gotham Book" charset="0"/>
                <a:cs typeface="Gotham Book" charset="0"/>
              </a:rPr>
              <a:t>A concessão da justiça gratuita suspende o pagamento de custas, mas não de honorários periciais e de sucumbência.</a:t>
            </a:r>
          </a:p>
          <a:p>
            <a:pPr>
              <a:lnSpc>
                <a:spcPts val="2240"/>
              </a:lnSpc>
              <a:spcAft>
                <a:spcPts val="1200"/>
              </a:spcAft>
            </a:pPr>
            <a:r>
              <a:rPr lang="pt-BR" sz="1500" dirty="0">
                <a:solidFill>
                  <a:srgbClr val="A2B83C"/>
                </a:solidFill>
                <a:latin typeface="Gotham Medium" charset="0"/>
                <a:ea typeface="Gotham Medium" charset="0"/>
                <a:cs typeface="Gotham Medium" charset="0"/>
              </a:rPr>
              <a:t>2)</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Ausência do reclamante na audiência inaugural: </a:t>
            </a:r>
            <a:r>
              <a:rPr lang="pt-BR" sz="1500" dirty="0">
                <a:solidFill>
                  <a:schemeClr val="tx1">
                    <a:lumMod val="65000"/>
                    <a:lumOff val="35000"/>
                  </a:schemeClr>
                </a:solidFill>
                <a:latin typeface="Gotham Book" charset="0"/>
                <a:ea typeface="Gotham Book" charset="0"/>
                <a:cs typeface="Gotham Book" charset="0"/>
              </a:rPr>
              <a:t>Caso o reclamante se ausente da audiência inicial e não justifique, será condição para o ajuizamento de nova ação o pagamento das custas, mesmo que esteja alcançado pela gratuidade da justiça</a:t>
            </a:r>
          </a:p>
          <a:p>
            <a:pPr>
              <a:lnSpc>
                <a:spcPts val="2240"/>
              </a:lnSpc>
              <a:spcAft>
                <a:spcPts val="1200"/>
              </a:spcAft>
            </a:pPr>
            <a:r>
              <a:rPr lang="pt-BR" sz="1500" dirty="0">
                <a:solidFill>
                  <a:srgbClr val="A2B83C"/>
                </a:solidFill>
                <a:latin typeface="Gotham Medium" charset="0"/>
                <a:ea typeface="Gotham Medium" charset="0"/>
                <a:cs typeface="Gotham Medium" charset="0"/>
              </a:rPr>
              <a:t>3)</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Preposto:</a:t>
            </a:r>
            <a:r>
              <a:rPr lang="pt-BR" sz="1500" dirty="0">
                <a:solidFill>
                  <a:schemeClr val="tx1">
                    <a:lumMod val="65000"/>
                    <a:lumOff val="35000"/>
                  </a:schemeClr>
                </a:solidFill>
                <a:latin typeface="Gotham Book" charset="0"/>
                <a:ea typeface="Gotham Book" charset="0"/>
                <a:cs typeface="Gotham Book" charset="0"/>
              </a:rPr>
              <a:t> Não é necessário que seja empregado da reclamada. Em caso de ausência do preposto em audiência, mas presente o advogado, este será autorizado a entregar defesa e documentos.</a:t>
            </a:r>
          </a:p>
          <a:p>
            <a:pPr>
              <a:lnSpc>
                <a:spcPts val="2240"/>
              </a:lnSpc>
              <a:spcAft>
                <a:spcPts val="1200"/>
              </a:spcAft>
            </a:pPr>
            <a:r>
              <a:rPr lang="pt-BR" sz="1500" dirty="0">
                <a:solidFill>
                  <a:srgbClr val="A2B83C"/>
                </a:solidFill>
                <a:latin typeface="Gotham Medium" charset="0"/>
                <a:ea typeface="Gotham Medium" charset="0"/>
                <a:cs typeface="Gotham Medium" charset="0"/>
              </a:rPr>
              <a:t>4)</a:t>
            </a:r>
            <a:r>
              <a:rPr lang="pt-BR" sz="15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Exceção de incompetência territorial: </a:t>
            </a:r>
            <a:r>
              <a:rPr lang="pt-BR" sz="1500" dirty="0">
                <a:solidFill>
                  <a:schemeClr val="tx1">
                    <a:lumMod val="65000"/>
                    <a:lumOff val="35000"/>
                  </a:schemeClr>
                </a:solidFill>
                <a:latin typeface="Gotham Book" charset="0"/>
                <a:ea typeface="Gotham Book" charset="0"/>
                <a:cs typeface="Gotham Book" charset="0"/>
              </a:rPr>
              <a:t>Antes da audiência. Após a decisão, o processo retomará seu curso, com designação de audiência, a apresentação de defesa e a instrução processual perante o juízo competente.</a:t>
            </a:r>
          </a:p>
          <a:p>
            <a:pPr>
              <a:lnSpc>
                <a:spcPts val="2240"/>
              </a:lnSpc>
              <a:spcAft>
                <a:spcPts val="1200"/>
              </a:spcAft>
            </a:pPr>
            <a:endParaRPr lang="pt-BR" sz="1500" dirty="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200544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flipH="1">
            <a:off x="0" y="141899"/>
            <a:ext cx="4693920" cy="6711506"/>
          </a:xfrm>
          <a:prstGeom prst="rect">
            <a:avLst/>
          </a:prstGeom>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nchor="ctr">
            <a:spAutoFit/>
          </a:bodyPr>
          <a:lstStyle/>
          <a:p>
            <a:pPr algn="ctr"/>
            <a:r>
              <a:rPr lang="pt-BR" sz="3500" b="1" dirty="0">
                <a:solidFill>
                  <a:srgbClr val="019D7E"/>
                </a:solidFill>
                <a:latin typeface="Gotham" charset="0"/>
                <a:ea typeface="Gotham" charset="0"/>
                <a:cs typeface="Gotham" charset="0"/>
              </a:rPr>
              <a:t>DEBATE:</a:t>
            </a:r>
          </a:p>
          <a:p>
            <a:pPr algn="ctr"/>
            <a:r>
              <a:rPr lang="pt-BR" sz="3500" b="1" dirty="0">
                <a:solidFill>
                  <a:srgbClr val="A2B73D"/>
                </a:solidFill>
                <a:latin typeface="Gotham" charset="0"/>
                <a:ea typeface="Gotham" charset="0"/>
                <a:cs typeface="Gotham" charset="0"/>
              </a:rPr>
              <a:t>IMPACTOS PARA A CONSTRUÇÃO</a:t>
            </a:r>
          </a:p>
        </p:txBody>
      </p:sp>
    </p:spTree>
    <p:extLst>
      <p:ext uri="{BB962C8B-B14F-4D97-AF65-F5344CB8AC3E}">
        <p14:creationId xmlns:p14="http://schemas.microsoft.com/office/powerpoint/2010/main" val="118646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957494"/>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IMPACTOS PARA A CONSTRUÇÃO</a:t>
            </a:r>
          </a:p>
          <a:p>
            <a:pPr>
              <a:lnSpc>
                <a:spcPts val="2240"/>
              </a:lnSpc>
              <a:spcAft>
                <a:spcPts val="100"/>
              </a:spcAft>
            </a:pPr>
            <a:r>
              <a:rPr lang="pt-BR" sz="1200" dirty="0">
                <a:solidFill>
                  <a:srgbClr val="A2B83C"/>
                </a:solidFill>
                <a:latin typeface="Gotham Book" charset="0"/>
                <a:ea typeface="Gotham Book" charset="0"/>
                <a:cs typeface="Gotham Book" charset="0"/>
              </a:rPr>
              <a:t>•</a:t>
            </a:r>
            <a:r>
              <a:rPr lang="pt-BR" sz="1500" dirty="0">
                <a:solidFill>
                  <a:srgbClr val="A2B83C"/>
                </a:solidFill>
                <a:latin typeface="Gotham Book" charset="0"/>
                <a:ea typeface="Gotham Book" charset="0"/>
                <a:cs typeface="Gotham Book" charset="0"/>
              </a:rPr>
              <a:t> </a:t>
            </a:r>
            <a:r>
              <a:rPr lang="pt-BR" sz="1500" dirty="0" err="1">
                <a:solidFill>
                  <a:srgbClr val="A2B83C"/>
                </a:solidFill>
                <a:latin typeface="Gotham Medium" charset="0"/>
                <a:ea typeface="Gotham Medium" charset="0"/>
                <a:cs typeface="Gotham Medium" charset="0"/>
              </a:rPr>
              <a:t>Teletrabalho</a:t>
            </a:r>
            <a:r>
              <a:rPr lang="pt-BR" sz="1500" dirty="0">
                <a:solidFill>
                  <a:srgbClr val="A2B83C"/>
                </a:solidFill>
                <a:latin typeface="Gotham Medium" charset="0"/>
                <a:ea typeface="Gotham Medium" charset="0"/>
                <a:cs typeface="Gotham Medium" charset="0"/>
              </a:rPr>
              <a:t>: </a:t>
            </a:r>
            <a:r>
              <a:rPr lang="pt-BR" sz="1500" dirty="0">
                <a:solidFill>
                  <a:schemeClr val="tx1">
                    <a:lumMod val="65000"/>
                    <a:lumOff val="35000"/>
                  </a:schemeClr>
                </a:solidFill>
                <a:latin typeface="Gotham Book" charset="0"/>
                <a:ea typeface="Gotham Book" charset="0"/>
                <a:cs typeface="Gotham Book" charset="0"/>
              </a:rPr>
              <a:t>Regulamenta o trabalho remoto</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Administrativo; engenharia consultiva; arquitetos</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20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Trabalho intermitente: </a:t>
            </a:r>
            <a:r>
              <a:rPr lang="pt-BR" sz="1500" dirty="0">
                <a:solidFill>
                  <a:schemeClr val="tx1">
                    <a:lumMod val="65000"/>
                    <a:lumOff val="35000"/>
                  </a:schemeClr>
                </a:solidFill>
                <a:latin typeface="Gotham Book" charset="0"/>
                <a:ea typeface="Gotham Book" charset="0"/>
                <a:cs typeface="Gotham Book" charset="0"/>
              </a:rPr>
              <a:t>Trabalho alternado, com períodos de prestação de serviços e de inatividade</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Cotas; benefícios; responsabilidade por acidentes.</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20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Autônomo: </a:t>
            </a:r>
            <a:r>
              <a:rPr lang="pt-BR" sz="1500" dirty="0">
                <a:solidFill>
                  <a:schemeClr val="tx1">
                    <a:lumMod val="65000"/>
                    <a:lumOff val="35000"/>
                  </a:schemeClr>
                </a:solidFill>
                <a:latin typeface="Gotham Book" charset="0"/>
                <a:ea typeface="Gotham Book" charset="0"/>
                <a:cs typeface="Gotham Book" charset="0"/>
              </a:rPr>
              <a:t>Reconhece que o autônomo, mesmo que preste serviços para uma só empresa, de forma contínua ou não, afasta a qualidade de empregado</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Serviços específicos, com objeto e prazos curtos e claros; subordinação; corretores</a:t>
            </a:r>
          </a:p>
          <a:p>
            <a:pPr>
              <a:lnSpc>
                <a:spcPts val="2240"/>
              </a:lnSpc>
              <a:spcAft>
                <a:spcPts val="1200"/>
              </a:spcAft>
            </a:pPr>
            <a:endParaRPr lang="pt-BR" sz="1500" dirty="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47293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61283" y="1944126"/>
            <a:ext cx="7991116" cy="2846933"/>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OBJETIVOS DA MODERNIZAÇÃO TRABALHISTA</a:t>
            </a:r>
            <a:r>
              <a:rPr lang="pt-BR" sz="2400" dirty="0">
                <a:solidFill>
                  <a:schemeClr val="tx1">
                    <a:lumMod val="65000"/>
                    <a:lumOff val="35000"/>
                  </a:schemeClr>
                </a:solidFill>
                <a:latin typeface="Gotham Book" charset="0"/>
                <a:ea typeface="Gotham Book" charset="0"/>
                <a:cs typeface="Gotham Book" charset="0"/>
              </a:rPr>
              <a:t> </a:t>
            </a:r>
          </a:p>
          <a:p>
            <a:pPr>
              <a:spcAft>
                <a:spcPts val="1200"/>
              </a:spcAft>
            </a:pPr>
            <a:r>
              <a:rPr lang="pt-BR" sz="2100" dirty="0">
                <a:solidFill>
                  <a:srgbClr val="D6D902"/>
                </a:solidFill>
                <a:latin typeface="Gotham Book" charset="0"/>
                <a:ea typeface="Gotham Book" charset="0"/>
                <a:cs typeface="Gotham Book" charset="0"/>
              </a:rPr>
              <a:t>✓ </a:t>
            </a:r>
            <a:r>
              <a:rPr lang="pt-BR" sz="2100" dirty="0">
                <a:solidFill>
                  <a:schemeClr val="tx1">
                    <a:lumMod val="65000"/>
                    <a:lumOff val="35000"/>
                  </a:schemeClr>
                </a:solidFill>
                <a:latin typeface="Gotham Book" charset="0"/>
                <a:ea typeface="Gotham Book" charset="0"/>
                <a:cs typeface="Gotham Book" charset="0"/>
              </a:rPr>
              <a:t>MENOR INGERÊNCIA ESTATAL – MAIOR NEGOCIAÇÃO</a:t>
            </a:r>
          </a:p>
          <a:p>
            <a:pPr>
              <a:spcAft>
                <a:spcPts val="1200"/>
              </a:spcAft>
            </a:pPr>
            <a:r>
              <a:rPr lang="pt-BR" sz="2100" dirty="0">
                <a:solidFill>
                  <a:srgbClr val="D6D902"/>
                </a:solidFill>
                <a:latin typeface="Gotham Book" charset="0"/>
                <a:ea typeface="Gotham Book" charset="0"/>
                <a:cs typeface="Gotham Book" charset="0"/>
              </a:rPr>
              <a:t>✓ </a:t>
            </a:r>
            <a:r>
              <a:rPr lang="pt-BR" sz="2100" dirty="0">
                <a:solidFill>
                  <a:schemeClr val="tx1">
                    <a:lumMod val="65000"/>
                    <a:lumOff val="35000"/>
                  </a:schemeClr>
                </a:solidFill>
                <a:latin typeface="Gotham Book" charset="0"/>
                <a:ea typeface="Gotham Book" charset="0"/>
                <a:cs typeface="Gotham Book" charset="0"/>
              </a:rPr>
              <a:t>MELHORAR AMBIENTE DE NEGÓCIOS</a:t>
            </a:r>
          </a:p>
          <a:p>
            <a:pPr>
              <a:spcAft>
                <a:spcPts val="1200"/>
              </a:spcAft>
            </a:pPr>
            <a:r>
              <a:rPr lang="pt-BR" sz="2100" dirty="0">
                <a:solidFill>
                  <a:srgbClr val="D6D902"/>
                </a:solidFill>
                <a:latin typeface="Gotham Book" charset="0"/>
                <a:ea typeface="Gotham Book" charset="0"/>
                <a:cs typeface="Gotham Book" charset="0"/>
              </a:rPr>
              <a:t>✓ </a:t>
            </a:r>
            <a:r>
              <a:rPr lang="pt-BR" sz="2100" dirty="0">
                <a:solidFill>
                  <a:schemeClr val="tx1">
                    <a:lumMod val="65000"/>
                    <a:lumOff val="35000"/>
                  </a:schemeClr>
                </a:solidFill>
                <a:latin typeface="Gotham Book" charset="0"/>
                <a:ea typeface="Gotham Book" charset="0"/>
                <a:cs typeface="Gotham Book" charset="0"/>
              </a:rPr>
              <a:t>FORMALIZAÇÃO</a:t>
            </a:r>
          </a:p>
          <a:p>
            <a:pPr>
              <a:spcAft>
                <a:spcPts val="1200"/>
              </a:spcAft>
            </a:pPr>
            <a:r>
              <a:rPr lang="pt-BR" sz="2100" dirty="0">
                <a:solidFill>
                  <a:srgbClr val="D6D902"/>
                </a:solidFill>
                <a:latin typeface="Gotham Book" charset="0"/>
                <a:ea typeface="Gotham Book" charset="0"/>
                <a:cs typeface="Gotham Book" charset="0"/>
              </a:rPr>
              <a:t>✓ </a:t>
            </a:r>
            <a:r>
              <a:rPr lang="pt-BR" sz="2100" dirty="0">
                <a:solidFill>
                  <a:schemeClr val="tx1">
                    <a:lumMod val="65000"/>
                    <a:lumOff val="35000"/>
                  </a:schemeClr>
                </a:solidFill>
                <a:latin typeface="Gotham Book" charset="0"/>
                <a:ea typeface="Gotham Book" charset="0"/>
                <a:cs typeface="Gotham Book" charset="0"/>
              </a:rPr>
              <a:t>DIMINUIR O LITÍGIO</a:t>
            </a:r>
          </a:p>
          <a:p>
            <a:pPr>
              <a:spcAft>
                <a:spcPts val="1200"/>
              </a:spcAft>
            </a:pPr>
            <a:r>
              <a:rPr lang="pt-BR" sz="2100" dirty="0">
                <a:solidFill>
                  <a:srgbClr val="D6D902"/>
                </a:solidFill>
                <a:latin typeface="Gotham Book" charset="0"/>
                <a:ea typeface="Gotham Book" charset="0"/>
                <a:cs typeface="Gotham Book" charset="0"/>
              </a:rPr>
              <a:t>✓ </a:t>
            </a:r>
            <a:r>
              <a:rPr lang="pt-BR" sz="2100" dirty="0">
                <a:solidFill>
                  <a:schemeClr val="tx1">
                    <a:lumMod val="65000"/>
                    <a:lumOff val="35000"/>
                  </a:schemeClr>
                </a:solidFill>
                <a:latin typeface="Gotham Book" charset="0"/>
                <a:ea typeface="Gotham Book" charset="0"/>
                <a:cs typeface="Gotham Book" charset="0"/>
              </a:rPr>
              <a:t>CONCENTRAÇÃO DE INFORMAÇÕES</a:t>
            </a:r>
          </a:p>
        </p:txBody>
      </p:sp>
    </p:spTree>
    <p:extLst>
      <p:ext uri="{BB962C8B-B14F-4D97-AF65-F5344CB8AC3E}">
        <p14:creationId xmlns:p14="http://schemas.microsoft.com/office/powerpoint/2010/main" val="159790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072636"/>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IMPACTOS PARA A CONSTRUÇÃO</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20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Banco de horas: </a:t>
            </a:r>
            <a:r>
              <a:rPr lang="pt-BR" sz="1500" dirty="0">
                <a:solidFill>
                  <a:schemeClr val="tx1">
                    <a:lumMod val="65000"/>
                    <a:lumOff val="35000"/>
                  </a:schemeClr>
                </a:solidFill>
                <a:latin typeface="Gotham Book" charset="0"/>
                <a:ea typeface="Gotham Book" charset="0"/>
                <a:cs typeface="Gotham Book" charset="0"/>
              </a:rPr>
              <a:t>compensação em até 6 meses sem necessidade de negociação coletiva</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Formas de compensação (1x1); banco de horas no canteiro</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20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Trabalho temporário</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180 + 90 dias; necessidade de substituição transitória de pessoal permanente ou à demanda complementar de serviços (oriunda de fatores imprevisíveis ou, quando decorrente de fatores previsíveis, tenha natureza intermitente, periódica ou sazonal)</a:t>
            </a:r>
          </a:p>
        </p:txBody>
      </p:sp>
    </p:spTree>
    <p:extLst>
      <p:ext uri="{BB962C8B-B14F-4D97-AF65-F5344CB8AC3E}">
        <p14:creationId xmlns:p14="http://schemas.microsoft.com/office/powerpoint/2010/main" val="690113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508653"/>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IMPACTOS PARA A CONSTRUÇÃO</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16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Terceirização</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serviços específicos e determinados; subordinação; quarentena; condições de transporte e refeitório; atendimento médico e ambulatorial (SECONCI); local da prestação de serviços (subordinação estrutural); corretores</a:t>
            </a:r>
          </a:p>
          <a:p>
            <a:pPr>
              <a:lnSpc>
                <a:spcPts val="2240"/>
              </a:lnSpc>
              <a:spcAft>
                <a:spcPts val="300"/>
              </a:spcAft>
            </a:pPr>
            <a:r>
              <a:rPr lang="pt-BR" sz="1200" dirty="0">
                <a:solidFill>
                  <a:srgbClr val="A2B83C"/>
                </a:solidFill>
                <a:latin typeface="Gotham Medium" charset="0"/>
                <a:ea typeface="Gotham Medium" charset="0"/>
                <a:cs typeface="Gotham Medium" charset="0"/>
              </a:rPr>
              <a:t>•</a:t>
            </a:r>
            <a:r>
              <a:rPr lang="pt-BR" sz="1600" dirty="0">
                <a:solidFill>
                  <a:srgbClr val="A2B83C"/>
                </a:solidFill>
                <a:latin typeface="Gotham Medium" charset="0"/>
                <a:ea typeface="Gotham Medium" charset="0"/>
                <a:cs typeface="Gotham Medium" charset="0"/>
              </a:rPr>
              <a:t> </a:t>
            </a:r>
            <a:r>
              <a:rPr lang="pt-BR" sz="1500" dirty="0">
                <a:solidFill>
                  <a:srgbClr val="A2B83C"/>
                </a:solidFill>
                <a:latin typeface="Gotham Medium" charset="0"/>
                <a:ea typeface="Gotham Medium" charset="0"/>
                <a:cs typeface="Gotham Medium" charset="0"/>
              </a:rPr>
              <a:t>Remuneração</a:t>
            </a:r>
          </a:p>
          <a:p>
            <a:pPr lvl="1">
              <a:lnSpc>
                <a:spcPts val="2240"/>
              </a:lnSpc>
              <a:spcAft>
                <a:spcPts val="1200"/>
              </a:spcAft>
            </a:pPr>
            <a:r>
              <a:rPr lang="pt-BR" sz="1500" dirty="0">
                <a:solidFill>
                  <a:schemeClr val="tx1">
                    <a:lumMod val="65000"/>
                    <a:lumOff val="35000"/>
                  </a:schemeClr>
                </a:solidFill>
                <a:latin typeface="Gotham Medium" charset="0"/>
                <a:ea typeface="Gotham Medium" charset="0"/>
                <a:cs typeface="Gotham Medium" charset="0"/>
              </a:rPr>
              <a:t>Construção:</a:t>
            </a:r>
            <a:r>
              <a:rPr lang="pt-BR" sz="1500" dirty="0">
                <a:solidFill>
                  <a:schemeClr val="tx1">
                    <a:lumMod val="65000"/>
                    <a:lumOff val="35000"/>
                  </a:schemeClr>
                </a:solidFill>
                <a:latin typeface="Gotham Book" charset="0"/>
                <a:ea typeface="Gotham Book" charset="0"/>
                <a:cs typeface="Gotham Book" charset="0"/>
              </a:rPr>
              <a:t> Prêmios – não incorporam ao salário; pagamento por tarefa </a:t>
            </a:r>
            <a:r>
              <a:rPr lang="pt-BR" sz="1500" dirty="0" err="1">
                <a:solidFill>
                  <a:schemeClr val="tx1">
                    <a:lumMod val="65000"/>
                    <a:lumOff val="35000"/>
                  </a:schemeClr>
                </a:solidFill>
                <a:latin typeface="Gotham Book" charset="0"/>
                <a:ea typeface="Gotham Book" charset="0"/>
                <a:cs typeface="Gotham Book" charset="0"/>
              </a:rPr>
              <a:t>X</a:t>
            </a:r>
            <a:r>
              <a:rPr lang="pt-BR" sz="1500" dirty="0">
                <a:solidFill>
                  <a:schemeClr val="tx1">
                    <a:lumMod val="65000"/>
                    <a:lumOff val="35000"/>
                  </a:schemeClr>
                </a:solidFill>
                <a:latin typeface="Gotham Book" charset="0"/>
                <a:ea typeface="Gotham Book" charset="0"/>
                <a:cs typeface="Gotham Book" charset="0"/>
              </a:rPr>
              <a:t> prêmio (performance superior ao normalmente esperado)</a:t>
            </a:r>
          </a:p>
          <a:p>
            <a:pPr>
              <a:lnSpc>
                <a:spcPts val="2240"/>
              </a:lnSpc>
              <a:spcAft>
                <a:spcPts val="1200"/>
              </a:spcAft>
            </a:pPr>
            <a:endParaRPr lang="pt-BR" sz="1500" dirty="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17130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BEDB4D9-68D5-1606-DEB5-E82098D9ECEE}"/>
              </a:ext>
            </a:extLst>
          </p:cNvPr>
          <p:cNvSpPr/>
          <p:nvPr/>
        </p:nvSpPr>
        <p:spPr>
          <a:xfrm>
            <a:off x="585387" y="3105835"/>
            <a:ext cx="3901155" cy="646331"/>
          </a:xfrm>
          <a:prstGeom prst="rect">
            <a:avLst/>
          </a:prstGeom>
        </p:spPr>
        <p:txBody>
          <a:bodyPr wrap="square">
            <a:spAutoFit/>
          </a:bodyPr>
          <a:lstStyle/>
          <a:p>
            <a:r>
              <a:rPr lang="pt-BR" b="1" dirty="0">
                <a:solidFill>
                  <a:srgbClr val="019D7E"/>
                </a:solidFill>
                <a:latin typeface="Gotham" charset="0"/>
                <a:ea typeface="Gotham" charset="0"/>
                <a:cs typeface="Gotham" charset="0"/>
              </a:rPr>
              <a:t>Fernando Guedes Ferreira Filho</a:t>
            </a:r>
          </a:p>
          <a:p>
            <a:r>
              <a:rPr lang="pt-BR" dirty="0">
                <a:solidFill>
                  <a:schemeClr val="tx1">
                    <a:lumMod val="65000"/>
                    <a:lumOff val="35000"/>
                  </a:schemeClr>
                </a:solidFill>
                <a:latin typeface="Gotham Book" charset="0"/>
                <a:ea typeface="Gotham Book" charset="0"/>
                <a:cs typeface="Gotham Book" charset="0"/>
              </a:rPr>
              <a:t>Presidente da CPRT</a:t>
            </a:r>
            <a:endParaRPr lang="pt-BR" dirty="0"/>
          </a:p>
        </p:txBody>
      </p:sp>
      <p:sp>
        <p:nvSpPr>
          <p:cNvPr id="3" name="Retângulo 2">
            <a:extLst>
              <a:ext uri="{FF2B5EF4-FFF2-40B4-BE49-F238E27FC236}">
                <a16:creationId xmlns:a16="http://schemas.microsoft.com/office/drawing/2014/main" id="{FA7D5A89-C7B9-7DA9-1369-B23A9F4961B3}"/>
              </a:ext>
            </a:extLst>
          </p:cNvPr>
          <p:cNvSpPr/>
          <p:nvPr/>
        </p:nvSpPr>
        <p:spPr>
          <a:xfrm>
            <a:off x="585387" y="1338625"/>
            <a:ext cx="1907895" cy="492443"/>
          </a:xfrm>
          <a:prstGeom prst="rect">
            <a:avLst/>
          </a:prstGeom>
        </p:spPr>
        <p:txBody>
          <a:bodyPr wrap="none">
            <a:spAutoFit/>
          </a:bodyPr>
          <a:lstStyle/>
          <a:p>
            <a:r>
              <a:rPr lang="pt-BR" sz="2600" b="1" dirty="0">
                <a:solidFill>
                  <a:srgbClr val="A2B73D"/>
                </a:solidFill>
                <a:latin typeface="Gotham" charset="0"/>
                <a:ea typeface="Gotham" charset="0"/>
                <a:cs typeface="Gotham" charset="0"/>
              </a:rPr>
              <a:t>Obrigado!</a:t>
            </a:r>
            <a:endParaRPr lang="pt-BR" sz="2600" dirty="0">
              <a:solidFill>
                <a:srgbClr val="A2B73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7991116" cy="2880276"/>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PILARES DA MODERNIZAÇÃO TRABALHISTA</a:t>
            </a:r>
          </a:p>
          <a:p>
            <a:pPr>
              <a:lnSpc>
                <a:spcPts val="2240"/>
              </a:lnSpc>
              <a:spcAft>
                <a:spcPts val="1200"/>
              </a:spcAft>
            </a:pPr>
            <a:r>
              <a:rPr lang="pt-BR" sz="1700" b="1" dirty="0">
                <a:solidFill>
                  <a:srgbClr val="A2B73D"/>
                </a:solidFill>
                <a:latin typeface="Gotham" charset="0"/>
                <a:ea typeface="Gotham" charset="0"/>
                <a:cs typeface="Gotham" charset="0"/>
              </a:rPr>
              <a:t>LEI DE TERCEIRIZAÇÃO</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Lei nº 13.429, de 31 de março de 2017 – Vigência a partir de 1º de abril de 2017</a:t>
            </a:r>
          </a:p>
          <a:p>
            <a:pPr>
              <a:lnSpc>
                <a:spcPts val="2240"/>
              </a:lnSpc>
              <a:spcAft>
                <a:spcPts val="100"/>
              </a:spcAft>
            </a:pPr>
            <a:r>
              <a:rPr lang="pt-BR" sz="1700" b="1" dirty="0">
                <a:solidFill>
                  <a:srgbClr val="A2B73D"/>
                </a:solidFill>
                <a:latin typeface="Gotham" charset="0"/>
                <a:ea typeface="Gotham" charset="0"/>
                <a:cs typeface="Gotham" charset="0"/>
              </a:rPr>
              <a:t>LEI DE MODERNIZAÇÃO TRABALHISTA</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Lei nº 13.467, de 13 de julho de 2017</a:t>
            </a:r>
          </a:p>
          <a:p>
            <a:pPr>
              <a:lnSpc>
                <a:spcPts val="2240"/>
              </a:lnSpc>
              <a:spcAft>
                <a:spcPts val="1200"/>
              </a:spcAft>
            </a:pP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Medida Provisória nº 808, de 14 de novembro de 2017 – 967 emendas</a:t>
            </a:r>
          </a:p>
          <a:p>
            <a:pPr>
              <a:lnSpc>
                <a:spcPts val="2240"/>
              </a:lnSpc>
              <a:spcAft>
                <a:spcPts val="1200"/>
              </a:spcAft>
            </a:pPr>
            <a:r>
              <a:rPr lang="pt-BR" sz="1700" b="1" dirty="0">
                <a:solidFill>
                  <a:srgbClr val="A2B73D"/>
                </a:solidFill>
                <a:latin typeface="Gotham" charset="0"/>
                <a:ea typeface="Gotham" charset="0"/>
                <a:cs typeface="Gotham" charset="0"/>
              </a:rPr>
              <a:t>ESOCIAL</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Início em 1º de janeiro de 2018 (&gt; R$78M)</a:t>
            </a:r>
          </a:p>
        </p:txBody>
      </p:sp>
    </p:spTree>
    <p:extLst>
      <p:ext uri="{BB962C8B-B14F-4D97-AF65-F5344CB8AC3E}">
        <p14:creationId xmlns:p14="http://schemas.microsoft.com/office/powerpoint/2010/main" val="191209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tângulo 63"/>
          <p:cNvSpPr/>
          <p:nvPr/>
        </p:nvSpPr>
        <p:spPr>
          <a:xfrm>
            <a:off x="403463" y="31154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403463" y="368672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403463" y="42579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403463" y="483225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403463" y="54004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6100706" y="2476268"/>
            <a:ext cx="879214" cy="3356500"/>
          </a:xfrm>
          <a:prstGeom prst="rect">
            <a:avLst/>
          </a:prstGeom>
          <a:gradFill>
            <a:gsLst>
              <a:gs pos="0">
                <a:srgbClr val="EEE8D0">
                  <a:alpha val="0"/>
                </a:srgbClr>
              </a:gs>
              <a:gs pos="64000">
                <a:srgbClr val="EEE8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p:cNvSpPr/>
          <p:nvPr/>
        </p:nvSpPr>
        <p:spPr>
          <a:xfrm>
            <a:off x="7093325" y="2476268"/>
            <a:ext cx="891054" cy="3356500"/>
          </a:xfrm>
          <a:prstGeom prst="rect">
            <a:avLst/>
          </a:prstGeom>
          <a:gradFill>
            <a:gsLst>
              <a:gs pos="0">
                <a:srgbClr val="F1E2CE">
                  <a:alpha val="0"/>
                </a:srgbClr>
              </a:gs>
              <a:gs pos="64000">
                <a:srgbClr val="F1E2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5096427" y="2476268"/>
            <a:ext cx="890874" cy="3356500"/>
          </a:xfrm>
          <a:prstGeom prst="rect">
            <a:avLst/>
          </a:prstGeom>
          <a:gradFill>
            <a:gsLst>
              <a:gs pos="0">
                <a:srgbClr val="D5E5D5">
                  <a:alpha val="0"/>
                </a:srgbClr>
              </a:gs>
              <a:gs pos="64000">
                <a:srgbClr val="D5E5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173636" y="1717879"/>
            <a:ext cx="4194928" cy="695447"/>
          </a:xfrm>
          <a:prstGeom prst="rect">
            <a:avLst/>
          </a:prstGeom>
          <a:noFill/>
        </p:spPr>
        <p:txBody>
          <a:bodyPr wrap="square" rtlCol="0">
            <a:spAutoFit/>
          </a:bodyPr>
          <a:lstStyle/>
          <a:p>
            <a:pPr algn="r">
              <a:lnSpc>
                <a:spcPts val="1740"/>
              </a:lnSpc>
              <a:spcAft>
                <a:spcPts val="1200"/>
              </a:spcAft>
            </a:pPr>
            <a:r>
              <a:rPr lang="pt-BR" sz="2200" b="1" dirty="0">
                <a:solidFill>
                  <a:srgbClr val="019D7E"/>
                </a:solidFill>
                <a:latin typeface="Gotham" charset="0"/>
                <a:ea typeface="Gotham" charset="0"/>
                <a:cs typeface="Gotham" charset="0"/>
              </a:rPr>
              <a:t>CONFIRA O CRONOGRAMA</a:t>
            </a:r>
          </a:p>
          <a:p>
            <a:pPr algn="r">
              <a:lnSpc>
                <a:spcPts val="1740"/>
              </a:lnSpc>
              <a:spcAft>
                <a:spcPts val="1200"/>
              </a:spcAft>
            </a:pPr>
            <a:r>
              <a:rPr lang="pt-BR" sz="2200" b="1" dirty="0">
                <a:solidFill>
                  <a:srgbClr val="019D7E"/>
                </a:solidFill>
                <a:latin typeface="Gotham" charset="0"/>
                <a:ea typeface="Gotham" charset="0"/>
                <a:cs typeface="Gotham" charset="0"/>
              </a:rPr>
              <a:t>DE IMPLANTAÇÃO DO</a:t>
            </a:r>
          </a:p>
        </p:txBody>
      </p:sp>
      <p:pic>
        <p:nvPicPr>
          <p:cNvPr id="2" name="Imagem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7104" y="1734445"/>
            <a:ext cx="2356699" cy="564176"/>
          </a:xfrm>
          <a:prstGeom prst="rect">
            <a:avLst/>
          </a:prstGeom>
        </p:spPr>
      </p:pic>
      <p:sp>
        <p:nvSpPr>
          <p:cNvPr id="6" name="CaixaDeTexto 5"/>
          <p:cNvSpPr txBox="1"/>
          <p:nvPr/>
        </p:nvSpPr>
        <p:spPr>
          <a:xfrm>
            <a:off x="576442" y="6062132"/>
            <a:ext cx="7991116" cy="461665"/>
          </a:xfrm>
          <a:prstGeom prst="rect">
            <a:avLst/>
          </a:prstGeom>
          <a:noFill/>
        </p:spPr>
        <p:txBody>
          <a:bodyPr wrap="square" rtlCol="0">
            <a:spAutoFit/>
          </a:bodyPr>
          <a:lstStyle/>
          <a:p>
            <a:pPr algn="ctr">
              <a:spcAft>
                <a:spcPts val="1200"/>
              </a:spcAft>
            </a:pPr>
            <a:r>
              <a:rPr lang="pt-BR" sz="1200" dirty="0">
                <a:solidFill>
                  <a:schemeClr val="tx1">
                    <a:lumMod val="65000"/>
                    <a:lumOff val="35000"/>
                  </a:schemeClr>
                </a:solidFill>
                <a:latin typeface="Gotham Book" charset="0"/>
                <a:ea typeface="Gotham Book" charset="0"/>
                <a:cs typeface="Gotham Book" charset="0"/>
              </a:rPr>
              <a:t>*Empresas com faturamento anual maior que </a:t>
            </a:r>
            <a:r>
              <a:rPr lang="pt-BR" sz="1200" dirty="0" err="1">
                <a:solidFill>
                  <a:schemeClr val="tx1">
                    <a:lumMod val="65000"/>
                    <a:lumOff val="35000"/>
                  </a:schemeClr>
                </a:solidFill>
                <a:latin typeface="Gotham Book" charset="0"/>
                <a:ea typeface="Gotham Book" charset="0"/>
                <a:cs typeface="Gotham Book" charset="0"/>
              </a:rPr>
              <a:t>R</a:t>
            </a:r>
            <a:r>
              <a:rPr lang="pt-BR" sz="1200" dirty="0">
                <a:solidFill>
                  <a:schemeClr val="tx1">
                    <a:lumMod val="65000"/>
                    <a:lumOff val="35000"/>
                  </a:schemeClr>
                </a:solidFill>
                <a:latin typeface="Gotham Book" charset="0"/>
                <a:ea typeface="Gotham Book" charset="0"/>
                <a:cs typeface="Gotham Book" charset="0"/>
              </a:rPr>
              <a:t>$ 78 milhões</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**inclusive micro, pequenas e </a:t>
            </a:r>
            <a:r>
              <a:rPr lang="pt-BR" sz="1200" dirty="0" err="1">
                <a:solidFill>
                  <a:schemeClr val="tx1">
                    <a:lumMod val="65000"/>
                    <a:lumOff val="35000"/>
                  </a:schemeClr>
                </a:solidFill>
                <a:latin typeface="Gotham Book" charset="0"/>
                <a:ea typeface="Gotham Book" charset="0"/>
                <a:cs typeface="Gotham Book" charset="0"/>
              </a:rPr>
              <a:t>MEIs</a:t>
            </a:r>
            <a:r>
              <a:rPr lang="pt-BR" sz="1200" dirty="0">
                <a:solidFill>
                  <a:schemeClr val="tx1">
                    <a:lumMod val="65000"/>
                    <a:lumOff val="35000"/>
                  </a:schemeClr>
                </a:solidFill>
                <a:latin typeface="Gotham Book" charset="0"/>
                <a:ea typeface="Gotham Book" charset="0"/>
                <a:cs typeface="Gotham Book" charset="0"/>
              </a:rPr>
              <a:t> que tenham empregados</a:t>
            </a:r>
          </a:p>
        </p:txBody>
      </p:sp>
      <p:sp>
        <p:nvSpPr>
          <p:cNvPr id="7" name="CaixaDeTexto 6"/>
          <p:cNvSpPr txBox="1"/>
          <p:nvPr/>
        </p:nvSpPr>
        <p:spPr>
          <a:xfrm>
            <a:off x="1462251" y="3179856"/>
            <a:ext cx="3590205" cy="307777"/>
          </a:xfrm>
          <a:prstGeom prst="rect">
            <a:avLst/>
          </a:prstGeom>
          <a:noFill/>
        </p:spPr>
        <p:txBody>
          <a:bodyPr wrap="square" rtlCol="0">
            <a:spAutoFit/>
          </a:bodyPr>
          <a:lstStyle/>
          <a:p>
            <a:pPr algn="r">
              <a:spcAft>
                <a:spcPts val="1200"/>
              </a:spcAft>
            </a:pPr>
            <a:r>
              <a:rPr lang="pt-BR" sz="1400" dirty="0">
                <a:solidFill>
                  <a:srgbClr val="004C43"/>
                </a:solidFill>
                <a:latin typeface="Gotham Medium" charset="0"/>
                <a:ea typeface="Gotham Medium" charset="0"/>
                <a:cs typeface="Gotham Medium" charset="0"/>
              </a:rPr>
              <a:t>Cadastros do empregador e tabelas</a:t>
            </a:r>
          </a:p>
        </p:txBody>
      </p:sp>
      <p:sp>
        <p:nvSpPr>
          <p:cNvPr id="8" name="CaixaDeTexto 7"/>
          <p:cNvSpPr txBox="1"/>
          <p:nvPr/>
        </p:nvSpPr>
        <p:spPr>
          <a:xfrm>
            <a:off x="987525" y="3700581"/>
            <a:ext cx="4064931" cy="451406"/>
          </a:xfrm>
          <a:prstGeom prst="rect">
            <a:avLst/>
          </a:prstGeom>
          <a:noFill/>
        </p:spPr>
        <p:txBody>
          <a:bodyPr wrap="square" rtlCol="0">
            <a:spAutoFit/>
          </a:bodyPr>
          <a:lstStyle/>
          <a:p>
            <a:pPr algn="r">
              <a:lnSpc>
                <a:spcPts val="1380"/>
              </a:lnSpc>
              <a:spcAft>
                <a:spcPts val="1200"/>
              </a:spcAft>
            </a:pPr>
            <a:r>
              <a:rPr lang="pt-BR" sz="1400" dirty="0">
                <a:solidFill>
                  <a:srgbClr val="004C43"/>
                </a:solidFill>
                <a:latin typeface="Gotham Medium" charset="0"/>
                <a:ea typeface="Gotham Medium" charset="0"/>
                <a:cs typeface="Gotham Medium" charset="0"/>
              </a:rPr>
              <a:t>Dados dos trabalhadores e seus vínculos com as empresas (eventos não periódicos)</a:t>
            </a:r>
          </a:p>
        </p:txBody>
      </p:sp>
      <p:sp>
        <p:nvSpPr>
          <p:cNvPr id="9" name="CaixaDeTexto 8"/>
          <p:cNvSpPr txBox="1"/>
          <p:nvPr/>
        </p:nvSpPr>
        <p:spPr>
          <a:xfrm>
            <a:off x="2845961" y="4323570"/>
            <a:ext cx="2206495" cy="307777"/>
          </a:xfrm>
          <a:prstGeom prst="rect">
            <a:avLst/>
          </a:prstGeom>
          <a:noFill/>
        </p:spPr>
        <p:txBody>
          <a:bodyPr wrap="square" rtlCol="0">
            <a:spAutoFit/>
          </a:bodyPr>
          <a:lstStyle/>
          <a:p>
            <a:pPr algn="r">
              <a:spcAft>
                <a:spcPts val="1200"/>
              </a:spcAft>
            </a:pPr>
            <a:r>
              <a:rPr lang="pt-BR" sz="1400" dirty="0">
                <a:solidFill>
                  <a:srgbClr val="004C43"/>
                </a:solidFill>
                <a:latin typeface="Gotham Medium" charset="0"/>
                <a:ea typeface="Gotham Medium" charset="0"/>
                <a:cs typeface="Gotham Medium" charset="0"/>
              </a:rPr>
              <a:t>Folha de pagamento</a:t>
            </a:r>
          </a:p>
        </p:txBody>
      </p:sp>
      <p:sp>
        <p:nvSpPr>
          <p:cNvPr id="10" name="CaixaDeTexto 9"/>
          <p:cNvSpPr txBox="1"/>
          <p:nvPr/>
        </p:nvSpPr>
        <p:spPr>
          <a:xfrm>
            <a:off x="822565" y="4826347"/>
            <a:ext cx="4229892" cy="451406"/>
          </a:xfrm>
          <a:prstGeom prst="rect">
            <a:avLst/>
          </a:prstGeom>
          <a:noFill/>
        </p:spPr>
        <p:txBody>
          <a:bodyPr wrap="square" rtlCol="0">
            <a:spAutoFit/>
          </a:bodyPr>
          <a:lstStyle/>
          <a:p>
            <a:pPr algn="r">
              <a:lnSpc>
                <a:spcPts val="1380"/>
              </a:lnSpc>
              <a:spcAft>
                <a:spcPts val="1200"/>
              </a:spcAft>
            </a:pPr>
            <a:r>
              <a:rPr lang="pt-BR" sz="1400" dirty="0">
                <a:solidFill>
                  <a:srgbClr val="004C43"/>
                </a:solidFill>
                <a:latin typeface="Gotham Medium" charset="0"/>
                <a:ea typeface="Gotham Medium" charset="0"/>
                <a:cs typeface="Gotham Medium" charset="0"/>
              </a:rPr>
              <a:t>Substituição da GFIP (guia de informações à Previdência Social) e compensação cruzada</a:t>
            </a:r>
          </a:p>
        </p:txBody>
      </p:sp>
      <p:sp>
        <p:nvSpPr>
          <p:cNvPr id="11" name="CaixaDeTexto 10"/>
          <p:cNvSpPr txBox="1"/>
          <p:nvPr/>
        </p:nvSpPr>
        <p:spPr>
          <a:xfrm>
            <a:off x="891143" y="5462734"/>
            <a:ext cx="4161313" cy="307777"/>
          </a:xfrm>
          <a:prstGeom prst="rect">
            <a:avLst/>
          </a:prstGeom>
          <a:noFill/>
        </p:spPr>
        <p:txBody>
          <a:bodyPr wrap="square" rtlCol="0">
            <a:spAutoFit/>
          </a:bodyPr>
          <a:lstStyle/>
          <a:p>
            <a:pPr algn="r">
              <a:spcAft>
                <a:spcPts val="1200"/>
              </a:spcAft>
            </a:pPr>
            <a:r>
              <a:rPr lang="pt-BR" sz="1400" dirty="0">
                <a:solidFill>
                  <a:srgbClr val="004C43"/>
                </a:solidFill>
                <a:latin typeface="Gotham Medium" charset="0"/>
                <a:ea typeface="Gotham Medium" charset="0"/>
                <a:cs typeface="Gotham Medium" charset="0"/>
              </a:rPr>
              <a:t>Dados de segurança e saúde do trabalhador</a:t>
            </a:r>
          </a:p>
        </p:txBody>
      </p:sp>
      <p:sp>
        <p:nvSpPr>
          <p:cNvPr id="13" name="Retângulo 12"/>
          <p:cNvSpPr/>
          <p:nvPr/>
        </p:nvSpPr>
        <p:spPr>
          <a:xfrm>
            <a:off x="5040352" y="2605981"/>
            <a:ext cx="1003024" cy="430887"/>
          </a:xfrm>
          <a:prstGeom prst="rect">
            <a:avLst/>
          </a:prstGeom>
        </p:spPr>
        <p:txBody>
          <a:bodyPr wrap="square">
            <a:spAutoFit/>
          </a:bodyPr>
          <a:lstStyle/>
          <a:p>
            <a:pPr algn="ctr"/>
            <a:r>
              <a:rPr lang="pt-BR" sz="1100" b="1" dirty="0">
                <a:solidFill>
                  <a:srgbClr val="15964B"/>
                </a:solidFill>
                <a:latin typeface="Gotham" charset="0"/>
                <a:ea typeface="Gotham" charset="0"/>
                <a:cs typeface="Gotham" charset="0"/>
              </a:rPr>
              <a:t>Grandes Empresas*</a:t>
            </a:r>
          </a:p>
        </p:txBody>
      </p:sp>
      <p:sp>
        <p:nvSpPr>
          <p:cNvPr id="14" name="Retângulo 13"/>
          <p:cNvSpPr/>
          <p:nvPr/>
        </p:nvSpPr>
        <p:spPr>
          <a:xfrm>
            <a:off x="5987301" y="2605981"/>
            <a:ext cx="1106024" cy="430887"/>
          </a:xfrm>
          <a:prstGeom prst="rect">
            <a:avLst/>
          </a:prstGeom>
        </p:spPr>
        <p:txBody>
          <a:bodyPr wrap="square">
            <a:spAutoFit/>
          </a:bodyPr>
          <a:lstStyle/>
          <a:p>
            <a:pPr algn="ctr"/>
            <a:r>
              <a:rPr lang="pt-BR" sz="1100" b="1" dirty="0">
                <a:solidFill>
                  <a:srgbClr val="E4AB0A"/>
                </a:solidFill>
                <a:latin typeface="Gotham" charset="0"/>
                <a:ea typeface="Gotham" charset="0"/>
                <a:cs typeface="Gotham" charset="0"/>
              </a:rPr>
              <a:t>Demais Empresas**</a:t>
            </a:r>
          </a:p>
        </p:txBody>
      </p:sp>
      <p:sp>
        <p:nvSpPr>
          <p:cNvPr id="15" name="Retângulo 14"/>
          <p:cNvSpPr/>
          <p:nvPr/>
        </p:nvSpPr>
        <p:spPr>
          <a:xfrm>
            <a:off x="7099576" y="2605981"/>
            <a:ext cx="905068" cy="430887"/>
          </a:xfrm>
          <a:prstGeom prst="rect">
            <a:avLst/>
          </a:prstGeom>
        </p:spPr>
        <p:txBody>
          <a:bodyPr wrap="square">
            <a:spAutoFit/>
          </a:bodyPr>
          <a:lstStyle/>
          <a:p>
            <a:pPr algn="ctr"/>
            <a:r>
              <a:rPr lang="pt-BR" sz="1100" b="1" dirty="0">
                <a:solidFill>
                  <a:srgbClr val="EF721E"/>
                </a:solidFill>
                <a:latin typeface="Gotham" charset="0"/>
                <a:ea typeface="Gotham" charset="0"/>
                <a:cs typeface="Gotham" charset="0"/>
              </a:rPr>
              <a:t>Órgãos Públicos</a:t>
            </a:r>
          </a:p>
        </p:txBody>
      </p:sp>
      <p:grpSp>
        <p:nvGrpSpPr>
          <p:cNvPr id="17" name="Grupo 16"/>
          <p:cNvGrpSpPr/>
          <p:nvPr/>
        </p:nvGrpSpPr>
        <p:grpSpPr>
          <a:xfrm>
            <a:off x="5260609" y="3115476"/>
            <a:ext cx="562510" cy="432291"/>
            <a:chOff x="4857145" y="3233550"/>
            <a:chExt cx="562510" cy="432291"/>
          </a:xfrm>
        </p:grpSpPr>
        <p:sp>
          <p:nvSpPr>
            <p:cNvPr id="12" name="Retângulo Arredondado 11"/>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16" name="Retângulo Arredondado 15"/>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Jan</a:t>
              </a:r>
            </a:p>
          </p:txBody>
        </p:sp>
      </p:grpSp>
      <p:grpSp>
        <p:nvGrpSpPr>
          <p:cNvPr id="19" name="Grupo 18"/>
          <p:cNvGrpSpPr/>
          <p:nvPr/>
        </p:nvGrpSpPr>
        <p:grpSpPr>
          <a:xfrm>
            <a:off x="6288476" y="3115476"/>
            <a:ext cx="562510" cy="432291"/>
            <a:chOff x="4857145" y="3233550"/>
            <a:chExt cx="562510" cy="432291"/>
          </a:xfrm>
        </p:grpSpPr>
        <p:sp>
          <p:nvSpPr>
            <p:cNvPr id="20" name="Retângulo Arredondado 19"/>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21" name="Retângulo Arredondado 20"/>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22" name="Grupo 21"/>
          <p:cNvGrpSpPr/>
          <p:nvPr/>
        </p:nvGrpSpPr>
        <p:grpSpPr>
          <a:xfrm>
            <a:off x="7270855" y="3115476"/>
            <a:ext cx="562510" cy="432291"/>
            <a:chOff x="4857145" y="3233550"/>
            <a:chExt cx="562510" cy="432291"/>
          </a:xfrm>
        </p:grpSpPr>
        <p:sp>
          <p:nvSpPr>
            <p:cNvPr id="23" name="Retângulo Arredondado 22"/>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24" name="Retângulo Arredondado 23"/>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25" name="Grupo 24"/>
          <p:cNvGrpSpPr/>
          <p:nvPr/>
        </p:nvGrpSpPr>
        <p:grpSpPr>
          <a:xfrm>
            <a:off x="5260609" y="3686726"/>
            <a:ext cx="562510" cy="432291"/>
            <a:chOff x="4857145" y="3233550"/>
            <a:chExt cx="562510" cy="432291"/>
          </a:xfrm>
        </p:grpSpPr>
        <p:sp>
          <p:nvSpPr>
            <p:cNvPr id="26" name="Retângulo Arredondado 25"/>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27" name="Retângulo Arredondado 26"/>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Mar</a:t>
              </a:r>
            </a:p>
          </p:txBody>
        </p:sp>
      </p:grpSp>
      <p:grpSp>
        <p:nvGrpSpPr>
          <p:cNvPr id="28" name="Grupo 27"/>
          <p:cNvGrpSpPr/>
          <p:nvPr/>
        </p:nvGrpSpPr>
        <p:grpSpPr>
          <a:xfrm>
            <a:off x="6288476" y="3686726"/>
            <a:ext cx="562510" cy="432291"/>
            <a:chOff x="4857145" y="3233550"/>
            <a:chExt cx="562510" cy="432291"/>
          </a:xfrm>
        </p:grpSpPr>
        <p:sp>
          <p:nvSpPr>
            <p:cNvPr id="29" name="Retângulo Arredondado 28"/>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30" name="Retângulo Arredondado 29"/>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Set</a:t>
              </a:r>
            </a:p>
          </p:txBody>
        </p:sp>
      </p:grpSp>
      <p:grpSp>
        <p:nvGrpSpPr>
          <p:cNvPr id="31" name="Grupo 30"/>
          <p:cNvGrpSpPr/>
          <p:nvPr/>
        </p:nvGrpSpPr>
        <p:grpSpPr>
          <a:xfrm>
            <a:off x="7270855" y="3686726"/>
            <a:ext cx="562510" cy="432291"/>
            <a:chOff x="4857145" y="3233550"/>
            <a:chExt cx="562510" cy="432291"/>
          </a:xfrm>
        </p:grpSpPr>
        <p:sp>
          <p:nvSpPr>
            <p:cNvPr id="32" name="Retângulo Arredondado 31"/>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33" name="Retângulo Arredondado 32"/>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Mar</a:t>
              </a:r>
            </a:p>
          </p:txBody>
        </p:sp>
      </p:grpSp>
      <p:grpSp>
        <p:nvGrpSpPr>
          <p:cNvPr id="34" name="Grupo 33"/>
          <p:cNvGrpSpPr/>
          <p:nvPr/>
        </p:nvGrpSpPr>
        <p:grpSpPr>
          <a:xfrm>
            <a:off x="5260609" y="4257976"/>
            <a:ext cx="562510" cy="432291"/>
            <a:chOff x="4857145" y="3233550"/>
            <a:chExt cx="562510" cy="432291"/>
          </a:xfrm>
        </p:grpSpPr>
        <p:sp>
          <p:nvSpPr>
            <p:cNvPr id="35" name="Retângulo Arredondado 34"/>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36" name="Retângulo Arredondado 35"/>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Mai</a:t>
              </a:r>
            </a:p>
          </p:txBody>
        </p:sp>
      </p:grpSp>
      <p:grpSp>
        <p:nvGrpSpPr>
          <p:cNvPr id="37" name="Grupo 36"/>
          <p:cNvGrpSpPr/>
          <p:nvPr/>
        </p:nvGrpSpPr>
        <p:grpSpPr>
          <a:xfrm>
            <a:off x="6288476" y="4257976"/>
            <a:ext cx="562510" cy="432291"/>
            <a:chOff x="4857145" y="3233550"/>
            <a:chExt cx="562510" cy="432291"/>
          </a:xfrm>
        </p:grpSpPr>
        <p:sp>
          <p:nvSpPr>
            <p:cNvPr id="38" name="Retângulo Arredondado 37"/>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39" name="Retângulo Arredondado 38"/>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latin typeface="Gotham Medium" charset="0"/>
                  <a:ea typeface="Gotham Medium" charset="0"/>
                  <a:cs typeface="Gotham Medium" charset="0"/>
                </a:rPr>
                <a:t>Nov</a:t>
              </a:r>
              <a:endParaRPr lang="pt-BR" sz="1200" dirty="0">
                <a:latin typeface="Gotham Medium" charset="0"/>
                <a:ea typeface="Gotham Medium" charset="0"/>
                <a:cs typeface="Gotham Medium" charset="0"/>
              </a:endParaRPr>
            </a:p>
          </p:txBody>
        </p:sp>
      </p:grpSp>
      <p:grpSp>
        <p:nvGrpSpPr>
          <p:cNvPr id="40" name="Grupo 39"/>
          <p:cNvGrpSpPr/>
          <p:nvPr/>
        </p:nvGrpSpPr>
        <p:grpSpPr>
          <a:xfrm>
            <a:off x="7270855" y="4257976"/>
            <a:ext cx="562510" cy="432291"/>
            <a:chOff x="4857145" y="3233550"/>
            <a:chExt cx="562510" cy="432291"/>
          </a:xfrm>
        </p:grpSpPr>
        <p:sp>
          <p:nvSpPr>
            <p:cNvPr id="41" name="Retângulo Arredondado 40"/>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42" name="Retângulo Arredondado 41"/>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Mai</a:t>
              </a:r>
            </a:p>
          </p:txBody>
        </p:sp>
      </p:grpSp>
      <p:grpSp>
        <p:nvGrpSpPr>
          <p:cNvPr id="43" name="Grupo 42"/>
          <p:cNvGrpSpPr/>
          <p:nvPr/>
        </p:nvGrpSpPr>
        <p:grpSpPr>
          <a:xfrm>
            <a:off x="5260609" y="4829226"/>
            <a:ext cx="562510" cy="432291"/>
            <a:chOff x="4857145" y="3233550"/>
            <a:chExt cx="562510" cy="432291"/>
          </a:xfrm>
        </p:grpSpPr>
        <p:sp>
          <p:nvSpPr>
            <p:cNvPr id="44" name="Retângulo Arredondado 43"/>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2018</a:t>
              </a:r>
            </a:p>
          </p:txBody>
        </p:sp>
        <p:sp>
          <p:nvSpPr>
            <p:cNvPr id="45" name="Retângulo Arredondado 44"/>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46" name="Grupo 45"/>
          <p:cNvGrpSpPr/>
          <p:nvPr/>
        </p:nvGrpSpPr>
        <p:grpSpPr>
          <a:xfrm>
            <a:off x="6288476" y="4829226"/>
            <a:ext cx="562510" cy="432291"/>
            <a:chOff x="4857145" y="3233550"/>
            <a:chExt cx="562510" cy="432291"/>
          </a:xfrm>
        </p:grpSpPr>
        <p:sp>
          <p:nvSpPr>
            <p:cNvPr id="47" name="Retângulo Arredondado 46"/>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48" name="Retângulo Arredondado 47"/>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Jan</a:t>
              </a:r>
            </a:p>
          </p:txBody>
        </p:sp>
      </p:grpSp>
      <p:grpSp>
        <p:nvGrpSpPr>
          <p:cNvPr id="49" name="Grupo 48"/>
          <p:cNvGrpSpPr/>
          <p:nvPr/>
        </p:nvGrpSpPr>
        <p:grpSpPr>
          <a:xfrm>
            <a:off x="7270855" y="4829226"/>
            <a:ext cx="562510" cy="432291"/>
            <a:chOff x="4857145" y="3233550"/>
            <a:chExt cx="562510" cy="432291"/>
          </a:xfrm>
        </p:grpSpPr>
        <p:sp>
          <p:nvSpPr>
            <p:cNvPr id="50" name="Retângulo Arredondado 49"/>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51" name="Retângulo Arredondado 50"/>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52" name="Grupo 51"/>
          <p:cNvGrpSpPr/>
          <p:nvPr/>
        </p:nvGrpSpPr>
        <p:grpSpPr>
          <a:xfrm>
            <a:off x="5260609" y="5400477"/>
            <a:ext cx="562510" cy="432291"/>
            <a:chOff x="4857145" y="3233550"/>
            <a:chExt cx="562510" cy="432291"/>
          </a:xfrm>
        </p:grpSpPr>
        <p:sp>
          <p:nvSpPr>
            <p:cNvPr id="53" name="Retângulo Arredondado 52"/>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54" name="Retângulo Arredondado 53"/>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Jan</a:t>
              </a:r>
            </a:p>
          </p:txBody>
        </p:sp>
      </p:grpSp>
      <p:grpSp>
        <p:nvGrpSpPr>
          <p:cNvPr id="55" name="Grupo 54"/>
          <p:cNvGrpSpPr/>
          <p:nvPr/>
        </p:nvGrpSpPr>
        <p:grpSpPr>
          <a:xfrm>
            <a:off x="6288476" y="5400477"/>
            <a:ext cx="562510" cy="432291"/>
            <a:chOff x="4857145" y="3233550"/>
            <a:chExt cx="562510" cy="432291"/>
          </a:xfrm>
        </p:grpSpPr>
        <p:sp>
          <p:nvSpPr>
            <p:cNvPr id="56" name="Retângulo Arredondado 55"/>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57" name="Retângulo Arredondado 56"/>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Jan</a:t>
              </a:r>
            </a:p>
          </p:txBody>
        </p:sp>
      </p:grpSp>
      <p:grpSp>
        <p:nvGrpSpPr>
          <p:cNvPr id="58" name="Grupo 57"/>
          <p:cNvGrpSpPr/>
          <p:nvPr/>
        </p:nvGrpSpPr>
        <p:grpSpPr>
          <a:xfrm>
            <a:off x="7270855" y="5400477"/>
            <a:ext cx="562510" cy="432291"/>
            <a:chOff x="4857145" y="3233550"/>
            <a:chExt cx="562510" cy="432291"/>
          </a:xfrm>
        </p:grpSpPr>
        <p:sp>
          <p:nvSpPr>
            <p:cNvPr id="59" name="Retângulo Arredondado 58"/>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Gotham Medium" charset="0"/>
                  <a:ea typeface="Gotham Medium" charset="0"/>
                  <a:cs typeface="Gotham Medium" charset="0"/>
                </a:rPr>
                <a:t>2019</a:t>
              </a:r>
            </a:p>
          </p:txBody>
        </p:sp>
        <p:sp>
          <p:nvSpPr>
            <p:cNvPr id="60" name="Retângulo Arredondado 59"/>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spTree>
    <p:extLst>
      <p:ext uri="{BB962C8B-B14F-4D97-AF65-F5344CB8AC3E}">
        <p14:creationId xmlns:p14="http://schemas.microsoft.com/office/powerpoint/2010/main" val="180731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aixaDeTexto 68"/>
          <p:cNvSpPr txBox="1"/>
          <p:nvPr/>
        </p:nvSpPr>
        <p:spPr>
          <a:xfrm>
            <a:off x="1042283" y="1822206"/>
            <a:ext cx="7991116" cy="4072910"/>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PANORAMA GERAL</a:t>
            </a:r>
          </a:p>
          <a:p>
            <a:pPr>
              <a:lnSpc>
                <a:spcPts val="2240"/>
              </a:lnSpc>
              <a:spcAft>
                <a:spcPts val="100"/>
              </a:spcAft>
            </a:pPr>
            <a:r>
              <a:rPr lang="pt-BR" sz="1700" b="1" dirty="0">
                <a:solidFill>
                  <a:srgbClr val="A2B73D"/>
                </a:solidFill>
                <a:latin typeface="Gotham" charset="0"/>
                <a:ea typeface="Gotham" charset="0"/>
                <a:cs typeface="Gotham" charset="0"/>
              </a:rPr>
              <a:t>CONTRATO INDIVIDUAL DE TRABALHO</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Jornada de trabalho</a:t>
            </a:r>
          </a:p>
          <a:p>
            <a:pPr>
              <a:lnSpc>
                <a:spcPts val="2240"/>
              </a:lnSpc>
              <a:spcAft>
                <a:spcPts val="100"/>
              </a:spcAft>
            </a:pPr>
            <a:r>
              <a:rPr lang="pt-BR" sz="1200" dirty="0">
                <a:solidFill>
                  <a:schemeClr val="tx1">
                    <a:lumMod val="65000"/>
                    <a:lumOff val="35000"/>
                  </a:schemeClr>
                </a:solidFill>
                <a:latin typeface="Gotham Book" charset="0"/>
                <a:ea typeface="Gotham Book" charset="0"/>
                <a:cs typeface="Gotham Book" charset="0"/>
              </a:rPr>
              <a:t>•</a:t>
            </a:r>
            <a:r>
              <a:rPr lang="pt-BR" sz="1500" dirty="0">
                <a:solidFill>
                  <a:schemeClr val="tx1">
                    <a:lumMod val="65000"/>
                    <a:lumOff val="35000"/>
                  </a:schemeClr>
                </a:solidFill>
                <a:latin typeface="Gotham Book" charset="0"/>
                <a:ea typeface="Gotham Book" charset="0"/>
                <a:cs typeface="Gotham Book" charset="0"/>
              </a:rPr>
              <a:t> Remuneração</a:t>
            </a:r>
          </a:p>
          <a:p>
            <a:pPr>
              <a:lnSpc>
                <a:spcPts val="2240"/>
              </a:lnSpc>
              <a:spcAft>
                <a:spcPts val="100"/>
              </a:spcAft>
            </a:pPr>
            <a:r>
              <a:rPr lang="pt-BR" sz="1200" dirty="0">
                <a:solidFill>
                  <a:schemeClr val="tx1">
                    <a:lumMod val="65000"/>
                    <a:lumOff val="35000"/>
                  </a:schemeClr>
                </a:solidFill>
                <a:latin typeface="Gotham Book" charset="0"/>
                <a:ea typeface="Gotham Book" charset="0"/>
                <a:cs typeface="Gotham Book" charset="0"/>
              </a:rPr>
              <a:t>•</a:t>
            </a:r>
            <a:r>
              <a:rPr lang="pt-BR" sz="20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Rescisão do contrato de trabalho</a:t>
            </a:r>
          </a:p>
          <a:p>
            <a:pPr>
              <a:lnSpc>
                <a:spcPts val="2240"/>
              </a:lnSpc>
              <a:spcAft>
                <a:spcPts val="100"/>
              </a:spcAft>
            </a:pPr>
            <a:r>
              <a:rPr lang="pt-BR" sz="1200" dirty="0">
                <a:solidFill>
                  <a:schemeClr val="tx1">
                    <a:lumMod val="65000"/>
                    <a:lumOff val="35000"/>
                  </a:schemeClr>
                </a:solidFill>
                <a:latin typeface="Gotham Book" charset="0"/>
                <a:ea typeface="Gotham Book" charset="0"/>
                <a:cs typeface="Gotham Book" charset="0"/>
              </a:rPr>
              <a:t>•</a:t>
            </a:r>
            <a:r>
              <a:rPr lang="pt-BR" sz="20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Outras questões</a:t>
            </a:r>
          </a:p>
          <a:p>
            <a:pPr>
              <a:lnSpc>
                <a:spcPts val="224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20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Formas de contratação</a:t>
            </a:r>
          </a:p>
          <a:p>
            <a:pPr>
              <a:lnSpc>
                <a:spcPts val="2240"/>
              </a:lnSpc>
              <a:spcAft>
                <a:spcPts val="100"/>
              </a:spcAft>
            </a:pPr>
            <a:r>
              <a:rPr lang="pt-BR" sz="1700" b="1" dirty="0">
                <a:solidFill>
                  <a:srgbClr val="A2B73D"/>
                </a:solidFill>
                <a:latin typeface="Gotham" charset="0"/>
                <a:ea typeface="Gotham" charset="0"/>
                <a:cs typeface="Gotham" charset="0"/>
              </a:rPr>
              <a:t>DIREITO COLETIVO DO TRABALHO</a:t>
            </a:r>
            <a:br>
              <a:rPr lang="pt-BR" sz="1200" dirty="0">
                <a:solidFill>
                  <a:schemeClr val="tx1">
                    <a:lumMod val="65000"/>
                    <a:lumOff val="35000"/>
                  </a:schemeClr>
                </a:solidFill>
                <a:latin typeface="Gotham Book" charset="0"/>
                <a:ea typeface="Gotham Book" charset="0"/>
                <a:cs typeface="Gotham Book" charset="0"/>
              </a:rPr>
            </a:br>
            <a:r>
              <a:rPr lang="pt-BR" sz="12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Negociado sobre o legislado</a:t>
            </a:r>
          </a:p>
          <a:p>
            <a:pPr>
              <a:lnSpc>
                <a:spcPts val="2240"/>
              </a:lnSpc>
              <a:spcAft>
                <a:spcPts val="100"/>
              </a:spcAft>
            </a:pPr>
            <a:r>
              <a:rPr lang="pt-BR" sz="1200" dirty="0">
                <a:solidFill>
                  <a:schemeClr val="tx1">
                    <a:lumMod val="65000"/>
                    <a:lumOff val="35000"/>
                  </a:schemeClr>
                </a:solidFill>
                <a:latin typeface="Gotham Book" charset="0"/>
                <a:ea typeface="Gotham Book" charset="0"/>
                <a:cs typeface="Gotham Book" charset="0"/>
              </a:rPr>
              <a:t>•</a:t>
            </a:r>
            <a:r>
              <a:rPr lang="pt-BR" sz="16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Representação dos trabalhadores na empresa</a:t>
            </a:r>
          </a:p>
          <a:p>
            <a:pPr>
              <a:lnSpc>
                <a:spcPts val="2240"/>
              </a:lnSpc>
              <a:spcAft>
                <a:spcPts val="1200"/>
              </a:spcAft>
            </a:pPr>
            <a:r>
              <a:rPr lang="pt-BR" sz="1200" dirty="0">
                <a:solidFill>
                  <a:schemeClr val="tx1">
                    <a:lumMod val="65000"/>
                    <a:lumOff val="35000"/>
                  </a:schemeClr>
                </a:solidFill>
                <a:latin typeface="Gotham Book" charset="0"/>
                <a:ea typeface="Gotham Book" charset="0"/>
                <a:cs typeface="Gotham Book" charset="0"/>
              </a:rPr>
              <a:t>•</a:t>
            </a:r>
            <a:r>
              <a:rPr lang="pt-BR" sz="1600" dirty="0">
                <a:solidFill>
                  <a:schemeClr val="tx1">
                    <a:lumMod val="65000"/>
                    <a:lumOff val="35000"/>
                  </a:schemeClr>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Financiamento das atividades sindicais</a:t>
            </a:r>
          </a:p>
          <a:p>
            <a:pPr>
              <a:lnSpc>
                <a:spcPts val="2240"/>
              </a:lnSpc>
              <a:spcAft>
                <a:spcPts val="1200"/>
              </a:spcAft>
            </a:pPr>
            <a:r>
              <a:rPr lang="pt-BR" sz="1700" b="1" dirty="0">
                <a:solidFill>
                  <a:srgbClr val="A2B73D"/>
                </a:solidFill>
                <a:latin typeface="Gotham" charset="0"/>
                <a:ea typeface="Gotham" charset="0"/>
                <a:cs typeface="Gotham" charset="0"/>
              </a:rPr>
              <a:t>PROCESSO DO TRABALHO</a:t>
            </a:r>
          </a:p>
        </p:txBody>
      </p:sp>
    </p:spTree>
    <p:extLst>
      <p:ext uri="{BB962C8B-B14F-4D97-AF65-F5344CB8AC3E}">
        <p14:creationId xmlns:p14="http://schemas.microsoft.com/office/powerpoint/2010/main" val="64191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899"/>
            <a:ext cx="9144000" cy="6716101"/>
          </a:xfrm>
          <a:prstGeom prst="rect">
            <a:avLst/>
          </a:prstGeom>
        </p:spPr>
      </p:pic>
      <p:sp>
        <p:nvSpPr>
          <p:cNvPr id="8" name="Retângulo 7"/>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spAutoFit/>
          </a:bodyPr>
          <a:lstStyle/>
          <a:p>
            <a:pPr algn="ctr"/>
            <a:r>
              <a:rPr lang="pt-BR" sz="3500" b="1" dirty="0">
                <a:solidFill>
                  <a:srgbClr val="A2B73D"/>
                </a:solidFill>
                <a:latin typeface="Gotham" charset="0"/>
                <a:ea typeface="Gotham" charset="0"/>
                <a:cs typeface="Gotham" charset="0"/>
              </a:rPr>
              <a:t>CONTRATO </a:t>
            </a:r>
            <a:r>
              <a:rPr lang="pt-BR" sz="3500" b="1" dirty="0">
                <a:solidFill>
                  <a:srgbClr val="A2B83C"/>
                </a:solidFill>
                <a:latin typeface="Gotham" charset="0"/>
                <a:ea typeface="Gotham" charset="0"/>
                <a:cs typeface="Gotham" charset="0"/>
              </a:rPr>
              <a:t>INDIVIDUAL</a:t>
            </a:r>
            <a:r>
              <a:rPr lang="pt-BR" sz="3500" b="1" dirty="0">
                <a:solidFill>
                  <a:srgbClr val="A2B73D"/>
                </a:solidFill>
                <a:latin typeface="Gotham" charset="0"/>
                <a:ea typeface="Gotham" charset="0"/>
                <a:cs typeface="Gotham" charset="0"/>
              </a:rPr>
              <a:t> DE TRABALHO</a:t>
            </a:r>
            <a:endParaRPr lang="pt-BR" sz="3500" dirty="0"/>
          </a:p>
        </p:txBody>
      </p:sp>
    </p:spTree>
    <p:extLst>
      <p:ext uri="{BB962C8B-B14F-4D97-AF65-F5344CB8AC3E}">
        <p14:creationId xmlns:p14="http://schemas.microsoft.com/office/powerpoint/2010/main" val="13673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944126"/>
            <a:ext cx="8063617" cy="3611245"/>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JORNADA DE TRABALHO</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Trabalho em tempo parcial: 30 </a:t>
            </a:r>
            <a:r>
              <a:rPr lang="pt-BR" sz="1500" dirty="0" err="1">
                <a:solidFill>
                  <a:schemeClr val="tx1">
                    <a:lumMod val="65000"/>
                    <a:lumOff val="35000"/>
                  </a:schemeClr>
                </a:solidFill>
                <a:latin typeface="Gotham Book" charset="0"/>
                <a:ea typeface="Gotham Book" charset="0"/>
                <a:cs typeface="Gotham Book" charset="0"/>
              </a:rPr>
              <a:t>hs</a:t>
            </a:r>
            <a:r>
              <a:rPr lang="pt-BR" sz="1500" dirty="0">
                <a:solidFill>
                  <a:schemeClr val="tx1">
                    <a:lumMod val="65000"/>
                    <a:lumOff val="35000"/>
                  </a:schemeClr>
                </a:solidFill>
                <a:latin typeface="Gotham Book" charset="0"/>
                <a:ea typeface="Gotham Book" charset="0"/>
                <a:cs typeface="Gotham Book" charset="0"/>
              </a:rPr>
              <a:t>, sem extras; 26, 6 extras</a:t>
            </a:r>
          </a:p>
          <a:p>
            <a:pPr>
              <a:lnSpc>
                <a:spcPts val="2240"/>
              </a:lnSpc>
              <a:spcAft>
                <a:spcPts val="1200"/>
              </a:spcAft>
            </a:pPr>
            <a:r>
              <a:rPr lang="pt-BR" sz="1500" dirty="0">
                <a:solidFill>
                  <a:srgbClr val="A2B83C"/>
                </a:solidFill>
                <a:latin typeface="Gotham Medium" charset="0"/>
                <a:ea typeface="Gotham Medium" charset="0"/>
                <a:cs typeface="Gotham Medium" charset="0"/>
              </a:rPr>
              <a:t>B)</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Banco de horas individual (compensação em até 6 meses)</a:t>
            </a:r>
          </a:p>
          <a:p>
            <a:pPr>
              <a:lnSpc>
                <a:spcPts val="224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Compensação de jornada. Dentro do mesmo mês, observando as 44 </a:t>
            </a:r>
            <a:r>
              <a:rPr lang="pt-BR" sz="1500" dirty="0" err="1">
                <a:solidFill>
                  <a:schemeClr val="tx1">
                    <a:lumMod val="65000"/>
                    <a:lumOff val="35000"/>
                  </a:schemeClr>
                </a:solidFill>
                <a:latin typeface="Gotham Book" charset="0"/>
                <a:ea typeface="Gotham Book" charset="0"/>
                <a:cs typeface="Gotham Book" charset="0"/>
              </a:rPr>
              <a:t>h</a:t>
            </a:r>
            <a:r>
              <a:rPr lang="pt-BR" sz="1500" dirty="0">
                <a:solidFill>
                  <a:schemeClr val="tx1">
                    <a:lumMod val="65000"/>
                    <a:lumOff val="35000"/>
                  </a:schemeClr>
                </a:solidFill>
                <a:latin typeface="Gotham Book" charset="0"/>
                <a:ea typeface="Gotham Book" charset="0"/>
                <a:cs typeface="Gotham Book" charset="0"/>
              </a:rPr>
              <a:t> semanais</a:t>
            </a:r>
          </a:p>
          <a:p>
            <a:pPr>
              <a:lnSpc>
                <a:spcPts val="2240"/>
              </a:lnSpc>
              <a:spcAft>
                <a:spcPts val="1200"/>
              </a:spcAft>
            </a:pPr>
            <a:r>
              <a:rPr lang="pt-BR" sz="1500" dirty="0">
                <a:solidFill>
                  <a:srgbClr val="A2B83C"/>
                </a:solidFill>
                <a:latin typeface="Gotham Medium" charset="0"/>
                <a:ea typeface="Gotham Medium" charset="0"/>
                <a:cs typeface="Gotham Medium" charset="0"/>
              </a:rPr>
              <a:t>D)</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Fim das horas “</a:t>
            </a:r>
            <a:r>
              <a:rPr lang="pt-BR" sz="1500" i="1" dirty="0">
                <a:solidFill>
                  <a:schemeClr val="tx1">
                    <a:lumMod val="65000"/>
                    <a:lumOff val="35000"/>
                  </a:schemeClr>
                </a:solidFill>
                <a:latin typeface="Gotham Book" charset="0"/>
                <a:ea typeface="Gotham Book" charset="0"/>
                <a:cs typeface="Gotham Book" charset="0"/>
              </a:rPr>
              <a:t>in </a:t>
            </a:r>
            <a:r>
              <a:rPr lang="pt-BR" sz="1500" i="1" dirty="0" err="1">
                <a:solidFill>
                  <a:schemeClr val="tx1">
                    <a:lumMod val="65000"/>
                    <a:lumOff val="35000"/>
                  </a:schemeClr>
                </a:solidFill>
                <a:latin typeface="Gotham Book" charset="0"/>
                <a:ea typeface="Gotham Book" charset="0"/>
                <a:cs typeface="Gotham Book" charset="0"/>
              </a:rPr>
              <a:t>itinere</a:t>
            </a:r>
            <a:r>
              <a:rPr lang="pt-BR" sz="1500" dirty="0">
                <a:solidFill>
                  <a:schemeClr val="tx1">
                    <a:lumMod val="65000"/>
                    <a:lumOff val="35000"/>
                  </a:schemeClr>
                </a:solidFill>
                <a:latin typeface="Gotham Book" charset="0"/>
                <a:ea typeface="Gotham Book" charset="0"/>
                <a:cs typeface="Gotham Book" charset="0"/>
              </a:rPr>
              <a:t>” e de deslocamento dentro da empresa</a:t>
            </a:r>
          </a:p>
          <a:p>
            <a:pPr>
              <a:lnSpc>
                <a:spcPts val="2240"/>
              </a:lnSpc>
              <a:spcAft>
                <a:spcPts val="1200"/>
              </a:spcAft>
            </a:pPr>
            <a:r>
              <a:rPr lang="pt-BR" sz="1500" dirty="0">
                <a:solidFill>
                  <a:srgbClr val="A2B83C"/>
                </a:solidFill>
                <a:latin typeface="Gotham Medium" charset="0"/>
                <a:ea typeface="Gotham Medium" charset="0"/>
                <a:cs typeface="Gotham Medium" charset="0"/>
              </a:rPr>
              <a:t>E)</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Intervalo intrajornada: pagamento como extra apenas do período suprimido</a:t>
            </a:r>
          </a:p>
          <a:p>
            <a:pPr>
              <a:lnSpc>
                <a:spcPts val="2240"/>
              </a:lnSpc>
              <a:spcAft>
                <a:spcPts val="1200"/>
              </a:spcAft>
            </a:pPr>
            <a:r>
              <a:rPr lang="pt-BR" sz="1500" dirty="0">
                <a:solidFill>
                  <a:srgbClr val="A2B83C"/>
                </a:solidFill>
                <a:latin typeface="Gotham Medium" charset="0"/>
                <a:ea typeface="Gotham Medium" charset="0"/>
                <a:cs typeface="Gotham Medium" charset="0"/>
              </a:rPr>
              <a:t>F)</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Book" charset="0"/>
                <a:ea typeface="Gotham Book" charset="0"/>
                <a:cs typeface="Gotham Book" charset="0"/>
              </a:rPr>
              <a:t>Permanência do empregado para atender interesse pessoal – Higiene pessoal, alimentação e troca de roupa ou uniforme, quando não houver obrigatoriedade de realizar a troca na empresa</a:t>
            </a:r>
          </a:p>
        </p:txBody>
      </p:sp>
    </p:spTree>
    <p:extLst>
      <p:ext uri="{BB962C8B-B14F-4D97-AF65-F5344CB8AC3E}">
        <p14:creationId xmlns:p14="http://schemas.microsoft.com/office/powerpoint/2010/main" val="138472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38422" y="1944126"/>
            <a:ext cx="8170298" cy="3431709"/>
          </a:xfrm>
          <a:prstGeom prst="rect">
            <a:avLst/>
          </a:prstGeom>
          <a:noFill/>
        </p:spPr>
        <p:txBody>
          <a:bodyPr wrap="square" rtlCol="0">
            <a:spAutoFit/>
          </a:bodyPr>
          <a:lstStyle/>
          <a:p>
            <a:pPr>
              <a:spcAft>
                <a:spcPts val="1200"/>
              </a:spcAft>
            </a:pPr>
            <a:r>
              <a:rPr lang="pt-BR" sz="2200" b="1" dirty="0">
                <a:solidFill>
                  <a:srgbClr val="019D7E"/>
                </a:solidFill>
                <a:latin typeface="Gotham" charset="0"/>
                <a:ea typeface="Gotham" charset="0"/>
                <a:cs typeface="Gotham" charset="0"/>
              </a:rPr>
              <a:t>REMUNERAÇÃO</a:t>
            </a:r>
          </a:p>
          <a:p>
            <a:pPr>
              <a:lnSpc>
                <a:spcPts val="2200"/>
              </a:lnSpc>
              <a:spcAft>
                <a:spcPts val="1200"/>
              </a:spcAft>
            </a:pPr>
            <a:r>
              <a:rPr lang="pt-BR" sz="1500" dirty="0">
                <a:solidFill>
                  <a:srgbClr val="A2B83C"/>
                </a:solidFill>
                <a:latin typeface="Gotham Medium" charset="0"/>
                <a:ea typeface="Gotham Medium" charset="0"/>
                <a:cs typeface="Gotham Medium" charset="0"/>
              </a:rPr>
              <a:t>A)</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Não incorporam o salário:</a:t>
            </a:r>
            <a:r>
              <a:rPr lang="pt-BR" sz="1500" dirty="0">
                <a:solidFill>
                  <a:schemeClr val="tx1">
                    <a:lumMod val="65000"/>
                    <a:lumOff val="35000"/>
                  </a:schemeClr>
                </a:solidFill>
                <a:latin typeface="Gotham Book" charset="0"/>
                <a:ea typeface="Gotham Book" charset="0"/>
                <a:cs typeface="Gotham Book" charset="0"/>
              </a:rPr>
              <a:t> Ajuda de custo (até o limite de 50% do salário), auxílio alimentação (vedado pagamento em dinheiro), diárias para viagem e prêmios.</a:t>
            </a:r>
          </a:p>
          <a:p>
            <a:pPr>
              <a:lnSpc>
                <a:spcPts val="2200"/>
              </a:lnSpc>
              <a:spcAft>
                <a:spcPts val="1200"/>
              </a:spcAft>
            </a:pPr>
            <a:r>
              <a:rPr lang="pt-BR" sz="1500" dirty="0">
                <a:solidFill>
                  <a:srgbClr val="A2B83C"/>
                </a:solidFill>
                <a:latin typeface="Gotham Medium" charset="0"/>
                <a:ea typeface="Gotham Medium" charset="0"/>
                <a:cs typeface="Gotham Medium" charset="0"/>
              </a:rPr>
              <a:t>B)</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Gratificação de função:</a:t>
            </a:r>
            <a:r>
              <a:rPr lang="pt-BR" sz="1500" dirty="0">
                <a:solidFill>
                  <a:schemeClr val="tx1">
                    <a:lumMod val="65000"/>
                    <a:lumOff val="35000"/>
                  </a:schemeClr>
                </a:solidFill>
                <a:latin typeface="Gotham Book" charset="0"/>
                <a:ea typeface="Gotham Book" charset="0"/>
                <a:cs typeface="Gotham Book" charset="0"/>
              </a:rPr>
              <a:t> não incorpora ao salário do empregado, independente do tempo de exercício da respectiva função.</a:t>
            </a:r>
          </a:p>
          <a:p>
            <a:pPr>
              <a:lnSpc>
                <a:spcPts val="2200"/>
              </a:lnSpc>
              <a:spcAft>
                <a:spcPts val="1200"/>
              </a:spcAft>
            </a:pPr>
            <a:r>
              <a:rPr lang="pt-BR" sz="1500" dirty="0">
                <a:solidFill>
                  <a:srgbClr val="A2B83C"/>
                </a:solidFill>
                <a:latin typeface="Gotham Medium" charset="0"/>
                <a:ea typeface="Gotham Medium" charset="0"/>
                <a:cs typeface="Gotham Medium" charset="0"/>
              </a:rPr>
              <a:t>C)</a:t>
            </a:r>
            <a:r>
              <a:rPr lang="pt-BR" sz="1500" dirty="0">
                <a:solidFill>
                  <a:srgbClr val="A2B83C"/>
                </a:solidFill>
                <a:latin typeface="Gotham Book" charset="0"/>
                <a:ea typeface="Gotham Book" charset="0"/>
                <a:cs typeface="Gotham Book" charset="0"/>
              </a:rPr>
              <a:t> </a:t>
            </a:r>
            <a:r>
              <a:rPr lang="pt-BR" sz="1500" dirty="0">
                <a:solidFill>
                  <a:schemeClr val="tx1">
                    <a:lumMod val="65000"/>
                    <a:lumOff val="35000"/>
                  </a:schemeClr>
                </a:solidFill>
                <a:latin typeface="Gotham Medium" charset="0"/>
                <a:ea typeface="Gotham Medium" charset="0"/>
                <a:cs typeface="Gotham Medium" charset="0"/>
              </a:rPr>
              <a:t>Prêmios: </a:t>
            </a:r>
            <a:r>
              <a:rPr lang="pt-BR" sz="1500" dirty="0">
                <a:solidFill>
                  <a:schemeClr val="tx1">
                    <a:lumMod val="65000"/>
                    <a:lumOff val="35000"/>
                  </a:schemeClr>
                </a:solidFill>
                <a:latin typeface="Gotham Book" charset="0"/>
                <a:ea typeface="Gotham Book" charset="0"/>
                <a:cs typeface="Gotham Book" charset="0"/>
              </a:rPr>
              <a:t>Somente poderão ser pagos duas vezes ao ano. Incide o IRPF, que deve ser retido na fonte. Consideram-se prêmios as liberalidades concedidas pelo empregador em forma de bens, serviços ou valor em dinheiro a empregado ou a grupo de empregados, </a:t>
            </a:r>
            <a:r>
              <a:rPr lang="pt-BR" sz="1500" dirty="0">
                <a:solidFill>
                  <a:schemeClr val="tx1">
                    <a:lumMod val="65000"/>
                    <a:lumOff val="35000"/>
                  </a:schemeClr>
                </a:solidFill>
                <a:latin typeface="Gotham Medium" charset="0"/>
                <a:ea typeface="Gotham Medium" charset="0"/>
                <a:cs typeface="Gotham Medium" charset="0"/>
              </a:rPr>
              <a:t>em razão de desempenho superior ao ordinariamente esperado no exercício de suas atividades</a:t>
            </a:r>
            <a:r>
              <a:rPr lang="pt-BR" sz="1500" dirty="0">
                <a:solidFill>
                  <a:schemeClr val="tx1">
                    <a:lumMod val="65000"/>
                    <a:lumOff val="35000"/>
                  </a:schemeClr>
                </a:solidFill>
                <a:latin typeface="Gotham Book" charset="0"/>
                <a:ea typeface="Gotham Book" charset="0"/>
                <a:cs typeface="Gotham Book" charset="0"/>
              </a:rPr>
              <a:t>.</a:t>
            </a:r>
          </a:p>
        </p:txBody>
      </p:sp>
    </p:spTree>
    <p:extLst>
      <p:ext uri="{BB962C8B-B14F-4D97-AF65-F5344CB8AC3E}">
        <p14:creationId xmlns:p14="http://schemas.microsoft.com/office/powerpoint/2010/main" val="44898614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2356</Words>
  <Application>Microsoft Office PowerPoint</Application>
  <PresentationFormat>Apresentação na tela (4:3)</PresentationFormat>
  <Paragraphs>196</Paragraphs>
  <Slides>32</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32</vt:i4>
      </vt:variant>
    </vt:vector>
  </HeadingPairs>
  <TitlesOfParts>
    <vt:vector size="40" baseType="lpstr">
      <vt:lpstr>Arial</vt:lpstr>
      <vt:lpstr>Calibri</vt:lpstr>
      <vt:lpstr>Calibri Light</vt:lpstr>
      <vt:lpstr>Gotham</vt:lpstr>
      <vt:lpstr>Gotham Book</vt:lpstr>
      <vt:lpstr>Gotham Medium</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Gabriela Santos Serafim</cp:lastModifiedBy>
  <cp:revision>30</cp:revision>
  <dcterms:created xsi:type="dcterms:W3CDTF">2018-01-23T12:16:13Z</dcterms:created>
  <dcterms:modified xsi:type="dcterms:W3CDTF">2023-12-06T17:05:31Z</dcterms:modified>
</cp:coreProperties>
</file>