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70" r:id="rId15"/>
    <p:sldId id="269"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B83C"/>
    <a:srgbClr val="019D7E"/>
    <a:srgbClr val="E8EA5D"/>
    <a:srgbClr val="DAEDDE"/>
    <a:srgbClr val="D5E5D5"/>
    <a:srgbClr val="EEE8D0"/>
    <a:srgbClr val="F1E2CE"/>
    <a:srgbClr val="D2A22C"/>
    <a:srgbClr val="E4AB0A"/>
    <a:srgbClr val="1596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1"/>
    <p:restoredTop sz="94651"/>
  </p:normalViewPr>
  <p:slideViewPr>
    <p:cSldViewPr snapToGrid="0" snapToObjects="1">
      <p:cViewPr varScale="1">
        <p:scale>
          <a:sx n="68" d="100"/>
          <a:sy n="68" d="100"/>
        </p:scale>
        <p:origin x="40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BR" smtClean="0"/>
              <a:t>Clique para editar estilo do título mestre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5764A139-3463-0248-B89E-5A2EB6C54C8E}" type="datetimeFigureOut">
              <a:rPr lang="pt-BR" smtClean="0"/>
              <a:t>20/02/2018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3BD7D47-4AF2-5049-8087-65E8EC268708}" type="slidenum">
              <a:rPr lang="pt-BR" smtClean="0"/>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estilo do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Clique para editar os estilos de texto mestres</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5764A139-3463-0248-B89E-5A2EB6C54C8E}" type="datetimeFigureOut">
              <a:rPr lang="pt-BR" smtClean="0"/>
              <a:t>20/02/2018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3BD7D47-4AF2-5049-8087-65E8EC268708}"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BR" smtClean="0"/>
              <a:t>Clique para editar estilo do título mestre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BR" smtClean="0"/>
              <a:t>Clique para editar os estilos de texto mestres</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5764A139-3463-0248-B89E-5A2EB6C54C8E}" type="datetimeFigureOut">
              <a:rPr lang="pt-BR" smtClean="0"/>
              <a:t>20/02/2018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3BD7D47-4AF2-5049-8087-65E8EC268708}" type="slidenum">
              <a:rPr lang="pt-BR" smtClean="0"/>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estilo do título mestre</a:t>
            </a:r>
            <a:endParaRPr lang="en-US" dirty="0"/>
          </a:p>
        </p:txBody>
      </p:sp>
      <p:sp>
        <p:nvSpPr>
          <p:cNvPr id="3" name="Content Placeholder 2"/>
          <p:cNvSpPr>
            <a:spLocks noGrp="1"/>
          </p:cNvSpPr>
          <p:nvPr>
            <p:ph idx="1"/>
          </p:nvPr>
        </p:nvSpPr>
        <p:spPr/>
        <p:txBody>
          <a:bodyPr/>
          <a:lstStyle/>
          <a:p>
            <a:pPr lvl="0"/>
            <a:r>
              <a:rPr lang="pt-BR" smtClean="0"/>
              <a:t>Clique para editar os estilos de texto mestres</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5764A139-3463-0248-B89E-5A2EB6C54C8E}" type="datetimeFigureOut">
              <a:rPr lang="pt-BR" smtClean="0"/>
              <a:t>20/02/2018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3BD7D47-4AF2-5049-8087-65E8EC268708}" type="slidenum">
              <a:rPr lang="pt-BR" smtClean="0"/>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BR" smtClean="0"/>
              <a:t>Clique para editar estilo do título mestre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os estilos de texto mestres</a:t>
            </a:r>
          </a:p>
        </p:txBody>
      </p:sp>
      <p:sp>
        <p:nvSpPr>
          <p:cNvPr id="4" name="Date Placeholder 3"/>
          <p:cNvSpPr>
            <a:spLocks noGrp="1"/>
          </p:cNvSpPr>
          <p:nvPr>
            <p:ph type="dt" sz="half" idx="10"/>
          </p:nvPr>
        </p:nvSpPr>
        <p:spPr/>
        <p:txBody>
          <a:bodyPr/>
          <a:lstStyle/>
          <a:p>
            <a:fld id="{5764A139-3463-0248-B89E-5A2EB6C54C8E}" type="datetimeFigureOut">
              <a:rPr lang="pt-BR" smtClean="0"/>
              <a:t>20/02/2018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3BD7D47-4AF2-5049-8087-65E8EC268708}" type="slidenum">
              <a:rPr lang="pt-BR" smtClean="0"/>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estilo do título mestre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BR" smtClean="0"/>
              <a:t>Clique para editar os estilos de texto mestres</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BR" smtClean="0"/>
              <a:t>Clique para editar os estilos de texto mestres</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5764A139-3463-0248-B89E-5A2EB6C54C8E}" type="datetimeFigureOut">
              <a:rPr lang="pt-BR" smtClean="0"/>
              <a:t>20/02/2018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3BD7D47-4AF2-5049-8087-65E8EC268708}" type="slidenum">
              <a:rPr lang="pt-BR" smtClean="0"/>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BR" smtClean="0"/>
              <a:t>Clique para editar estilo do título mestre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de texto mestres</a:t>
            </a:r>
          </a:p>
        </p:txBody>
      </p:sp>
      <p:sp>
        <p:nvSpPr>
          <p:cNvPr id="4" name="Content Placeholder 3"/>
          <p:cNvSpPr>
            <a:spLocks noGrp="1"/>
          </p:cNvSpPr>
          <p:nvPr>
            <p:ph sz="half" idx="2"/>
          </p:nvPr>
        </p:nvSpPr>
        <p:spPr>
          <a:xfrm>
            <a:off x="629842" y="2505075"/>
            <a:ext cx="3868340" cy="3684588"/>
          </a:xfrm>
        </p:spPr>
        <p:txBody>
          <a:bodyPr/>
          <a:lstStyle/>
          <a:p>
            <a:pPr lvl="0"/>
            <a:r>
              <a:rPr lang="pt-BR" smtClean="0"/>
              <a:t>Clique para editar os estilos de texto mestres</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de texto mestres</a:t>
            </a:r>
          </a:p>
        </p:txBody>
      </p:sp>
      <p:sp>
        <p:nvSpPr>
          <p:cNvPr id="6" name="Content Placeholder 5"/>
          <p:cNvSpPr>
            <a:spLocks noGrp="1"/>
          </p:cNvSpPr>
          <p:nvPr>
            <p:ph sz="quarter" idx="4"/>
          </p:nvPr>
        </p:nvSpPr>
        <p:spPr>
          <a:xfrm>
            <a:off x="4629150" y="2505075"/>
            <a:ext cx="3887391" cy="3684588"/>
          </a:xfrm>
        </p:spPr>
        <p:txBody>
          <a:bodyPr/>
          <a:lstStyle/>
          <a:p>
            <a:pPr lvl="0"/>
            <a:r>
              <a:rPr lang="pt-BR" smtClean="0"/>
              <a:t>Clique para editar os estilos de texto mestres</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5764A139-3463-0248-B89E-5A2EB6C54C8E}" type="datetimeFigureOut">
              <a:rPr lang="pt-BR" smtClean="0"/>
              <a:t>20/02/2018</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43BD7D47-4AF2-5049-8087-65E8EC268708}" type="slidenum">
              <a:rPr lang="pt-BR" smtClean="0"/>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estilo do título mestre</a:t>
            </a:r>
            <a:endParaRPr lang="en-US" dirty="0"/>
          </a:p>
        </p:txBody>
      </p:sp>
      <p:sp>
        <p:nvSpPr>
          <p:cNvPr id="3" name="Date Placeholder 2"/>
          <p:cNvSpPr>
            <a:spLocks noGrp="1"/>
          </p:cNvSpPr>
          <p:nvPr>
            <p:ph type="dt" sz="half" idx="10"/>
          </p:nvPr>
        </p:nvSpPr>
        <p:spPr/>
        <p:txBody>
          <a:bodyPr/>
          <a:lstStyle/>
          <a:p>
            <a:fld id="{5764A139-3463-0248-B89E-5A2EB6C54C8E}" type="datetimeFigureOut">
              <a:rPr lang="pt-BR" smtClean="0"/>
              <a:t>20/02/2018</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43BD7D47-4AF2-5049-8087-65E8EC268708}" type="slidenum">
              <a:rPr lang="pt-BR" smtClean="0"/>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64A139-3463-0248-B89E-5A2EB6C54C8E}" type="datetimeFigureOut">
              <a:rPr lang="pt-BR" smtClean="0"/>
              <a:t>20/02/2018</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43BD7D47-4AF2-5049-8087-65E8EC268708}" type="slidenum">
              <a:rPr lang="pt-BR" smtClean="0"/>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smtClean="0"/>
              <a:t>Clique para editar estilo do título mestre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de texto mestres</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os estilos de texto mestres</a:t>
            </a:r>
          </a:p>
        </p:txBody>
      </p:sp>
      <p:sp>
        <p:nvSpPr>
          <p:cNvPr id="5" name="Date Placeholder 4"/>
          <p:cNvSpPr>
            <a:spLocks noGrp="1"/>
          </p:cNvSpPr>
          <p:nvPr>
            <p:ph type="dt" sz="half" idx="10"/>
          </p:nvPr>
        </p:nvSpPr>
        <p:spPr/>
        <p:txBody>
          <a:bodyPr/>
          <a:lstStyle/>
          <a:p>
            <a:fld id="{5764A139-3463-0248-B89E-5A2EB6C54C8E}" type="datetimeFigureOut">
              <a:rPr lang="pt-BR" smtClean="0"/>
              <a:t>20/02/2018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3BD7D47-4AF2-5049-8087-65E8EC268708}" type="slidenum">
              <a:rPr lang="pt-BR" smtClean="0"/>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smtClean="0"/>
              <a:t>Clique para editar estilo do título mestre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Arraste a imagem para o espaço reservado ou clique no ícone para adicionar</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os estilos de texto mestres</a:t>
            </a:r>
          </a:p>
        </p:txBody>
      </p:sp>
      <p:sp>
        <p:nvSpPr>
          <p:cNvPr id="5" name="Date Placeholder 4"/>
          <p:cNvSpPr>
            <a:spLocks noGrp="1"/>
          </p:cNvSpPr>
          <p:nvPr>
            <p:ph type="dt" sz="half" idx="10"/>
          </p:nvPr>
        </p:nvSpPr>
        <p:spPr/>
        <p:txBody>
          <a:bodyPr/>
          <a:lstStyle/>
          <a:p>
            <a:fld id="{5764A139-3463-0248-B89E-5A2EB6C54C8E}" type="datetimeFigureOut">
              <a:rPr lang="pt-BR" smtClean="0"/>
              <a:t>20/02/2018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3BD7D47-4AF2-5049-8087-65E8EC268708}" type="slidenum">
              <a:rPr lang="pt-BR" smtClean="0"/>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smtClean="0"/>
              <a:t>Clique para editar estilo do título mestre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smtClean="0"/>
              <a:t>Clique para editar os estilos de texto mestres</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64A139-3463-0248-B89E-5A2EB6C54C8E}" type="datetimeFigureOut">
              <a:rPr lang="pt-BR" smtClean="0"/>
              <a:t>20/02/2018</a:t>
            </a:fld>
            <a:endParaRPr lang="pt-B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BD7D47-4AF2-5049-8087-65E8EC268708}" type="slidenum">
              <a:rPr lang="pt-BR" smtClean="0"/>
              <a:t>‹nº›</a:t>
            </a:fld>
            <a:endParaRPr lang="pt-BR"/>
          </a:p>
        </p:txBody>
      </p:sp>
    </p:spTree>
    <p:extLst>
      <p:ext uri="{BB962C8B-B14F-4D97-AF65-F5344CB8AC3E}">
        <p14:creationId xmlns:p14="http://schemas.microsoft.com/office/powerpoint/2010/main" val="19892119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 y="0"/>
            <a:ext cx="9144000" cy="6858000"/>
          </a:xfrm>
          <a:prstGeom prst="rect">
            <a:avLst/>
          </a:prstGeom>
        </p:spPr>
      </p:pic>
      <p:sp>
        <p:nvSpPr>
          <p:cNvPr id="10" name="Retângulo com Único Canto Aparado 9"/>
          <p:cNvSpPr/>
          <p:nvPr/>
        </p:nvSpPr>
        <p:spPr>
          <a:xfrm rot="10800000" flipV="1">
            <a:off x="7296346" y="5778630"/>
            <a:ext cx="1847654" cy="1079369"/>
          </a:xfrm>
          <a:prstGeom prst="snip1Rect">
            <a:avLst>
              <a:gd name="adj" fmla="val 27167"/>
            </a:avLst>
          </a:prstGeom>
          <a:solidFill>
            <a:srgbClr val="C7D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com Único Canto Aparado 5"/>
          <p:cNvSpPr/>
          <p:nvPr/>
        </p:nvSpPr>
        <p:spPr>
          <a:xfrm rot="10800000" flipV="1">
            <a:off x="4696689" y="2498210"/>
            <a:ext cx="4447309" cy="1861580"/>
          </a:xfrm>
          <a:prstGeom prst="snip1Rect">
            <a:avLst>
              <a:gd name="adj" fmla="val 27167"/>
            </a:avLst>
          </a:prstGeom>
          <a:solidFill>
            <a:srgbClr val="004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p:cNvSpPr txBox="1"/>
          <p:nvPr/>
        </p:nvSpPr>
        <p:spPr>
          <a:xfrm>
            <a:off x="5165030" y="2921169"/>
            <a:ext cx="3611323" cy="1015663"/>
          </a:xfrm>
          <a:prstGeom prst="rect">
            <a:avLst/>
          </a:prstGeom>
          <a:noFill/>
        </p:spPr>
        <p:txBody>
          <a:bodyPr wrap="square" rtlCol="0">
            <a:spAutoFit/>
          </a:bodyPr>
          <a:lstStyle/>
          <a:p>
            <a:r>
              <a:rPr lang="pt-BR" altLang="pt-BR" sz="3000" b="1" dirty="0" smtClean="0">
                <a:solidFill>
                  <a:srgbClr val="D6D902"/>
                </a:solidFill>
                <a:latin typeface="Gotham" charset="0"/>
                <a:ea typeface="Gotham" charset="0"/>
                <a:cs typeface="Gotham" charset="0"/>
              </a:rPr>
              <a:t>MODERNIZAÇÃO TRABALHISTA</a:t>
            </a:r>
          </a:p>
        </p:txBody>
      </p:sp>
      <p:pic>
        <p:nvPicPr>
          <p:cNvPr id="9" name="Imagem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41686" y="6033148"/>
            <a:ext cx="1191223" cy="547990"/>
          </a:xfrm>
          <a:prstGeom prst="rect">
            <a:avLst/>
          </a:prstGeom>
        </p:spPr>
      </p:pic>
    </p:spTree>
    <p:extLst>
      <p:ext uri="{BB962C8B-B14F-4D97-AF65-F5344CB8AC3E}">
        <p14:creationId xmlns:p14="http://schemas.microsoft.com/office/powerpoint/2010/main" val="1435017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661283" y="1944126"/>
            <a:ext cx="6996818" cy="2021066"/>
          </a:xfrm>
          <a:prstGeom prst="rect">
            <a:avLst/>
          </a:prstGeom>
          <a:noFill/>
        </p:spPr>
        <p:txBody>
          <a:bodyPr wrap="square" rtlCol="0">
            <a:spAutoFit/>
          </a:bodyPr>
          <a:lstStyle/>
          <a:p>
            <a:pPr>
              <a:spcAft>
                <a:spcPts val="1200"/>
              </a:spcAft>
            </a:pPr>
            <a:r>
              <a:rPr lang="pt-BR" sz="2200" b="1" dirty="0" smtClean="0">
                <a:solidFill>
                  <a:srgbClr val="019D7E"/>
                </a:solidFill>
                <a:latin typeface="Gotham" charset="0"/>
                <a:ea typeface="Gotham" charset="0"/>
                <a:cs typeface="Gotham" charset="0"/>
              </a:rPr>
              <a:t>RESCISÃO DO CONTRATO DE TRABALHO</a:t>
            </a:r>
          </a:p>
          <a:p>
            <a:pPr>
              <a:lnSpc>
                <a:spcPts val="2240"/>
              </a:lnSpc>
              <a:spcAft>
                <a:spcPts val="1200"/>
              </a:spcAft>
            </a:pPr>
            <a:r>
              <a:rPr lang="pt-BR" sz="1500" dirty="0" smtClean="0">
                <a:solidFill>
                  <a:srgbClr val="A2B83C"/>
                </a:solidFill>
                <a:latin typeface="Gotham Medium" charset="0"/>
                <a:ea typeface="Gotham Medium" charset="0"/>
                <a:cs typeface="Gotham Medium" charset="0"/>
              </a:rPr>
              <a:t>A)</a:t>
            </a:r>
            <a:r>
              <a:rPr lang="pt-BR" sz="1500" dirty="0" smtClean="0">
                <a:solidFill>
                  <a:srgbClr val="A2B83C"/>
                </a:solidFill>
                <a:latin typeface="Gotham Book" charset="0"/>
                <a:ea typeface="Gotham Book" charset="0"/>
                <a:cs typeface="Gotham Book" charset="0"/>
              </a:rPr>
              <a:t> </a:t>
            </a:r>
            <a:r>
              <a:rPr lang="pt-BR" sz="1500" dirty="0" smtClean="0">
                <a:solidFill>
                  <a:schemeClr val="tx1">
                    <a:lumMod val="65000"/>
                    <a:lumOff val="35000"/>
                  </a:schemeClr>
                </a:solidFill>
                <a:latin typeface="Gotham Book" charset="0"/>
                <a:ea typeface="Gotham Book" charset="0"/>
                <a:cs typeface="Gotham Book" charset="0"/>
              </a:rPr>
              <a:t>Pagamento feito na empresa. Sem homologação;</a:t>
            </a:r>
          </a:p>
          <a:p>
            <a:pPr>
              <a:lnSpc>
                <a:spcPts val="2240"/>
              </a:lnSpc>
              <a:spcAft>
                <a:spcPts val="1200"/>
              </a:spcAft>
            </a:pPr>
            <a:r>
              <a:rPr lang="pt-BR" sz="1500" dirty="0" err="1" smtClean="0">
                <a:solidFill>
                  <a:srgbClr val="A2B83C"/>
                </a:solidFill>
                <a:latin typeface="Gotham Medium" charset="0"/>
                <a:ea typeface="Gotham Medium" charset="0"/>
                <a:cs typeface="Gotham Medium" charset="0"/>
              </a:rPr>
              <a:t>B</a:t>
            </a:r>
            <a:r>
              <a:rPr lang="pt-BR" sz="1500" dirty="0" smtClean="0">
                <a:solidFill>
                  <a:srgbClr val="A2B83C"/>
                </a:solidFill>
                <a:latin typeface="Gotham Medium" charset="0"/>
                <a:ea typeface="Gotham Medium" charset="0"/>
                <a:cs typeface="Gotham Medium" charset="0"/>
              </a:rPr>
              <a:t>)</a:t>
            </a:r>
            <a:r>
              <a:rPr lang="pt-BR" sz="1500" dirty="0" smtClean="0">
                <a:solidFill>
                  <a:srgbClr val="A2B83C"/>
                </a:solidFill>
                <a:latin typeface="Gotham Book" charset="0"/>
                <a:ea typeface="Gotham Book" charset="0"/>
                <a:cs typeface="Gotham Book" charset="0"/>
              </a:rPr>
              <a:t> </a:t>
            </a:r>
            <a:r>
              <a:rPr lang="pt-BR" sz="1500" dirty="0" smtClean="0">
                <a:solidFill>
                  <a:schemeClr val="tx1">
                    <a:lumMod val="65000"/>
                    <a:lumOff val="35000"/>
                  </a:schemeClr>
                </a:solidFill>
                <a:latin typeface="Gotham Book" charset="0"/>
                <a:ea typeface="Gotham Book" charset="0"/>
                <a:cs typeface="Gotham Book" charset="0"/>
              </a:rPr>
              <a:t>Rescisão por acordo: metade do aviso prévio indenizado e da multa sobre o saldo do FGTS. Não dá direito a adesão ao seguro desemprego</a:t>
            </a:r>
          </a:p>
          <a:p>
            <a:pPr>
              <a:lnSpc>
                <a:spcPts val="2240"/>
              </a:lnSpc>
              <a:spcAft>
                <a:spcPts val="1200"/>
              </a:spcAft>
            </a:pPr>
            <a:r>
              <a:rPr lang="pt-BR" sz="1500" dirty="0" smtClean="0">
                <a:solidFill>
                  <a:srgbClr val="A2B83C"/>
                </a:solidFill>
                <a:latin typeface="Gotham Medium" charset="0"/>
                <a:ea typeface="Gotham Medium" charset="0"/>
                <a:cs typeface="Gotham Medium" charset="0"/>
              </a:rPr>
              <a:t>C)</a:t>
            </a:r>
            <a:r>
              <a:rPr lang="pt-BR" sz="1500" dirty="0" smtClean="0">
                <a:solidFill>
                  <a:srgbClr val="A2B83C"/>
                </a:solidFill>
                <a:latin typeface="Gotham Book" charset="0"/>
                <a:ea typeface="Gotham Book" charset="0"/>
                <a:cs typeface="Gotham Book" charset="0"/>
              </a:rPr>
              <a:t> </a:t>
            </a:r>
            <a:r>
              <a:rPr lang="pt-BR" sz="1500" dirty="0" smtClean="0">
                <a:solidFill>
                  <a:schemeClr val="tx1">
                    <a:lumMod val="65000"/>
                    <a:lumOff val="35000"/>
                  </a:schemeClr>
                </a:solidFill>
                <a:latin typeface="Gotham Book" charset="0"/>
                <a:ea typeface="Gotham Book" charset="0"/>
                <a:cs typeface="Gotham Book" charset="0"/>
              </a:rPr>
              <a:t>Homologação judicial de acordo</a:t>
            </a:r>
          </a:p>
        </p:txBody>
      </p:sp>
    </p:spTree>
    <p:extLst>
      <p:ext uri="{BB962C8B-B14F-4D97-AF65-F5344CB8AC3E}">
        <p14:creationId xmlns:p14="http://schemas.microsoft.com/office/powerpoint/2010/main" val="16190849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661282" y="1944126"/>
            <a:ext cx="7903597" cy="3585597"/>
          </a:xfrm>
          <a:prstGeom prst="rect">
            <a:avLst/>
          </a:prstGeom>
          <a:noFill/>
        </p:spPr>
        <p:txBody>
          <a:bodyPr wrap="square" rtlCol="0">
            <a:spAutoFit/>
          </a:bodyPr>
          <a:lstStyle/>
          <a:p>
            <a:pPr>
              <a:spcAft>
                <a:spcPts val="1200"/>
              </a:spcAft>
            </a:pPr>
            <a:r>
              <a:rPr lang="pt-BR" sz="2200" b="1" dirty="0" smtClean="0">
                <a:solidFill>
                  <a:srgbClr val="019D7E"/>
                </a:solidFill>
                <a:latin typeface="Gotham" charset="0"/>
                <a:ea typeface="Gotham" charset="0"/>
                <a:cs typeface="Gotham" charset="0"/>
              </a:rPr>
              <a:t>OUTRAS QUESTÕES</a:t>
            </a:r>
          </a:p>
          <a:p>
            <a:pPr>
              <a:lnSpc>
                <a:spcPts val="2240"/>
              </a:lnSpc>
              <a:spcAft>
                <a:spcPts val="1200"/>
              </a:spcAft>
            </a:pPr>
            <a:r>
              <a:rPr lang="pt-BR" sz="1500" dirty="0" smtClean="0">
                <a:solidFill>
                  <a:srgbClr val="A2B83C"/>
                </a:solidFill>
                <a:latin typeface="Gotham Medium" charset="0"/>
                <a:ea typeface="Gotham Medium" charset="0"/>
                <a:cs typeface="Gotham Medium" charset="0"/>
              </a:rPr>
              <a:t>A)</a:t>
            </a:r>
            <a:r>
              <a:rPr lang="pt-BR" sz="1500" dirty="0" smtClean="0">
                <a:solidFill>
                  <a:srgbClr val="A2B83C"/>
                </a:solidFill>
                <a:latin typeface="Gotham Book" charset="0"/>
                <a:ea typeface="Gotham Book" charset="0"/>
                <a:cs typeface="Gotham Book" charset="0"/>
              </a:rPr>
              <a:t> </a:t>
            </a:r>
            <a:r>
              <a:rPr lang="pt-BR" sz="1500" dirty="0" smtClean="0">
                <a:solidFill>
                  <a:schemeClr val="tx1">
                    <a:lumMod val="65000"/>
                    <a:lumOff val="35000"/>
                  </a:schemeClr>
                </a:solidFill>
                <a:latin typeface="Gotham Book" charset="0"/>
                <a:ea typeface="Gotham Book" charset="0"/>
                <a:cs typeface="Gotham Book" charset="0"/>
              </a:rPr>
              <a:t>Equiparação Salarial: Mesmo estabelecimento empresarial; igual produtividade e com a mesma perfeição técnica, entre pessoas cuja diferença de tempo de serviço para o mesmo empregador não seja superior a quatro anos e a diferença de tempo na função não seja superior a dois anos; Plano de carreira</a:t>
            </a:r>
          </a:p>
          <a:p>
            <a:pPr>
              <a:lnSpc>
                <a:spcPts val="2240"/>
              </a:lnSpc>
              <a:spcAft>
                <a:spcPts val="1200"/>
              </a:spcAft>
            </a:pPr>
            <a:r>
              <a:rPr lang="pt-BR" sz="1500" dirty="0" err="1" smtClean="0">
                <a:solidFill>
                  <a:srgbClr val="A2B83C"/>
                </a:solidFill>
                <a:latin typeface="Gotham Medium" charset="0"/>
                <a:ea typeface="Gotham Medium" charset="0"/>
                <a:cs typeface="Gotham Medium" charset="0"/>
              </a:rPr>
              <a:t>B</a:t>
            </a:r>
            <a:r>
              <a:rPr lang="pt-BR" sz="1500" dirty="0" smtClean="0">
                <a:solidFill>
                  <a:srgbClr val="A2B83C"/>
                </a:solidFill>
                <a:latin typeface="Gotham Medium" charset="0"/>
                <a:ea typeface="Gotham Medium" charset="0"/>
                <a:cs typeface="Gotham Medium" charset="0"/>
              </a:rPr>
              <a:t>)</a:t>
            </a:r>
            <a:r>
              <a:rPr lang="pt-BR" sz="1500" dirty="0" smtClean="0">
                <a:solidFill>
                  <a:srgbClr val="A2B83C"/>
                </a:solidFill>
                <a:latin typeface="Gotham Book" charset="0"/>
                <a:ea typeface="Gotham Book" charset="0"/>
                <a:cs typeface="Gotham Book" charset="0"/>
              </a:rPr>
              <a:t> </a:t>
            </a:r>
            <a:r>
              <a:rPr lang="pt-BR" sz="1500" dirty="0" smtClean="0">
                <a:solidFill>
                  <a:schemeClr val="tx1">
                    <a:lumMod val="65000"/>
                    <a:lumOff val="35000"/>
                  </a:schemeClr>
                </a:solidFill>
                <a:latin typeface="Gotham Book" charset="0"/>
                <a:ea typeface="Gotham Book" charset="0"/>
                <a:cs typeface="Gotham Book" charset="0"/>
              </a:rPr>
              <a:t>Quitação anual de verbas trabalhistas. Sindicato. Eficácia liberatória</a:t>
            </a:r>
          </a:p>
          <a:p>
            <a:pPr>
              <a:lnSpc>
                <a:spcPts val="2240"/>
              </a:lnSpc>
              <a:spcAft>
                <a:spcPts val="1200"/>
              </a:spcAft>
            </a:pPr>
            <a:r>
              <a:rPr lang="pt-BR" sz="1500" dirty="0" smtClean="0">
                <a:solidFill>
                  <a:srgbClr val="A2B83C"/>
                </a:solidFill>
                <a:latin typeface="Gotham Medium" charset="0"/>
                <a:ea typeface="Gotham Medium" charset="0"/>
                <a:cs typeface="Gotham Medium" charset="0"/>
              </a:rPr>
              <a:t>C)</a:t>
            </a:r>
            <a:r>
              <a:rPr lang="pt-BR" sz="1500" dirty="0" smtClean="0">
                <a:solidFill>
                  <a:srgbClr val="A2B83C"/>
                </a:solidFill>
                <a:latin typeface="Gotham Book" charset="0"/>
                <a:ea typeface="Gotham Book" charset="0"/>
                <a:cs typeface="Gotham Book" charset="0"/>
              </a:rPr>
              <a:t> </a:t>
            </a:r>
            <a:r>
              <a:rPr lang="pt-BR" sz="1500" dirty="0" smtClean="0">
                <a:solidFill>
                  <a:schemeClr val="tx1">
                    <a:lumMod val="65000"/>
                    <a:lumOff val="35000"/>
                  </a:schemeClr>
                </a:solidFill>
                <a:latin typeface="Gotham Book" charset="0"/>
                <a:ea typeface="Gotham Book" charset="0"/>
                <a:cs typeface="Gotham Book" charset="0"/>
              </a:rPr>
              <a:t>Situação da trabalhadora Gestante e Lactante</a:t>
            </a:r>
          </a:p>
          <a:p>
            <a:pPr>
              <a:lnSpc>
                <a:spcPts val="2240"/>
              </a:lnSpc>
              <a:spcAft>
                <a:spcPts val="1200"/>
              </a:spcAft>
            </a:pPr>
            <a:r>
              <a:rPr lang="pt-BR" sz="1500" dirty="0" err="1">
                <a:solidFill>
                  <a:srgbClr val="A2B83C"/>
                </a:solidFill>
                <a:latin typeface="Gotham Medium" charset="0"/>
                <a:ea typeface="Gotham Medium" charset="0"/>
                <a:cs typeface="Gotham Medium" charset="0"/>
              </a:rPr>
              <a:t>D</a:t>
            </a:r>
            <a:r>
              <a:rPr lang="pt-BR" sz="1500" dirty="0" smtClean="0">
                <a:solidFill>
                  <a:srgbClr val="A2B83C"/>
                </a:solidFill>
                <a:latin typeface="Gotham Medium" charset="0"/>
                <a:ea typeface="Gotham Medium" charset="0"/>
                <a:cs typeface="Gotham Medium" charset="0"/>
              </a:rPr>
              <a:t>)</a:t>
            </a:r>
            <a:r>
              <a:rPr lang="pt-BR" sz="1500" dirty="0" smtClean="0">
                <a:solidFill>
                  <a:srgbClr val="A2B83C"/>
                </a:solidFill>
                <a:latin typeface="Gotham Book" charset="0"/>
                <a:ea typeface="Gotham Book" charset="0"/>
                <a:cs typeface="Gotham Book" charset="0"/>
              </a:rPr>
              <a:t> </a:t>
            </a:r>
            <a:r>
              <a:rPr lang="pt-BR" sz="1500" dirty="0" smtClean="0">
                <a:solidFill>
                  <a:schemeClr val="tx1">
                    <a:lumMod val="65000"/>
                    <a:lumOff val="35000"/>
                  </a:schemeClr>
                </a:solidFill>
                <a:latin typeface="Gotham Book" charset="0"/>
                <a:ea typeface="Gotham Book" charset="0"/>
                <a:cs typeface="Gotham Book" charset="0"/>
              </a:rPr>
              <a:t>Férias: Prevê o parcelamento de férias em até 3 períodos (um de 14 e os outros não inferiores a 5 dias) e acaba com sua proibição para menores de 18 e maiores de 50 anos</a:t>
            </a:r>
          </a:p>
        </p:txBody>
      </p:sp>
    </p:spTree>
    <p:extLst>
      <p:ext uri="{BB962C8B-B14F-4D97-AF65-F5344CB8AC3E}">
        <p14:creationId xmlns:p14="http://schemas.microsoft.com/office/powerpoint/2010/main" val="3365753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661283" y="1944126"/>
            <a:ext cx="6996818" cy="1738938"/>
          </a:xfrm>
          <a:prstGeom prst="rect">
            <a:avLst/>
          </a:prstGeom>
          <a:noFill/>
        </p:spPr>
        <p:txBody>
          <a:bodyPr wrap="square" rtlCol="0">
            <a:spAutoFit/>
          </a:bodyPr>
          <a:lstStyle/>
          <a:p>
            <a:pPr>
              <a:spcAft>
                <a:spcPts val="1200"/>
              </a:spcAft>
            </a:pPr>
            <a:r>
              <a:rPr lang="pt-BR" sz="2200" b="1" dirty="0" smtClean="0">
                <a:solidFill>
                  <a:srgbClr val="019D7E"/>
                </a:solidFill>
                <a:latin typeface="Gotham" charset="0"/>
                <a:ea typeface="Gotham" charset="0"/>
                <a:cs typeface="Gotham" charset="0"/>
              </a:rPr>
              <a:t>FORMAS DE CONTRATAÇÃO</a:t>
            </a:r>
          </a:p>
          <a:p>
            <a:pPr>
              <a:lnSpc>
                <a:spcPts val="2240"/>
              </a:lnSpc>
              <a:spcAft>
                <a:spcPts val="1200"/>
              </a:spcAft>
            </a:pPr>
            <a:r>
              <a:rPr lang="pt-BR" sz="1500" dirty="0">
                <a:solidFill>
                  <a:srgbClr val="A2B83C"/>
                </a:solidFill>
                <a:latin typeface="Gotham Medium" charset="0"/>
                <a:ea typeface="Gotham Medium" charset="0"/>
                <a:cs typeface="Gotham Medium" charset="0"/>
              </a:rPr>
              <a:t>A</a:t>
            </a:r>
            <a:r>
              <a:rPr lang="pt-BR" sz="1500" dirty="0" smtClean="0">
                <a:solidFill>
                  <a:srgbClr val="A2B83C"/>
                </a:solidFill>
                <a:latin typeface="Gotham Medium" charset="0"/>
                <a:ea typeface="Gotham Medium" charset="0"/>
                <a:cs typeface="Gotham Medium" charset="0"/>
              </a:rPr>
              <a:t>)</a:t>
            </a:r>
            <a:r>
              <a:rPr lang="pt-BR" sz="1500" dirty="0" smtClean="0">
                <a:solidFill>
                  <a:srgbClr val="A2B83C"/>
                </a:solidFill>
                <a:latin typeface="Gotham Book" charset="0"/>
                <a:ea typeface="Gotham Book" charset="0"/>
                <a:cs typeface="Gotham Book" charset="0"/>
              </a:rPr>
              <a:t> </a:t>
            </a:r>
            <a:r>
              <a:rPr lang="pt-BR" sz="1500" dirty="0" smtClean="0">
                <a:solidFill>
                  <a:schemeClr val="tx1">
                    <a:lumMod val="65000"/>
                    <a:lumOff val="35000"/>
                  </a:schemeClr>
                </a:solidFill>
                <a:latin typeface="Gotham Book" charset="0"/>
                <a:ea typeface="Gotham Book" charset="0"/>
                <a:cs typeface="Gotham Book" charset="0"/>
              </a:rPr>
              <a:t>Terceirização</a:t>
            </a:r>
          </a:p>
          <a:p>
            <a:pPr>
              <a:lnSpc>
                <a:spcPts val="2240"/>
              </a:lnSpc>
              <a:spcAft>
                <a:spcPts val="1200"/>
              </a:spcAft>
            </a:pPr>
            <a:r>
              <a:rPr lang="pt-BR" sz="1500" dirty="0" err="1" smtClean="0">
                <a:solidFill>
                  <a:srgbClr val="A2B83C"/>
                </a:solidFill>
                <a:latin typeface="Gotham Medium" charset="0"/>
                <a:ea typeface="Gotham Medium" charset="0"/>
                <a:cs typeface="Gotham Medium" charset="0"/>
              </a:rPr>
              <a:t>B</a:t>
            </a:r>
            <a:r>
              <a:rPr lang="pt-BR" sz="1500" dirty="0" smtClean="0">
                <a:solidFill>
                  <a:srgbClr val="A2B83C"/>
                </a:solidFill>
                <a:latin typeface="Gotham Medium" charset="0"/>
                <a:ea typeface="Gotham Medium" charset="0"/>
                <a:cs typeface="Gotham Medium" charset="0"/>
              </a:rPr>
              <a:t>)</a:t>
            </a:r>
            <a:r>
              <a:rPr lang="pt-BR" sz="1500" dirty="0" smtClean="0">
                <a:solidFill>
                  <a:srgbClr val="A2B83C"/>
                </a:solidFill>
                <a:latin typeface="Gotham Book" charset="0"/>
                <a:ea typeface="Gotham Book" charset="0"/>
                <a:cs typeface="Gotham Book" charset="0"/>
              </a:rPr>
              <a:t> </a:t>
            </a:r>
            <a:r>
              <a:rPr lang="pt-BR" sz="1500" dirty="0" smtClean="0">
                <a:solidFill>
                  <a:schemeClr val="tx1">
                    <a:lumMod val="65000"/>
                    <a:lumOff val="35000"/>
                  </a:schemeClr>
                </a:solidFill>
                <a:latin typeface="Gotham Book" charset="0"/>
                <a:ea typeface="Gotham Book" charset="0"/>
                <a:cs typeface="Gotham Book" charset="0"/>
              </a:rPr>
              <a:t>Trabalho Autônomo</a:t>
            </a:r>
          </a:p>
          <a:p>
            <a:pPr>
              <a:lnSpc>
                <a:spcPts val="2240"/>
              </a:lnSpc>
              <a:spcAft>
                <a:spcPts val="1200"/>
              </a:spcAft>
            </a:pPr>
            <a:r>
              <a:rPr lang="pt-BR" sz="1500" dirty="0" smtClean="0">
                <a:solidFill>
                  <a:srgbClr val="A2B83C"/>
                </a:solidFill>
                <a:latin typeface="Gotham Medium" charset="0"/>
                <a:ea typeface="Gotham Medium" charset="0"/>
                <a:cs typeface="Gotham Medium" charset="0"/>
              </a:rPr>
              <a:t>C)</a:t>
            </a:r>
            <a:r>
              <a:rPr lang="pt-BR" sz="1500" dirty="0" smtClean="0">
                <a:solidFill>
                  <a:srgbClr val="A2B83C"/>
                </a:solidFill>
                <a:latin typeface="Gotham Book" charset="0"/>
                <a:ea typeface="Gotham Book" charset="0"/>
                <a:cs typeface="Gotham Book" charset="0"/>
              </a:rPr>
              <a:t> </a:t>
            </a:r>
            <a:r>
              <a:rPr lang="pt-BR" sz="1500" dirty="0" smtClean="0">
                <a:solidFill>
                  <a:schemeClr val="tx1">
                    <a:lumMod val="65000"/>
                    <a:lumOff val="35000"/>
                  </a:schemeClr>
                </a:solidFill>
                <a:latin typeface="Gotham Book" charset="0"/>
                <a:ea typeface="Gotham Book" charset="0"/>
                <a:cs typeface="Gotham Book" charset="0"/>
              </a:rPr>
              <a:t>Trabalho Intermitente</a:t>
            </a:r>
          </a:p>
        </p:txBody>
      </p:sp>
    </p:spTree>
    <p:extLst>
      <p:ext uri="{BB962C8B-B14F-4D97-AF65-F5344CB8AC3E}">
        <p14:creationId xmlns:p14="http://schemas.microsoft.com/office/powerpoint/2010/main" val="362898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661283" y="1806966"/>
            <a:ext cx="7991116" cy="4067780"/>
          </a:xfrm>
          <a:prstGeom prst="rect">
            <a:avLst/>
          </a:prstGeom>
          <a:noFill/>
        </p:spPr>
        <p:txBody>
          <a:bodyPr wrap="square" rtlCol="0">
            <a:spAutoFit/>
          </a:bodyPr>
          <a:lstStyle/>
          <a:p>
            <a:pPr>
              <a:lnSpc>
                <a:spcPts val="2240"/>
              </a:lnSpc>
              <a:spcAft>
                <a:spcPts val="1200"/>
              </a:spcAft>
            </a:pPr>
            <a:r>
              <a:rPr lang="pt-BR" sz="1700" b="1" dirty="0" smtClean="0">
                <a:solidFill>
                  <a:srgbClr val="A2B73D"/>
                </a:solidFill>
                <a:latin typeface="Gotham" charset="0"/>
                <a:ea typeface="Gotham" charset="0"/>
                <a:cs typeface="Gotham" charset="0"/>
              </a:rPr>
              <a:t>TERCEIRIZAÇÃO – LEI Nº 13.429, de 31 de março de 2017</a:t>
            </a:r>
          </a:p>
          <a:p>
            <a:pPr>
              <a:lnSpc>
                <a:spcPts val="1980"/>
              </a:lnSpc>
              <a:spcAft>
                <a:spcPts val="1200"/>
              </a:spcAft>
            </a:pPr>
            <a:r>
              <a:rPr lang="pt-BR" sz="1400" dirty="0">
                <a:solidFill>
                  <a:schemeClr val="tx1">
                    <a:lumMod val="65000"/>
                    <a:lumOff val="35000"/>
                  </a:schemeClr>
                </a:solidFill>
                <a:latin typeface="Gotham Medium" charset="0"/>
                <a:ea typeface="Gotham Medium" charset="0"/>
                <a:cs typeface="Gotham Medium" charset="0"/>
              </a:rPr>
              <a:t>1</a:t>
            </a:r>
            <a:r>
              <a:rPr lang="pt-BR" sz="1400" dirty="0" smtClean="0">
                <a:solidFill>
                  <a:schemeClr val="tx1">
                    <a:lumMod val="65000"/>
                    <a:lumOff val="35000"/>
                  </a:schemeClr>
                </a:solidFill>
                <a:latin typeface="Gotham Medium" charset="0"/>
                <a:ea typeface="Gotham Medium" charset="0"/>
                <a:cs typeface="Gotham Medium" charset="0"/>
              </a:rPr>
              <a:t>) QUESTÃO PRINCIPAL: </a:t>
            </a:r>
            <a:r>
              <a:rPr lang="pt-BR" sz="1400" dirty="0" smtClean="0">
                <a:solidFill>
                  <a:schemeClr val="tx1">
                    <a:lumMod val="65000"/>
                    <a:lumOff val="35000"/>
                  </a:schemeClr>
                </a:solidFill>
                <a:latin typeface="Gotham Book" charset="0"/>
                <a:ea typeface="Gotham Book" charset="0"/>
                <a:cs typeface="Gotham Book" charset="0"/>
              </a:rPr>
              <a:t>Acaba com a distinção entre atividade fim e atividade meio como critério determinante e autorizador da terceirização</a:t>
            </a:r>
          </a:p>
          <a:p>
            <a:pPr>
              <a:lnSpc>
                <a:spcPts val="1980"/>
              </a:lnSpc>
              <a:spcAft>
                <a:spcPts val="1200"/>
              </a:spcAft>
            </a:pPr>
            <a:r>
              <a:rPr lang="pt-BR" sz="1400" dirty="0" smtClean="0">
                <a:solidFill>
                  <a:schemeClr val="tx1">
                    <a:lumMod val="65000"/>
                    <a:lumOff val="35000"/>
                  </a:schemeClr>
                </a:solidFill>
                <a:latin typeface="Gotham Medium" charset="0"/>
                <a:ea typeface="Gotham Medium" charset="0"/>
                <a:cs typeface="Gotham Medium" charset="0"/>
              </a:rPr>
              <a:t>2) Transporte, refeição, atendimento médico e ambulatorial:</a:t>
            </a:r>
            <a:r>
              <a:rPr lang="pt-BR" sz="1400" dirty="0" smtClean="0">
                <a:solidFill>
                  <a:schemeClr val="tx1">
                    <a:lumMod val="65000"/>
                    <a:lumOff val="35000"/>
                  </a:schemeClr>
                </a:solidFill>
                <a:latin typeface="Gotham Book" charset="0"/>
                <a:ea typeface="Gotham Book" charset="0"/>
                <a:cs typeface="Gotham Book" charset="0"/>
              </a:rPr>
              <a:t> Mesmas condições relativas a: alimentação garantida aos empregados da contratante, quando oferecida em refeitórios; direito de utilizar os serviços de transporte; treinamento adequado, fornecido pela contratada, quando a atividade o exigir; atendimento médico e ambulatorial.</a:t>
            </a:r>
          </a:p>
          <a:p>
            <a:pPr>
              <a:lnSpc>
                <a:spcPts val="1980"/>
              </a:lnSpc>
              <a:spcAft>
                <a:spcPts val="1200"/>
              </a:spcAft>
            </a:pPr>
            <a:r>
              <a:rPr lang="pt-BR" sz="1400" dirty="0">
                <a:solidFill>
                  <a:schemeClr val="tx1">
                    <a:lumMod val="65000"/>
                    <a:lumOff val="35000"/>
                  </a:schemeClr>
                </a:solidFill>
                <a:latin typeface="Gotham Medium" charset="0"/>
                <a:ea typeface="Gotham Medium" charset="0"/>
                <a:cs typeface="Gotham Medium" charset="0"/>
              </a:rPr>
              <a:t>3</a:t>
            </a:r>
            <a:r>
              <a:rPr lang="pt-BR" sz="1400" dirty="0" smtClean="0">
                <a:solidFill>
                  <a:schemeClr val="tx1">
                    <a:lumMod val="65000"/>
                    <a:lumOff val="35000"/>
                  </a:schemeClr>
                </a:solidFill>
                <a:latin typeface="Gotham Medium" charset="0"/>
                <a:ea typeface="Gotham Medium" charset="0"/>
                <a:cs typeface="Gotham Medium" charset="0"/>
              </a:rPr>
              <a:t>) Condições de segurança, higiene e salubridade dos trabalhadores:</a:t>
            </a:r>
            <a:r>
              <a:rPr lang="pt-BR" sz="1400" dirty="0" smtClean="0">
                <a:solidFill>
                  <a:schemeClr val="tx1">
                    <a:lumMod val="65000"/>
                    <a:lumOff val="35000"/>
                  </a:schemeClr>
                </a:solidFill>
                <a:latin typeface="Gotham Book" charset="0"/>
                <a:ea typeface="Gotham Book" charset="0"/>
                <a:cs typeface="Gotham Book" charset="0"/>
              </a:rPr>
              <a:t> É de responsabilidade da empresa CONTRATANTE, quando o trabalho for realizado em suas dependências ou em local previamente convencionado em contrato</a:t>
            </a:r>
          </a:p>
          <a:p>
            <a:pPr>
              <a:lnSpc>
                <a:spcPts val="1980"/>
              </a:lnSpc>
              <a:spcAft>
                <a:spcPts val="1200"/>
              </a:spcAft>
            </a:pPr>
            <a:r>
              <a:rPr lang="pt-BR" sz="1400" dirty="0">
                <a:solidFill>
                  <a:schemeClr val="tx1">
                    <a:lumMod val="65000"/>
                    <a:lumOff val="35000"/>
                  </a:schemeClr>
                </a:solidFill>
                <a:latin typeface="Gotham Medium" charset="0"/>
                <a:ea typeface="Gotham Medium" charset="0"/>
                <a:cs typeface="Gotham Medium" charset="0"/>
              </a:rPr>
              <a:t>4</a:t>
            </a:r>
            <a:r>
              <a:rPr lang="pt-BR" sz="1400" dirty="0" smtClean="0">
                <a:solidFill>
                  <a:schemeClr val="tx1">
                    <a:lumMod val="65000"/>
                    <a:lumOff val="35000"/>
                  </a:schemeClr>
                </a:solidFill>
                <a:latin typeface="Gotham Medium" charset="0"/>
                <a:ea typeface="Gotham Medium" charset="0"/>
                <a:cs typeface="Gotham Medium" charset="0"/>
              </a:rPr>
              <a:t>) Obrigações Trabalhistas:</a:t>
            </a:r>
            <a:r>
              <a:rPr lang="pt-BR" sz="1400" dirty="0" smtClean="0">
                <a:solidFill>
                  <a:schemeClr val="tx1">
                    <a:lumMod val="65000"/>
                    <a:lumOff val="35000"/>
                  </a:schemeClr>
                </a:solidFill>
                <a:latin typeface="Gotham Book" charset="0"/>
                <a:ea typeface="Gotham Book" charset="0"/>
                <a:cs typeface="Gotham Book" charset="0"/>
              </a:rPr>
              <a:t> definida a responsabilidade SUBSIDIÁRIA, ou seja, a contratante será acionada caso a contratada não honre com o pagamento das verbas trabalhistas do empregado</a:t>
            </a:r>
          </a:p>
        </p:txBody>
      </p:sp>
    </p:spTree>
    <p:extLst>
      <p:ext uri="{BB962C8B-B14F-4D97-AF65-F5344CB8AC3E}">
        <p14:creationId xmlns:p14="http://schemas.microsoft.com/office/powerpoint/2010/main" val="10093037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661283" y="1806966"/>
            <a:ext cx="7991116" cy="3144451"/>
          </a:xfrm>
          <a:prstGeom prst="rect">
            <a:avLst/>
          </a:prstGeom>
          <a:noFill/>
        </p:spPr>
        <p:txBody>
          <a:bodyPr wrap="square" rtlCol="0">
            <a:spAutoFit/>
          </a:bodyPr>
          <a:lstStyle/>
          <a:p>
            <a:pPr>
              <a:lnSpc>
                <a:spcPts val="2240"/>
              </a:lnSpc>
              <a:spcAft>
                <a:spcPts val="1200"/>
              </a:spcAft>
            </a:pPr>
            <a:r>
              <a:rPr lang="pt-BR" sz="1700" b="1" dirty="0" smtClean="0">
                <a:solidFill>
                  <a:srgbClr val="A2B73D"/>
                </a:solidFill>
                <a:latin typeface="Gotham" charset="0"/>
                <a:ea typeface="Gotham" charset="0"/>
                <a:cs typeface="Gotham" charset="0"/>
              </a:rPr>
              <a:t>TERCEIRIZAÇÃO – LEI Nº 13.429, de 31 de março de 2017</a:t>
            </a:r>
          </a:p>
          <a:p>
            <a:pPr>
              <a:lnSpc>
                <a:spcPts val="1980"/>
              </a:lnSpc>
              <a:spcAft>
                <a:spcPts val="1200"/>
              </a:spcAft>
            </a:pPr>
            <a:r>
              <a:rPr lang="pt-BR" sz="1400" dirty="0">
                <a:solidFill>
                  <a:schemeClr val="tx1">
                    <a:lumMod val="65000"/>
                    <a:lumOff val="35000"/>
                  </a:schemeClr>
                </a:solidFill>
                <a:latin typeface="Gotham Medium" charset="0"/>
                <a:ea typeface="Gotham Medium" charset="0"/>
                <a:cs typeface="Gotham Medium" charset="0"/>
              </a:rPr>
              <a:t>1</a:t>
            </a:r>
            <a:r>
              <a:rPr lang="pt-BR" sz="1400" dirty="0" smtClean="0">
                <a:solidFill>
                  <a:schemeClr val="tx1">
                    <a:lumMod val="65000"/>
                    <a:lumOff val="35000"/>
                  </a:schemeClr>
                </a:solidFill>
                <a:latin typeface="Gotham Medium" charset="0"/>
                <a:ea typeface="Gotham Medium" charset="0"/>
                <a:cs typeface="Gotham Medium" charset="0"/>
              </a:rPr>
              <a:t>) Quarentena:</a:t>
            </a:r>
            <a:r>
              <a:rPr lang="pt-BR" sz="1400" dirty="0" smtClean="0">
                <a:solidFill>
                  <a:schemeClr val="tx1">
                    <a:lumMod val="65000"/>
                    <a:lumOff val="35000"/>
                  </a:schemeClr>
                </a:solidFill>
                <a:latin typeface="Gotham Book" charset="0"/>
                <a:ea typeface="Gotham Book" charset="0"/>
                <a:cs typeface="Gotham Book" charset="0"/>
              </a:rPr>
              <a:t> a tomadora não poderá contratar serviços de empresa cujo titular ou sócio tenha sido seu empregado ou trabalhador sem vínculo empregatício nos últimos 18 (dezoito) meses, exceto se for aposentado. Pelo mesmo período, o empregado que for demitido não poderá prestar serviços para esta mesma empresa na qualidade de empregado de empresa prestadora de serviços</a:t>
            </a:r>
          </a:p>
          <a:p>
            <a:pPr>
              <a:lnSpc>
                <a:spcPts val="1980"/>
              </a:lnSpc>
              <a:spcAft>
                <a:spcPts val="1200"/>
              </a:spcAft>
            </a:pPr>
            <a:r>
              <a:rPr lang="pt-BR" sz="1400" dirty="0">
                <a:solidFill>
                  <a:schemeClr val="tx1">
                    <a:lumMod val="65000"/>
                    <a:lumOff val="35000"/>
                  </a:schemeClr>
                </a:solidFill>
                <a:latin typeface="Gotham Medium" charset="0"/>
                <a:ea typeface="Gotham Medium" charset="0"/>
                <a:cs typeface="Gotham Medium" charset="0"/>
              </a:rPr>
              <a:t>2</a:t>
            </a:r>
            <a:r>
              <a:rPr lang="pt-BR" sz="1400" dirty="0" smtClean="0">
                <a:solidFill>
                  <a:schemeClr val="tx1">
                    <a:lumMod val="65000"/>
                    <a:lumOff val="35000"/>
                  </a:schemeClr>
                </a:solidFill>
                <a:latin typeface="Gotham Medium" charset="0"/>
                <a:ea typeface="Gotham Medium" charset="0"/>
                <a:cs typeface="Gotham Medium" charset="0"/>
              </a:rPr>
              <a:t>) Local da prestação dos serviços: </a:t>
            </a:r>
            <a:r>
              <a:rPr lang="pt-BR" sz="1400" dirty="0" smtClean="0">
                <a:solidFill>
                  <a:schemeClr val="tx1">
                    <a:lumMod val="65000"/>
                    <a:lumOff val="35000"/>
                  </a:schemeClr>
                </a:solidFill>
                <a:latin typeface="Gotham Book" charset="0"/>
                <a:ea typeface="Gotham Book" charset="0"/>
                <a:cs typeface="Gotham Book" charset="0"/>
              </a:rPr>
              <a:t>nas instalações físicas da empresa contratante ou em outro local, definido de comum acordo</a:t>
            </a:r>
          </a:p>
          <a:p>
            <a:pPr>
              <a:lnSpc>
                <a:spcPts val="1980"/>
              </a:lnSpc>
              <a:spcAft>
                <a:spcPts val="1200"/>
              </a:spcAft>
            </a:pPr>
            <a:r>
              <a:rPr lang="pt-BR" sz="1400" dirty="0">
                <a:solidFill>
                  <a:schemeClr val="tx1">
                    <a:lumMod val="65000"/>
                    <a:lumOff val="35000"/>
                  </a:schemeClr>
                </a:solidFill>
                <a:latin typeface="Gotham Medium" charset="0"/>
                <a:ea typeface="Gotham Medium" charset="0"/>
                <a:cs typeface="Gotham Medium" charset="0"/>
              </a:rPr>
              <a:t>3</a:t>
            </a:r>
            <a:r>
              <a:rPr lang="pt-BR" sz="1400" dirty="0" smtClean="0">
                <a:solidFill>
                  <a:schemeClr val="tx1">
                    <a:lumMod val="65000"/>
                    <a:lumOff val="35000"/>
                  </a:schemeClr>
                </a:solidFill>
                <a:latin typeface="Gotham Medium" charset="0"/>
                <a:ea typeface="Gotham Medium" charset="0"/>
                <a:cs typeface="Gotham Medium" charset="0"/>
              </a:rPr>
              <a:t>) Tarefas dos trabalhadores:</a:t>
            </a:r>
            <a:r>
              <a:rPr lang="pt-BR" sz="1400" dirty="0" smtClean="0">
                <a:solidFill>
                  <a:schemeClr val="tx1">
                    <a:lumMod val="65000"/>
                    <a:lumOff val="35000"/>
                  </a:schemeClr>
                </a:solidFill>
                <a:latin typeface="Gotham Book" charset="0"/>
                <a:ea typeface="Gotham Book" charset="0"/>
                <a:cs typeface="Gotham Book" charset="0"/>
              </a:rPr>
              <a:t> Vedação da utilização dos trabalhadores em atividades distintas das que foram objeto do contrato com a empresa prestadora dos serviços</a:t>
            </a:r>
          </a:p>
        </p:txBody>
      </p:sp>
    </p:spTree>
    <p:extLst>
      <p:ext uri="{BB962C8B-B14F-4D97-AF65-F5344CB8AC3E}">
        <p14:creationId xmlns:p14="http://schemas.microsoft.com/office/powerpoint/2010/main" val="16607392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502920" y="1806966"/>
            <a:ext cx="8351521" cy="2785378"/>
          </a:xfrm>
          <a:prstGeom prst="rect">
            <a:avLst/>
          </a:prstGeom>
          <a:noFill/>
        </p:spPr>
        <p:txBody>
          <a:bodyPr wrap="square" rtlCol="0">
            <a:spAutoFit/>
          </a:bodyPr>
          <a:lstStyle/>
          <a:p>
            <a:pPr>
              <a:lnSpc>
                <a:spcPts val="2240"/>
              </a:lnSpc>
              <a:spcAft>
                <a:spcPts val="1200"/>
              </a:spcAft>
            </a:pPr>
            <a:r>
              <a:rPr lang="pt-BR" sz="1700" b="1" dirty="0" smtClean="0">
                <a:solidFill>
                  <a:srgbClr val="A2B73D"/>
                </a:solidFill>
                <a:latin typeface="Gotham" charset="0"/>
                <a:ea typeface="Gotham" charset="0"/>
                <a:cs typeface="Gotham" charset="0"/>
              </a:rPr>
              <a:t>TRABALHO AUTÔNOMO</a:t>
            </a:r>
          </a:p>
          <a:p>
            <a:pPr>
              <a:lnSpc>
                <a:spcPts val="1980"/>
              </a:lnSpc>
              <a:spcAft>
                <a:spcPts val="1200"/>
              </a:spcAft>
            </a:pPr>
            <a:r>
              <a:rPr lang="pt-BR" sz="1400" dirty="0" smtClean="0">
                <a:solidFill>
                  <a:schemeClr val="tx1">
                    <a:lumMod val="65000"/>
                    <a:lumOff val="35000"/>
                  </a:schemeClr>
                </a:solidFill>
                <a:latin typeface="Gotham Book" charset="0"/>
                <a:ea typeface="Gotham Book" charset="0"/>
                <a:cs typeface="Gotham Book" charset="0"/>
              </a:rPr>
              <a:t>A contratação do autônomo, cumpridas por este todas as formalidades legais, de forma contínua ou não, afasta a qualidade de empregado.</a:t>
            </a:r>
          </a:p>
          <a:p>
            <a:pPr>
              <a:lnSpc>
                <a:spcPts val="1980"/>
              </a:lnSpc>
              <a:spcAft>
                <a:spcPts val="1200"/>
              </a:spcAft>
            </a:pPr>
            <a:r>
              <a:rPr lang="pt-BR" sz="1400" dirty="0" smtClean="0">
                <a:solidFill>
                  <a:schemeClr val="tx1">
                    <a:lumMod val="65000"/>
                    <a:lumOff val="35000"/>
                  </a:schemeClr>
                </a:solidFill>
                <a:latin typeface="Gotham Medium" charset="0"/>
                <a:ea typeface="Gotham Medium" charset="0"/>
                <a:cs typeface="Gotham Medium" charset="0"/>
              </a:rPr>
              <a:t>1) Exclusividade: </a:t>
            </a:r>
            <a:r>
              <a:rPr lang="pt-BR" sz="1400" dirty="0" smtClean="0">
                <a:solidFill>
                  <a:schemeClr val="tx1">
                    <a:lumMod val="65000"/>
                    <a:lumOff val="35000"/>
                  </a:schemeClr>
                </a:solidFill>
                <a:latin typeface="Gotham Book" charset="0"/>
                <a:ea typeface="Gotham Book" charset="0"/>
                <a:cs typeface="Gotham Book" charset="0"/>
              </a:rPr>
              <a:t>É vedada a contratação com cláusula de exclusividade, porém é permitido que o trabalhador autônomo preste serviços a um só contratante</a:t>
            </a:r>
          </a:p>
          <a:p>
            <a:pPr>
              <a:lnSpc>
                <a:spcPts val="1980"/>
              </a:lnSpc>
              <a:spcAft>
                <a:spcPts val="1200"/>
              </a:spcAft>
            </a:pPr>
            <a:r>
              <a:rPr lang="pt-BR" sz="1400" dirty="0">
                <a:solidFill>
                  <a:schemeClr val="tx1">
                    <a:lumMod val="65000"/>
                    <a:lumOff val="35000"/>
                  </a:schemeClr>
                </a:solidFill>
                <a:latin typeface="Gotham Medium" charset="0"/>
                <a:ea typeface="Gotham Medium" charset="0"/>
                <a:cs typeface="Gotham Medium" charset="0"/>
              </a:rPr>
              <a:t>2</a:t>
            </a:r>
            <a:r>
              <a:rPr lang="pt-BR" sz="1400" dirty="0" smtClean="0">
                <a:solidFill>
                  <a:schemeClr val="tx1">
                    <a:lumMod val="65000"/>
                    <a:lumOff val="35000"/>
                  </a:schemeClr>
                </a:solidFill>
                <a:latin typeface="Gotham Medium" charset="0"/>
                <a:ea typeface="Gotham Medium" charset="0"/>
                <a:cs typeface="Gotham Medium" charset="0"/>
              </a:rPr>
              <a:t>) Recusa: </a:t>
            </a:r>
            <a:r>
              <a:rPr lang="pt-BR" sz="1400" dirty="0" smtClean="0">
                <a:solidFill>
                  <a:schemeClr val="tx1">
                    <a:lumMod val="65000"/>
                    <a:lumOff val="35000"/>
                  </a:schemeClr>
                </a:solidFill>
                <a:latin typeface="Gotham Book" charset="0"/>
                <a:ea typeface="Gotham Book" charset="0"/>
                <a:cs typeface="Gotham Book" charset="0"/>
              </a:rPr>
              <a:t>Garantida ao autônomo a recusa a realizar atividade demandada pelo contratante, garantida a aplicação de cláusula de penalidade prevista em contrato</a:t>
            </a:r>
          </a:p>
          <a:p>
            <a:pPr>
              <a:lnSpc>
                <a:spcPts val="1980"/>
              </a:lnSpc>
              <a:spcAft>
                <a:spcPts val="1200"/>
              </a:spcAft>
            </a:pPr>
            <a:r>
              <a:rPr lang="pt-BR" sz="1400" dirty="0">
                <a:solidFill>
                  <a:schemeClr val="tx1">
                    <a:lumMod val="65000"/>
                    <a:lumOff val="35000"/>
                  </a:schemeClr>
                </a:solidFill>
                <a:latin typeface="Gotham Medium" charset="0"/>
                <a:ea typeface="Gotham Medium" charset="0"/>
                <a:cs typeface="Gotham Medium" charset="0"/>
              </a:rPr>
              <a:t>3</a:t>
            </a:r>
            <a:r>
              <a:rPr lang="pt-BR" sz="1400" dirty="0" smtClean="0">
                <a:solidFill>
                  <a:schemeClr val="tx1">
                    <a:lumMod val="65000"/>
                    <a:lumOff val="35000"/>
                  </a:schemeClr>
                </a:solidFill>
                <a:latin typeface="Gotham Medium" charset="0"/>
                <a:ea typeface="Gotham Medium" charset="0"/>
                <a:cs typeface="Gotham Medium" charset="0"/>
              </a:rPr>
              <a:t>) Subordinação:</a:t>
            </a:r>
            <a:r>
              <a:rPr lang="pt-BR" sz="1400" dirty="0" smtClean="0">
                <a:solidFill>
                  <a:schemeClr val="tx1">
                    <a:lumMod val="65000"/>
                    <a:lumOff val="35000"/>
                  </a:schemeClr>
                </a:solidFill>
                <a:latin typeface="Gotham Book" charset="0"/>
                <a:ea typeface="Gotham Book" charset="0"/>
                <a:cs typeface="Gotham Book" charset="0"/>
              </a:rPr>
              <a:t> Presente a subordinação jurídica, será reconhecido o vínculo empregatício.</a:t>
            </a:r>
          </a:p>
        </p:txBody>
      </p:sp>
    </p:spTree>
    <p:extLst>
      <p:ext uri="{BB962C8B-B14F-4D97-AF65-F5344CB8AC3E}">
        <p14:creationId xmlns:p14="http://schemas.microsoft.com/office/powerpoint/2010/main" val="2610453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403860" y="1806966"/>
            <a:ext cx="8580120" cy="4106252"/>
          </a:xfrm>
          <a:prstGeom prst="rect">
            <a:avLst/>
          </a:prstGeom>
          <a:noFill/>
        </p:spPr>
        <p:txBody>
          <a:bodyPr wrap="square" rtlCol="0">
            <a:spAutoFit/>
          </a:bodyPr>
          <a:lstStyle/>
          <a:p>
            <a:pPr>
              <a:lnSpc>
                <a:spcPts val="2240"/>
              </a:lnSpc>
              <a:spcAft>
                <a:spcPts val="1200"/>
              </a:spcAft>
            </a:pPr>
            <a:r>
              <a:rPr lang="pt-BR" sz="1700" b="1" dirty="0" smtClean="0">
                <a:solidFill>
                  <a:srgbClr val="A2B73D"/>
                </a:solidFill>
                <a:latin typeface="Gotham" charset="0"/>
                <a:ea typeface="Gotham" charset="0"/>
                <a:cs typeface="Gotham" charset="0"/>
              </a:rPr>
              <a:t>TRABALHO INTERMITENTE</a:t>
            </a:r>
          </a:p>
          <a:p>
            <a:pPr>
              <a:lnSpc>
                <a:spcPts val="1980"/>
              </a:lnSpc>
              <a:spcAft>
                <a:spcPts val="1200"/>
              </a:spcAft>
            </a:pPr>
            <a:r>
              <a:rPr lang="pt-BR" sz="1400" dirty="0" smtClean="0">
                <a:solidFill>
                  <a:schemeClr val="tx1">
                    <a:lumMod val="65000"/>
                    <a:lumOff val="35000"/>
                  </a:schemeClr>
                </a:solidFill>
                <a:latin typeface="Gotham Book" charset="0"/>
                <a:ea typeface="Gotham Book" charset="0"/>
                <a:cs typeface="Gotham Book" charset="0"/>
              </a:rPr>
              <a:t>O trabalho intermitente é o trabalho subordinado mas de natureza eventual, com alternância de períodos de prestação de serviços e de inatividade, determinados em horas, dias ou meses.</a:t>
            </a:r>
          </a:p>
          <a:p>
            <a:pPr>
              <a:lnSpc>
                <a:spcPts val="1980"/>
              </a:lnSpc>
              <a:spcAft>
                <a:spcPts val="100"/>
              </a:spcAft>
            </a:pPr>
            <a:r>
              <a:rPr lang="pt-BR" sz="1200" dirty="0" smtClean="0">
                <a:solidFill>
                  <a:schemeClr val="tx1">
                    <a:lumMod val="65000"/>
                    <a:lumOff val="35000"/>
                  </a:schemeClr>
                </a:solidFill>
                <a:latin typeface="Gotham Book" charset="0"/>
                <a:ea typeface="Gotham Book" charset="0"/>
                <a:cs typeface="Gotham Book" charset="0"/>
              </a:rPr>
              <a:t>•</a:t>
            </a:r>
            <a:r>
              <a:rPr lang="pt-BR" sz="1400" dirty="0" smtClean="0">
                <a:solidFill>
                  <a:schemeClr val="tx1">
                    <a:lumMod val="65000"/>
                    <a:lumOff val="35000"/>
                  </a:schemeClr>
                </a:solidFill>
                <a:latin typeface="Gotham Book" charset="0"/>
                <a:ea typeface="Gotham Book" charset="0"/>
                <a:cs typeface="Gotham Book" charset="0"/>
              </a:rPr>
              <a:t> </a:t>
            </a:r>
            <a:r>
              <a:rPr lang="pt-BR" sz="1400" dirty="0" smtClean="0">
                <a:solidFill>
                  <a:schemeClr val="tx1">
                    <a:lumMod val="65000"/>
                    <a:lumOff val="35000"/>
                  </a:schemeClr>
                </a:solidFill>
                <a:latin typeface="Gotham Medium" charset="0"/>
                <a:ea typeface="Gotham Medium" charset="0"/>
                <a:cs typeface="Gotham Medium" charset="0"/>
              </a:rPr>
              <a:t>Formalidades do contrato de trabalho:</a:t>
            </a:r>
            <a:r>
              <a:rPr lang="pt-BR" sz="1400" dirty="0" smtClean="0">
                <a:solidFill>
                  <a:schemeClr val="tx1">
                    <a:lumMod val="65000"/>
                    <a:lumOff val="35000"/>
                  </a:schemeClr>
                </a:solidFill>
                <a:latin typeface="Gotham Book" charset="0"/>
                <a:ea typeface="Gotham Book" charset="0"/>
                <a:cs typeface="Gotham Book" charset="0"/>
              </a:rPr>
              <a:t> Deve ser escrito e conterá todas as formalidades da contratação normal, como:</a:t>
            </a:r>
          </a:p>
          <a:p>
            <a:pPr lvl="1">
              <a:lnSpc>
                <a:spcPts val="1980"/>
              </a:lnSpc>
              <a:spcAft>
                <a:spcPts val="100"/>
              </a:spcAft>
            </a:pPr>
            <a:r>
              <a:rPr lang="pt-BR" sz="1400" dirty="0" smtClean="0">
                <a:solidFill>
                  <a:schemeClr val="tx1">
                    <a:lumMod val="65000"/>
                    <a:lumOff val="35000"/>
                  </a:schemeClr>
                </a:solidFill>
                <a:latin typeface="Gotham Book" charset="0"/>
                <a:ea typeface="Gotham Book" charset="0"/>
                <a:cs typeface="Gotham Book" charset="0"/>
              </a:rPr>
              <a:t>- Local de trabalho</a:t>
            </a:r>
          </a:p>
          <a:p>
            <a:pPr lvl="1">
              <a:lnSpc>
                <a:spcPts val="1980"/>
              </a:lnSpc>
              <a:spcAft>
                <a:spcPts val="100"/>
              </a:spcAft>
            </a:pPr>
            <a:r>
              <a:rPr lang="pt-BR" sz="1400" dirty="0" smtClean="0">
                <a:solidFill>
                  <a:schemeClr val="tx1">
                    <a:lumMod val="65000"/>
                    <a:lumOff val="35000"/>
                  </a:schemeClr>
                </a:solidFill>
                <a:latin typeface="Gotham Book" charset="0"/>
                <a:ea typeface="Gotham Book" charset="0"/>
                <a:cs typeface="Gotham Book" charset="0"/>
              </a:rPr>
              <a:t>- Turnos de trabalho</a:t>
            </a:r>
          </a:p>
          <a:p>
            <a:pPr lvl="1">
              <a:lnSpc>
                <a:spcPts val="1980"/>
              </a:lnSpc>
              <a:spcAft>
                <a:spcPts val="1200"/>
              </a:spcAft>
            </a:pPr>
            <a:r>
              <a:rPr lang="pt-BR" sz="1400" dirty="0" smtClean="0">
                <a:solidFill>
                  <a:schemeClr val="tx1">
                    <a:lumMod val="65000"/>
                    <a:lumOff val="35000"/>
                  </a:schemeClr>
                </a:solidFill>
                <a:latin typeface="Gotham Book" charset="0"/>
                <a:ea typeface="Gotham Book" charset="0"/>
                <a:cs typeface="Gotham Book" charset="0"/>
              </a:rPr>
              <a:t>- Remuneração, data e local de pagamento</a:t>
            </a:r>
          </a:p>
          <a:p>
            <a:pPr>
              <a:lnSpc>
                <a:spcPts val="1980"/>
              </a:lnSpc>
              <a:spcAft>
                <a:spcPts val="1200"/>
              </a:spcAft>
            </a:pPr>
            <a:r>
              <a:rPr lang="pt-BR" sz="1200" dirty="0" smtClean="0">
                <a:solidFill>
                  <a:schemeClr val="tx1">
                    <a:lumMod val="65000"/>
                    <a:lumOff val="35000"/>
                  </a:schemeClr>
                </a:solidFill>
                <a:latin typeface="Gotham Book" charset="0"/>
                <a:ea typeface="Gotham Book" charset="0"/>
                <a:cs typeface="Gotham Book" charset="0"/>
              </a:rPr>
              <a:t>•</a:t>
            </a:r>
            <a:r>
              <a:rPr lang="pt-BR" sz="1400" dirty="0" smtClean="0">
                <a:solidFill>
                  <a:schemeClr val="tx1">
                    <a:lumMod val="65000"/>
                    <a:lumOff val="35000"/>
                  </a:schemeClr>
                </a:solidFill>
                <a:latin typeface="Gotham Book" charset="0"/>
                <a:ea typeface="Gotham Book" charset="0"/>
                <a:cs typeface="Gotham Book" charset="0"/>
              </a:rPr>
              <a:t> </a:t>
            </a:r>
            <a:r>
              <a:rPr lang="pt-BR" sz="1400" dirty="0" smtClean="0">
                <a:solidFill>
                  <a:schemeClr val="tx1">
                    <a:lumMod val="65000"/>
                    <a:lumOff val="35000"/>
                  </a:schemeClr>
                </a:solidFill>
                <a:latin typeface="Gotham Medium" charset="0"/>
                <a:ea typeface="Gotham Medium" charset="0"/>
                <a:cs typeface="Gotham Medium" charset="0"/>
              </a:rPr>
              <a:t>Convocação:</a:t>
            </a:r>
            <a:r>
              <a:rPr lang="pt-BR" sz="1400" dirty="0" smtClean="0">
                <a:solidFill>
                  <a:schemeClr val="tx1">
                    <a:lumMod val="65000"/>
                    <a:lumOff val="35000"/>
                  </a:schemeClr>
                </a:solidFill>
                <a:latin typeface="Gotham Book" charset="0"/>
                <a:ea typeface="Gotham Book" charset="0"/>
                <a:cs typeface="Gotham Book" charset="0"/>
              </a:rPr>
              <a:t> O contrato de trabalho trará a forma. O empregado tem 24 horas para responder se aceita ou não, presumida, no silêncio, a recusa. Se o empregado não for convocado pelo período de um ano, o contrato será considerado rescindido de pleno direito.</a:t>
            </a:r>
          </a:p>
          <a:p>
            <a:pPr>
              <a:lnSpc>
                <a:spcPts val="1980"/>
              </a:lnSpc>
              <a:spcAft>
                <a:spcPts val="1200"/>
              </a:spcAft>
            </a:pPr>
            <a:r>
              <a:rPr lang="pt-BR" sz="1200" dirty="0" smtClean="0">
                <a:solidFill>
                  <a:schemeClr val="tx1">
                    <a:lumMod val="65000"/>
                    <a:lumOff val="35000"/>
                  </a:schemeClr>
                </a:solidFill>
                <a:latin typeface="Gotham Book" charset="0"/>
                <a:ea typeface="Gotham Book" charset="0"/>
                <a:cs typeface="Gotham Book" charset="0"/>
              </a:rPr>
              <a:t>•</a:t>
            </a:r>
            <a:r>
              <a:rPr lang="pt-BR" sz="1400" dirty="0" smtClean="0">
                <a:solidFill>
                  <a:schemeClr val="tx1">
                    <a:lumMod val="65000"/>
                    <a:lumOff val="35000"/>
                  </a:schemeClr>
                </a:solidFill>
                <a:latin typeface="Gotham Book" charset="0"/>
                <a:ea typeface="Gotham Book" charset="0"/>
                <a:cs typeface="Gotham Book" charset="0"/>
              </a:rPr>
              <a:t> </a:t>
            </a:r>
            <a:r>
              <a:rPr lang="pt-BR" sz="1400" dirty="0" smtClean="0">
                <a:solidFill>
                  <a:schemeClr val="tx1">
                    <a:lumMod val="65000"/>
                    <a:lumOff val="35000"/>
                  </a:schemeClr>
                </a:solidFill>
                <a:latin typeface="Gotham Medium" charset="0"/>
                <a:ea typeface="Gotham Medium" charset="0"/>
                <a:cs typeface="Gotham Medium" charset="0"/>
              </a:rPr>
              <a:t>Contribuições ao INSS e depósito do FGTS: </a:t>
            </a:r>
            <a:r>
              <a:rPr lang="pt-BR" sz="1400" dirty="0" smtClean="0">
                <a:solidFill>
                  <a:schemeClr val="tx1">
                    <a:lumMod val="65000"/>
                    <a:lumOff val="35000"/>
                  </a:schemeClr>
                </a:solidFill>
                <a:latin typeface="Gotham Book" charset="0"/>
                <a:ea typeface="Gotham Book" charset="0"/>
                <a:cs typeface="Gotham Book" charset="0"/>
              </a:rPr>
              <a:t>Feitos mensalmente, com base nos valores pagos no período mensal</a:t>
            </a:r>
          </a:p>
        </p:txBody>
      </p:sp>
    </p:spTree>
    <p:extLst>
      <p:ext uri="{BB962C8B-B14F-4D97-AF65-F5344CB8AC3E}">
        <p14:creationId xmlns:p14="http://schemas.microsoft.com/office/powerpoint/2010/main" val="1923537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403860" y="1806966"/>
            <a:ext cx="8580120" cy="4067780"/>
          </a:xfrm>
          <a:prstGeom prst="rect">
            <a:avLst/>
          </a:prstGeom>
          <a:noFill/>
        </p:spPr>
        <p:txBody>
          <a:bodyPr wrap="square" rtlCol="0">
            <a:spAutoFit/>
          </a:bodyPr>
          <a:lstStyle/>
          <a:p>
            <a:pPr>
              <a:lnSpc>
                <a:spcPts val="2240"/>
              </a:lnSpc>
              <a:spcAft>
                <a:spcPts val="1200"/>
              </a:spcAft>
            </a:pPr>
            <a:r>
              <a:rPr lang="pt-BR" sz="1700" b="1" dirty="0" smtClean="0">
                <a:solidFill>
                  <a:srgbClr val="A2B73D"/>
                </a:solidFill>
                <a:latin typeface="Gotham" charset="0"/>
                <a:ea typeface="Gotham" charset="0"/>
                <a:cs typeface="Gotham" charset="0"/>
              </a:rPr>
              <a:t>TRABALHO INTERMITENTE</a:t>
            </a:r>
          </a:p>
          <a:p>
            <a:pPr>
              <a:lnSpc>
                <a:spcPts val="1980"/>
              </a:lnSpc>
              <a:spcAft>
                <a:spcPts val="1200"/>
              </a:spcAft>
            </a:pPr>
            <a:r>
              <a:rPr lang="pt-BR" sz="1200" dirty="0" smtClean="0">
                <a:solidFill>
                  <a:schemeClr val="tx1">
                    <a:lumMod val="65000"/>
                    <a:lumOff val="35000"/>
                  </a:schemeClr>
                </a:solidFill>
                <a:latin typeface="Gotham Book" charset="0"/>
                <a:ea typeface="Gotham Book" charset="0"/>
                <a:cs typeface="Gotham Book" charset="0"/>
              </a:rPr>
              <a:t>•</a:t>
            </a:r>
            <a:r>
              <a:rPr lang="pt-BR" sz="1400" dirty="0" smtClean="0">
                <a:solidFill>
                  <a:schemeClr val="tx1">
                    <a:lumMod val="65000"/>
                    <a:lumOff val="35000"/>
                  </a:schemeClr>
                </a:solidFill>
                <a:latin typeface="Gotham Book" charset="0"/>
                <a:ea typeface="Gotham Book" charset="0"/>
                <a:cs typeface="Gotham Book" charset="0"/>
              </a:rPr>
              <a:t> </a:t>
            </a:r>
            <a:r>
              <a:rPr lang="pt-BR" sz="1400" dirty="0" smtClean="0">
                <a:solidFill>
                  <a:schemeClr val="tx1">
                    <a:lumMod val="65000"/>
                    <a:lumOff val="35000"/>
                  </a:schemeClr>
                </a:solidFill>
                <a:latin typeface="Gotham Medium" charset="0"/>
                <a:ea typeface="Gotham Medium" charset="0"/>
                <a:cs typeface="Gotham Medium" charset="0"/>
              </a:rPr>
              <a:t>Remuneração:</a:t>
            </a:r>
            <a:r>
              <a:rPr lang="pt-BR" sz="1400" dirty="0" smtClean="0">
                <a:solidFill>
                  <a:schemeClr val="tx1">
                    <a:lumMod val="65000"/>
                    <a:lumOff val="35000"/>
                  </a:schemeClr>
                </a:solidFill>
                <a:latin typeface="Gotham Book" charset="0"/>
                <a:ea typeface="Gotham Book" charset="0"/>
                <a:cs typeface="Gotham Book" charset="0"/>
              </a:rPr>
              <a:t> Por hora ou por dia de trabalho e não poderá ser inferior ao piso nacional de salários ou salário normativo.</a:t>
            </a:r>
          </a:p>
          <a:p>
            <a:pPr>
              <a:lnSpc>
                <a:spcPts val="1980"/>
              </a:lnSpc>
              <a:spcAft>
                <a:spcPts val="1200"/>
              </a:spcAft>
            </a:pPr>
            <a:r>
              <a:rPr lang="pt-BR" sz="1200" dirty="0" smtClean="0">
                <a:solidFill>
                  <a:schemeClr val="tx1">
                    <a:lumMod val="65000"/>
                    <a:lumOff val="35000"/>
                  </a:schemeClr>
                </a:solidFill>
                <a:latin typeface="Gotham Book" charset="0"/>
                <a:ea typeface="Gotham Book" charset="0"/>
                <a:cs typeface="Gotham Book" charset="0"/>
              </a:rPr>
              <a:t>•</a:t>
            </a:r>
            <a:r>
              <a:rPr lang="pt-BR" sz="1400" dirty="0" smtClean="0">
                <a:solidFill>
                  <a:schemeClr val="tx1">
                    <a:lumMod val="65000"/>
                    <a:lumOff val="35000"/>
                  </a:schemeClr>
                </a:solidFill>
                <a:latin typeface="Gotham Book" charset="0"/>
                <a:ea typeface="Gotham Book" charset="0"/>
                <a:cs typeface="Gotham Book" charset="0"/>
              </a:rPr>
              <a:t> </a:t>
            </a:r>
            <a:r>
              <a:rPr lang="pt-BR" sz="1400" dirty="0" smtClean="0">
                <a:solidFill>
                  <a:schemeClr val="tx1">
                    <a:lumMod val="65000"/>
                    <a:lumOff val="35000"/>
                  </a:schemeClr>
                </a:solidFill>
                <a:latin typeface="Gotham Medium" charset="0"/>
                <a:ea typeface="Gotham Medium" charset="0"/>
                <a:cs typeface="Gotham Medium" charset="0"/>
              </a:rPr>
              <a:t>Isonomia: </a:t>
            </a:r>
            <a:r>
              <a:rPr lang="pt-BR" sz="1400" dirty="0" smtClean="0">
                <a:solidFill>
                  <a:schemeClr val="tx1">
                    <a:lumMod val="65000"/>
                    <a:lumOff val="35000"/>
                  </a:schemeClr>
                </a:solidFill>
                <a:latin typeface="Gotham Book" charset="0"/>
                <a:ea typeface="Gotham Book" charset="0"/>
                <a:cs typeface="Gotham Book" charset="0"/>
              </a:rPr>
              <a:t>O valor por hora ou por dia não pode ser inferior ao devido aos demais empregados do estabelecimento com a mesma função, mesmo que estes recebam salário mensal (proporcionalizar).</a:t>
            </a:r>
          </a:p>
          <a:p>
            <a:pPr>
              <a:lnSpc>
                <a:spcPts val="1980"/>
              </a:lnSpc>
              <a:spcAft>
                <a:spcPts val="1200"/>
              </a:spcAft>
            </a:pPr>
            <a:r>
              <a:rPr lang="pt-BR" sz="1200" dirty="0" smtClean="0">
                <a:solidFill>
                  <a:schemeClr val="tx1">
                    <a:lumMod val="65000"/>
                    <a:lumOff val="35000"/>
                  </a:schemeClr>
                </a:solidFill>
                <a:latin typeface="Gotham Book" charset="0"/>
                <a:ea typeface="Gotham Book" charset="0"/>
                <a:cs typeface="Gotham Book" charset="0"/>
              </a:rPr>
              <a:t>•</a:t>
            </a:r>
            <a:r>
              <a:rPr lang="pt-BR" sz="1400" dirty="0" smtClean="0">
                <a:solidFill>
                  <a:schemeClr val="tx1">
                    <a:lumMod val="65000"/>
                    <a:lumOff val="35000"/>
                  </a:schemeClr>
                </a:solidFill>
                <a:latin typeface="Gotham Book" charset="0"/>
                <a:ea typeface="Gotham Book" charset="0"/>
                <a:cs typeface="Gotham Book" charset="0"/>
              </a:rPr>
              <a:t> </a:t>
            </a:r>
            <a:r>
              <a:rPr lang="pt-BR" sz="1400" dirty="0" smtClean="0">
                <a:solidFill>
                  <a:schemeClr val="tx1">
                    <a:lumMod val="65000"/>
                    <a:lumOff val="35000"/>
                  </a:schemeClr>
                </a:solidFill>
                <a:latin typeface="Gotham Medium" charset="0"/>
                <a:ea typeface="Gotham Medium" charset="0"/>
                <a:cs typeface="Gotham Medium" charset="0"/>
              </a:rPr>
              <a:t>Local e prazo para pagamento da remuneração:</a:t>
            </a:r>
            <a:r>
              <a:rPr lang="pt-BR" sz="1400" dirty="0" smtClean="0">
                <a:solidFill>
                  <a:schemeClr val="tx1">
                    <a:lumMod val="65000"/>
                    <a:lumOff val="35000"/>
                  </a:schemeClr>
                </a:solidFill>
                <a:latin typeface="Gotham Book" charset="0"/>
                <a:ea typeface="Gotham Book" charset="0"/>
                <a:cs typeface="Gotham Book" charset="0"/>
              </a:rPr>
              <a:t> Serão definidos por escrito, no contrato de trabalho. Se a convocação prever tempo de trabalho superior a um mês, o prazo para pagamento da remuneração não poderá ser superior a um mês, contado a partir do primeiro dia do período de prestação de serviços.</a:t>
            </a:r>
          </a:p>
          <a:p>
            <a:pPr>
              <a:lnSpc>
                <a:spcPts val="1980"/>
              </a:lnSpc>
              <a:spcAft>
                <a:spcPts val="1200"/>
              </a:spcAft>
            </a:pPr>
            <a:r>
              <a:rPr lang="pt-BR" sz="1200" dirty="0" smtClean="0">
                <a:solidFill>
                  <a:schemeClr val="tx1">
                    <a:lumMod val="65000"/>
                    <a:lumOff val="35000"/>
                  </a:schemeClr>
                </a:solidFill>
                <a:latin typeface="Gotham Book" charset="0"/>
                <a:ea typeface="Gotham Book" charset="0"/>
                <a:cs typeface="Gotham Book" charset="0"/>
              </a:rPr>
              <a:t>•</a:t>
            </a:r>
            <a:r>
              <a:rPr lang="pt-BR" sz="1400" dirty="0" smtClean="0">
                <a:solidFill>
                  <a:schemeClr val="tx1">
                    <a:lumMod val="65000"/>
                    <a:lumOff val="35000"/>
                  </a:schemeClr>
                </a:solidFill>
                <a:latin typeface="Gotham Book" charset="0"/>
                <a:ea typeface="Gotham Book" charset="0"/>
                <a:cs typeface="Gotham Book" charset="0"/>
              </a:rPr>
              <a:t> </a:t>
            </a:r>
            <a:r>
              <a:rPr lang="pt-BR" sz="1400" dirty="0" smtClean="0">
                <a:solidFill>
                  <a:schemeClr val="tx1">
                    <a:lumMod val="65000"/>
                    <a:lumOff val="35000"/>
                  </a:schemeClr>
                </a:solidFill>
                <a:latin typeface="Gotham Medium" charset="0"/>
                <a:ea typeface="Gotham Medium" charset="0"/>
                <a:cs typeface="Gotham Medium" charset="0"/>
              </a:rPr>
              <a:t>Pagamento:</a:t>
            </a:r>
            <a:r>
              <a:rPr lang="pt-BR" sz="1400" dirty="0" smtClean="0">
                <a:solidFill>
                  <a:schemeClr val="tx1">
                    <a:lumMod val="65000"/>
                    <a:lumOff val="35000"/>
                  </a:schemeClr>
                </a:solidFill>
                <a:latin typeface="Gotham Book" charset="0"/>
                <a:ea typeface="Gotham Book" charset="0"/>
                <a:cs typeface="Gotham Book" charset="0"/>
              </a:rPr>
              <a:t> Na data do pagamento, o empregado receberá: remuneração, férias proporcionais com acréscimo de um terço; décimo terceiro salário proporcional; repouso semanal remunerado e adicionais legais.</a:t>
            </a:r>
          </a:p>
        </p:txBody>
      </p:sp>
    </p:spTree>
    <p:extLst>
      <p:ext uri="{BB962C8B-B14F-4D97-AF65-F5344CB8AC3E}">
        <p14:creationId xmlns:p14="http://schemas.microsoft.com/office/powerpoint/2010/main" val="12467677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0" y="141899"/>
            <a:ext cx="5037075" cy="6716101"/>
          </a:xfrm>
          <a:prstGeom prst="rect">
            <a:avLst/>
          </a:prstGeom>
        </p:spPr>
      </p:pic>
      <p:sp>
        <p:nvSpPr>
          <p:cNvPr id="2" name="Retângulo 1"/>
          <p:cNvSpPr/>
          <p:nvPr/>
        </p:nvSpPr>
        <p:spPr>
          <a:xfrm>
            <a:off x="1653540" y="141899"/>
            <a:ext cx="7490459" cy="6716101"/>
          </a:xfrm>
          <a:prstGeom prst="rect">
            <a:avLst/>
          </a:prstGeom>
          <a:gradFill>
            <a:gsLst>
              <a:gs pos="0">
                <a:srgbClr val="E8EA5D">
                  <a:alpha val="0"/>
                </a:srgbClr>
              </a:gs>
              <a:gs pos="41000">
                <a:srgbClr val="E8EA5D"/>
              </a:gs>
            </a:gsLst>
            <a:lin ang="215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com Único Canto Aparado 4"/>
          <p:cNvSpPr/>
          <p:nvPr/>
        </p:nvSpPr>
        <p:spPr>
          <a:xfrm rot="10800000" flipV="1">
            <a:off x="4346168" y="2193410"/>
            <a:ext cx="4797832" cy="2439550"/>
          </a:xfrm>
          <a:prstGeom prst="snip1Rect">
            <a:avLst>
              <a:gd name="adj" fmla="val 271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Retângulo 2"/>
          <p:cNvSpPr/>
          <p:nvPr/>
        </p:nvSpPr>
        <p:spPr>
          <a:xfrm>
            <a:off x="4346166" y="2574920"/>
            <a:ext cx="4797833" cy="1708160"/>
          </a:xfrm>
          <a:prstGeom prst="rect">
            <a:avLst/>
          </a:prstGeom>
        </p:spPr>
        <p:txBody>
          <a:bodyPr wrap="square" anchor="ctr">
            <a:spAutoFit/>
          </a:bodyPr>
          <a:lstStyle/>
          <a:p>
            <a:pPr algn="ctr"/>
            <a:r>
              <a:rPr lang="pt-BR" sz="3500" b="1" dirty="0" smtClean="0">
                <a:solidFill>
                  <a:srgbClr val="A2B73D"/>
                </a:solidFill>
                <a:latin typeface="Gotham" charset="0"/>
                <a:ea typeface="Gotham" charset="0"/>
                <a:cs typeface="Gotham" charset="0"/>
              </a:rPr>
              <a:t>DIREITO</a:t>
            </a:r>
          </a:p>
          <a:p>
            <a:pPr algn="ctr"/>
            <a:r>
              <a:rPr lang="pt-BR" sz="3500" b="1" dirty="0" smtClean="0">
                <a:solidFill>
                  <a:srgbClr val="A2B73D"/>
                </a:solidFill>
                <a:latin typeface="Gotham" charset="0"/>
                <a:ea typeface="Gotham" charset="0"/>
                <a:cs typeface="Gotham" charset="0"/>
              </a:rPr>
              <a:t>COLETIVO DO TRABALHO</a:t>
            </a:r>
          </a:p>
        </p:txBody>
      </p:sp>
    </p:spTree>
    <p:extLst>
      <p:ext uri="{BB962C8B-B14F-4D97-AF65-F5344CB8AC3E}">
        <p14:creationId xmlns:p14="http://schemas.microsoft.com/office/powerpoint/2010/main" val="19446975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661283" y="1700286"/>
            <a:ext cx="7735958" cy="2185214"/>
          </a:xfrm>
          <a:prstGeom prst="rect">
            <a:avLst/>
          </a:prstGeom>
          <a:noFill/>
        </p:spPr>
        <p:txBody>
          <a:bodyPr wrap="square" rtlCol="0">
            <a:spAutoFit/>
          </a:bodyPr>
          <a:lstStyle/>
          <a:p>
            <a:pPr>
              <a:spcAft>
                <a:spcPts val="1200"/>
              </a:spcAft>
            </a:pPr>
            <a:r>
              <a:rPr lang="pt-BR" sz="2200" b="1" dirty="0" smtClean="0">
                <a:solidFill>
                  <a:srgbClr val="019D7E"/>
                </a:solidFill>
                <a:latin typeface="Gotham" charset="0"/>
                <a:ea typeface="Gotham" charset="0"/>
                <a:cs typeface="Gotham" charset="0"/>
              </a:rPr>
              <a:t>NEGOCIAÇÕES COLETIVAS – NEGOCIADO SOBRE O LEGISLADO</a:t>
            </a:r>
          </a:p>
          <a:p>
            <a:pPr>
              <a:spcAft>
                <a:spcPts val="1200"/>
              </a:spcAft>
            </a:pPr>
            <a:r>
              <a:rPr lang="pt-BR" sz="1700" b="1" dirty="0" smtClean="0">
                <a:solidFill>
                  <a:srgbClr val="A2B73D"/>
                </a:solidFill>
                <a:latin typeface="Gotham" charset="0"/>
                <a:ea typeface="Gotham" charset="0"/>
                <a:cs typeface="Gotham" charset="0"/>
              </a:rPr>
              <a:t>NEGOCIAÇÕES INDIVIDUAIS</a:t>
            </a:r>
            <a:endParaRPr lang="pt-BR" sz="1700" b="1" dirty="0" smtClean="0">
              <a:solidFill>
                <a:srgbClr val="019D7E"/>
              </a:solidFill>
              <a:latin typeface="Gotham" charset="0"/>
              <a:ea typeface="Gotham" charset="0"/>
              <a:cs typeface="Gotham" charset="0"/>
            </a:endParaRPr>
          </a:p>
          <a:p>
            <a:pPr>
              <a:lnSpc>
                <a:spcPts val="2240"/>
              </a:lnSpc>
              <a:spcAft>
                <a:spcPts val="1200"/>
              </a:spcAft>
            </a:pPr>
            <a:r>
              <a:rPr lang="pt-BR" sz="1500" dirty="0" smtClean="0">
                <a:solidFill>
                  <a:srgbClr val="A2B83C"/>
                </a:solidFill>
                <a:latin typeface="Gotham Medium" charset="0"/>
                <a:ea typeface="Gotham Medium" charset="0"/>
                <a:cs typeface="Gotham Medium" charset="0"/>
              </a:rPr>
              <a:t>A)</a:t>
            </a:r>
            <a:r>
              <a:rPr lang="pt-BR" sz="1500" dirty="0" smtClean="0">
                <a:solidFill>
                  <a:srgbClr val="A2B83C"/>
                </a:solidFill>
                <a:latin typeface="Gotham Book" charset="0"/>
                <a:ea typeface="Gotham Book" charset="0"/>
                <a:cs typeface="Gotham Book" charset="0"/>
              </a:rPr>
              <a:t> </a:t>
            </a:r>
            <a:r>
              <a:rPr lang="pt-BR" sz="1500" dirty="0" smtClean="0">
                <a:solidFill>
                  <a:schemeClr val="tx1">
                    <a:lumMod val="65000"/>
                    <a:lumOff val="35000"/>
                  </a:schemeClr>
                </a:solidFill>
                <a:latin typeface="Gotham Book" charset="0"/>
                <a:ea typeface="Gotham Book" charset="0"/>
                <a:cs typeface="Gotham Book" charset="0"/>
              </a:rPr>
              <a:t>Empregado com diploma de nível superior e que receba remuneração superior a 2 vezes o limite máximo do RGPS (</a:t>
            </a:r>
            <a:r>
              <a:rPr lang="pt-BR" sz="1500" dirty="0" smtClean="0">
                <a:solidFill>
                  <a:schemeClr val="tx1">
                    <a:lumMod val="65000"/>
                    <a:lumOff val="35000"/>
                  </a:schemeClr>
                </a:solidFill>
                <a:latin typeface="Gotham Medium" charset="0"/>
                <a:ea typeface="Gotham Medium" charset="0"/>
                <a:cs typeface="Gotham Medium" charset="0"/>
              </a:rPr>
              <a:t>R$11.062,62</a:t>
            </a:r>
            <a:r>
              <a:rPr lang="pt-BR" sz="1500" dirty="0" smtClean="0">
                <a:solidFill>
                  <a:schemeClr val="tx1">
                    <a:lumMod val="65000"/>
                    <a:lumOff val="35000"/>
                  </a:schemeClr>
                </a:solidFill>
                <a:latin typeface="Gotham Book" charset="0"/>
                <a:ea typeface="Gotham Book" charset="0"/>
                <a:cs typeface="Gotham Book" charset="0"/>
              </a:rPr>
              <a:t>). Negociação individual acima de acordo/convenção coletiva. Possibilidade de arbitragem</a:t>
            </a:r>
          </a:p>
        </p:txBody>
      </p:sp>
    </p:spTree>
    <p:extLst>
      <p:ext uri="{BB962C8B-B14F-4D97-AF65-F5344CB8AC3E}">
        <p14:creationId xmlns:p14="http://schemas.microsoft.com/office/powerpoint/2010/main" val="297261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3652" y="2166474"/>
            <a:ext cx="8150965" cy="3466727"/>
          </a:xfrm>
          <a:prstGeom prst="rect">
            <a:avLst/>
          </a:prstGeom>
        </p:spPr>
      </p:pic>
    </p:spTree>
    <p:extLst>
      <p:ext uri="{BB962C8B-B14F-4D97-AF65-F5344CB8AC3E}">
        <p14:creationId xmlns:p14="http://schemas.microsoft.com/office/powerpoint/2010/main" val="6358450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661283" y="1700286"/>
            <a:ext cx="7735958" cy="4506362"/>
          </a:xfrm>
          <a:prstGeom prst="rect">
            <a:avLst/>
          </a:prstGeom>
          <a:noFill/>
        </p:spPr>
        <p:txBody>
          <a:bodyPr wrap="square" rtlCol="0">
            <a:spAutoFit/>
          </a:bodyPr>
          <a:lstStyle/>
          <a:p>
            <a:pPr>
              <a:spcAft>
                <a:spcPts val="1200"/>
              </a:spcAft>
            </a:pPr>
            <a:r>
              <a:rPr lang="pt-BR" sz="2200" b="1" dirty="0" smtClean="0">
                <a:solidFill>
                  <a:srgbClr val="019D7E"/>
                </a:solidFill>
                <a:latin typeface="Gotham" charset="0"/>
                <a:ea typeface="Gotham" charset="0"/>
                <a:cs typeface="Gotham" charset="0"/>
              </a:rPr>
              <a:t>NEGOCIAÇÕES COLETIVAS – NEGOCIADO SOBRE O LEGISLADO</a:t>
            </a:r>
          </a:p>
          <a:p>
            <a:pPr>
              <a:spcAft>
                <a:spcPts val="1200"/>
              </a:spcAft>
            </a:pPr>
            <a:r>
              <a:rPr lang="pt-BR" sz="1700" b="1" dirty="0" smtClean="0">
                <a:solidFill>
                  <a:srgbClr val="A2B73D"/>
                </a:solidFill>
                <a:latin typeface="Gotham" charset="0"/>
                <a:ea typeface="Gotham" charset="0"/>
                <a:cs typeface="Gotham" charset="0"/>
              </a:rPr>
              <a:t>O QUE NÃO PODE SER NEGOCIADO</a:t>
            </a:r>
          </a:p>
          <a:p>
            <a:pPr>
              <a:lnSpc>
                <a:spcPts val="2240"/>
              </a:lnSpc>
              <a:spcAft>
                <a:spcPts val="300"/>
              </a:spcAft>
            </a:pPr>
            <a:r>
              <a:rPr lang="pt-BR" sz="1500" dirty="0" smtClean="0">
                <a:solidFill>
                  <a:srgbClr val="A2B83C"/>
                </a:solidFill>
                <a:latin typeface="Gotham Medium" charset="0"/>
                <a:ea typeface="Gotham Medium" charset="0"/>
                <a:cs typeface="Gotham Medium" charset="0"/>
              </a:rPr>
              <a:t>A)</a:t>
            </a:r>
            <a:r>
              <a:rPr lang="pt-BR" sz="1500" dirty="0" smtClean="0">
                <a:solidFill>
                  <a:srgbClr val="A2B83C"/>
                </a:solidFill>
                <a:latin typeface="Gotham Book" charset="0"/>
                <a:ea typeface="Gotham Book" charset="0"/>
                <a:cs typeface="Gotham Book" charset="0"/>
              </a:rPr>
              <a:t> </a:t>
            </a:r>
            <a:r>
              <a:rPr lang="pt-BR" sz="1500" dirty="0" smtClean="0">
                <a:solidFill>
                  <a:schemeClr val="tx1">
                    <a:lumMod val="65000"/>
                    <a:lumOff val="35000"/>
                  </a:schemeClr>
                </a:solidFill>
                <a:latin typeface="Gotham Book" charset="0"/>
                <a:ea typeface="Gotham Book" charset="0"/>
                <a:cs typeface="Gotham Book" charset="0"/>
              </a:rPr>
              <a:t>Normas de identificação profissional – CTPS</a:t>
            </a:r>
          </a:p>
          <a:p>
            <a:pPr>
              <a:lnSpc>
                <a:spcPts val="2240"/>
              </a:lnSpc>
              <a:spcAft>
                <a:spcPts val="300"/>
              </a:spcAft>
            </a:pPr>
            <a:r>
              <a:rPr lang="pt-BR" sz="1500" dirty="0" err="1">
                <a:solidFill>
                  <a:srgbClr val="A2B83C"/>
                </a:solidFill>
                <a:latin typeface="Gotham Medium" charset="0"/>
                <a:ea typeface="Gotham Medium" charset="0"/>
                <a:cs typeface="Gotham Medium" charset="0"/>
              </a:rPr>
              <a:t>B</a:t>
            </a:r>
            <a:r>
              <a:rPr lang="pt-BR" sz="1500" dirty="0" smtClean="0">
                <a:solidFill>
                  <a:srgbClr val="A2B83C"/>
                </a:solidFill>
                <a:latin typeface="Gotham Medium" charset="0"/>
                <a:ea typeface="Gotham Medium" charset="0"/>
                <a:cs typeface="Gotham Medium" charset="0"/>
              </a:rPr>
              <a:t>)</a:t>
            </a:r>
            <a:r>
              <a:rPr lang="pt-BR" sz="1500" dirty="0" smtClean="0">
                <a:solidFill>
                  <a:srgbClr val="A2B83C"/>
                </a:solidFill>
                <a:latin typeface="Gotham Book" charset="0"/>
                <a:ea typeface="Gotham Book" charset="0"/>
                <a:cs typeface="Gotham Book" charset="0"/>
              </a:rPr>
              <a:t> </a:t>
            </a:r>
            <a:r>
              <a:rPr lang="pt-BR" sz="1500" dirty="0" smtClean="0">
                <a:solidFill>
                  <a:schemeClr val="tx1">
                    <a:lumMod val="65000"/>
                    <a:lumOff val="35000"/>
                  </a:schemeClr>
                </a:solidFill>
                <a:latin typeface="Gotham Book" charset="0"/>
                <a:ea typeface="Gotham Book" charset="0"/>
                <a:cs typeface="Gotham Book" charset="0"/>
              </a:rPr>
              <a:t>Seguro desemprego</a:t>
            </a:r>
          </a:p>
          <a:p>
            <a:pPr>
              <a:lnSpc>
                <a:spcPts val="2240"/>
              </a:lnSpc>
              <a:spcAft>
                <a:spcPts val="300"/>
              </a:spcAft>
            </a:pPr>
            <a:r>
              <a:rPr lang="pt-BR" sz="1500" dirty="0" smtClean="0">
                <a:solidFill>
                  <a:srgbClr val="A2B83C"/>
                </a:solidFill>
                <a:latin typeface="Gotham Medium" charset="0"/>
                <a:ea typeface="Gotham Medium" charset="0"/>
                <a:cs typeface="Gotham Medium" charset="0"/>
              </a:rPr>
              <a:t>C)</a:t>
            </a:r>
            <a:r>
              <a:rPr lang="pt-BR" sz="1500" dirty="0" smtClean="0">
                <a:solidFill>
                  <a:srgbClr val="A2B83C"/>
                </a:solidFill>
                <a:latin typeface="Gotham Book" charset="0"/>
                <a:ea typeface="Gotham Book" charset="0"/>
                <a:cs typeface="Gotham Book" charset="0"/>
              </a:rPr>
              <a:t> </a:t>
            </a:r>
            <a:r>
              <a:rPr lang="pt-BR" sz="1500" dirty="0" smtClean="0">
                <a:solidFill>
                  <a:schemeClr val="tx1">
                    <a:lumMod val="65000"/>
                    <a:lumOff val="35000"/>
                  </a:schemeClr>
                </a:solidFill>
                <a:latin typeface="Gotham Book" charset="0"/>
                <a:ea typeface="Gotham Book" charset="0"/>
                <a:cs typeface="Gotham Book" charset="0"/>
              </a:rPr>
              <a:t>FGTS</a:t>
            </a:r>
          </a:p>
          <a:p>
            <a:pPr>
              <a:lnSpc>
                <a:spcPts val="2240"/>
              </a:lnSpc>
              <a:spcAft>
                <a:spcPts val="300"/>
              </a:spcAft>
            </a:pPr>
            <a:r>
              <a:rPr lang="pt-BR" sz="1500" dirty="0" err="1" smtClean="0">
                <a:solidFill>
                  <a:srgbClr val="A2B83C"/>
                </a:solidFill>
                <a:latin typeface="Gotham Medium" charset="0"/>
                <a:ea typeface="Gotham Medium" charset="0"/>
                <a:cs typeface="Gotham Medium" charset="0"/>
              </a:rPr>
              <a:t>D</a:t>
            </a:r>
            <a:r>
              <a:rPr lang="pt-BR" sz="1500" dirty="0" smtClean="0">
                <a:solidFill>
                  <a:srgbClr val="A2B83C"/>
                </a:solidFill>
                <a:latin typeface="Gotham Medium" charset="0"/>
                <a:ea typeface="Gotham Medium" charset="0"/>
                <a:cs typeface="Gotham Medium" charset="0"/>
              </a:rPr>
              <a:t>)</a:t>
            </a:r>
            <a:r>
              <a:rPr lang="pt-BR" sz="1500" dirty="0" smtClean="0">
                <a:solidFill>
                  <a:srgbClr val="A2B83C"/>
                </a:solidFill>
                <a:latin typeface="Gotham Book" charset="0"/>
                <a:ea typeface="Gotham Book" charset="0"/>
                <a:cs typeface="Gotham Book" charset="0"/>
              </a:rPr>
              <a:t> </a:t>
            </a:r>
            <a:r>
              <a:rPr lang="pt-BR" sz="1500" dirty="0" smtClean="0">
                <a:solidFill>
                  <a:schemeClr val="tx1">
                    <a:lumMod val="65000"/>
                    <a:lumOff val="35000"/>
                  </a:schemeClr>
                </a:solidFill>
                <a:latin typeface="Gotham Book" charset="0"/>
                <a:ea typeface="Gotham Book" charset="0"/>
                <a:cs typeface="Gotham Book" charset="0"/>
              </a:rPr>
              <a:t>Salário mínimo</a:t>
            </a:r>
          </a:p>
          <a:p>
            <a:pPr>
              <a:lnSpc>
                <a:spcPts val="2240"/>
              </a:lnSpc>
              <a:spcAft>
                <a:spcPts val="300"/>
              </a:spcAft>
            </a:pPr>
            <a:r>
              <a:rPr lang="pt-BR" sz="1500" dirty="0" smtClean="0">
                <a:solidFill>
                  <a:srgbClr val="A2B83C"/>
                </a:solidFill>
                <a:latin typeface="Gotham Medium" charset="0"/>
                <a:ea typeface="Gotham Medium" charset="0"/>
                <a:cs typeface="Gotham Medium" charset="0"/>
              </a:rPr>
              <a:t>E)</a:t>
            </a:r>
            <a:r>
              <a:rPr lang="pt-BR" sz="1500" dirty="0" smtClean="0">
                <a:solidFill>
                  <a:srgbClr val="A2B83C"/>
                </a:solidFill>
                <a:latin typeface="Gotham Book" charset="0"/>
                <a:ea typeface="Gotham Book" charset="0"/>
                <a:cs typeface="Gotham Book" charset="0"/>
              </a:rPr>
              <a:t> </a:t>
            </a:r>
            <a:r>
              <a:rPr lang="pt-BR" sz="1500" dirty="0" smtClean="0">
                <a:solidFill>
                  <a:schemeClr val="tx1">
                    <a:lumMod val="65000"/>
                    <a:lumOff val="35000"/>
                  </a:schemeClr>
                </a:solidFill>
                <a:latin typeface="Gotham Book" charset="0"/>
                <a:ea typeface="Gotham Book" charset="0"/>
                <a:cs typeface="Gotham Book" charset="0"/>
              </a:rPr>
              <a:t>Valor nominal do décimo terceiro salário</a:t>
            </a:r>
          </a:p>
          <a:p>
            <a:pPr>
              <a:lnSpc>
                <a:spcPts val="2240"/>
              </a:lnSpc>
              <a:spcAft>
                <a:spcPts val="300"/>
              </a:spcAft>
            </a:pPr>
            <a:r>
              <a:rPr lang="pt-BR" sz="1500" dirty="0" err="1" smtClean="0">
                <a:solidFill>
                  <a:srgbClr val="A2B83C"/>
                </a:solidFill>
                <a:latin typeface="Gotham Medium" charset="0"/>
                <a:ea typeface="Gotham Medium" charset="0"/>
                <a:cs typeface="Gotham Medium" charset="0"/>
              </a:rPr>
              <a:t>F</a:t>
            </a:r>
            <a:r>
              <a:rPr lang="pt-BR" sz="1500" dirty="0" smtClean="0">
                <a:solidFill>
                  <a:srgbClr val="A2B83C"/>
                </a:solidFill>
                <a:latin typeface="Gotham Medium" charset="0"/>
                <a:ea typeface="Gotham Medium" charset="0"/>
                <a:cs typeface="Gotham Medium" charset="0"/>
              </a:rPr>
              <a:t>)</a:t>
            </a:r>
            <a:r>
              <a:rPr lang="pt-BR" sz="1500" dirty="0" smtClean="0">
                <a:solidFill>
                  <a:srgbClr val="A2B83C"/>
                </a:solidFill>
                <a:latin typeface="Gotham Book" charset="0"/>
                <a:ea typeface="Gotham Book" charset="0"/>
                <a:cs typeface="Gotham Book" charset="0"/>
              </a:rPr>
              <a:t> </a:t>
            </a:r>
            <a:r>
              <a:rPr lang="pt-BR" sz="1500" dirty="0" smtClean="0">
                <a:solidFill>
                  <a:schemeClr val="tx1">
                    <a:lumMod val="65000"/>
                    <a:lumOff val="35000"/>
                  </a:schemeClr>
                </a:solidFill>
                <a:latin typeface="Gotham Book" charset="0"/>
                <a:ea typeface="Gotham Book" charset="0"/>
                <a:cs typeface="Gotham Book" charset="0"/>
              </a:rPr>
              <a:t>Remuneração do trabalho noturno superior ao diurno</a:t>
            </a:r>
          </a:p>
          <a:p>
            <a:pPr>
              <a:lnSpc>
                <a:spcPts val="2240"/>
              </a:lnSpc>
              <a:spcAft>
                <a:spcPts val="300"/>
              </a:spcAft>
            </a:pPr>
            <a:r>
              <a:rPr lang="pt-BR" sz="1500" dirty="0" err="1" smtClean="0">
                <a:solidFill>
                  <a:srgbClr val="A2B83C"/>
                </a:solidFill>
                <a:latin typeface="Gotham Medium" charset="0"/>
                <a:ea typeface="Gotham Medium" charset="0"/>
                <a:cs typeface="Gotham Medium" charset="0"/>
              </a:rPr>
              <a:t>G</a:t>
            </a:r>
            <a:r>
              <a:rPr lang="pt-BR" sz="1500" dirty="0" smtClean="0">
                <a:solidFill>
                  <a:srgbClr val="A2B83C"/>
                </a:solidFill>
                <a:latin typeface="Gotham Medium" charset="0"/>
                <a:ea typeface="Gotham Medium" charset="0"/>
                <a:cs typeface="Gotham Medium" charset="0"/>
              </a:rPr>
              <a:t>)</a:t>
            </a:r>
            <a:r>
              <a:rPr lang="pt-BR" sz="1500" dirty="0" smtClean="0">
                <a:solidFill>
                  <a:srgbClr val="A2B83C"/>
                </a:solidFill>
                <a:latin typeface="Gotham Book" charset="0"/>
                <a:ea typeface="Gotham Book" charset="0"/>
                <a:cs typeface="Gotham Book" charset="0"/>
              </a:rPr>
              <a:t> </a:t>
            </a:r>
            <a:r>
              <a:rPr lang="pt-BR" sz="1500" dirty="0" smtClean="0">
                <a:solidFill>
                  <a:schemeClr val="tx1">
                    <a:lumMod val="65000"/>
                    <a:lumOff val="35000"/>
                  </a:schemeClr>
                </a:solidFill>
                <a:latin typeface="Gotham Book" charset="0"/>
                <a:ea typeface="Gotham Book" charset="0"/>
                <a:cs typeface="Gotham Book" charset="0"/>
              </a:rPr>
              <a:t>Proteção do salário. Retenção dolosa. Crime</a:t>
            </a:r>
          </a:p>
          <a:p>
            <a:pPr>
              <a:lnSpc>
                <a:spcPts val="2240"/>
              </a:lnSpc>
              <a:spcAft>
                <a:spcPts val="300"/>
              </a:spcAft>
            </a:pPr>
            <a:r>
              <a:rPr lang="pt-BR" sz="1500" dirty="0" smtClean="0">
                <a:solidFill>
                  <a:srgbClr val="A2B83C"/>
                </a:solidFill>
                <a:latin typeface="Gotham Medium" charset="0"/>
                <a:ea typeface="Gotham Medium" charset="0"/>
                <a:cs typeface="Gotham Medium" charset="0"/>
              </a:rPr>
              <a:t>H)</a:t>
            </a:r>
            <a:r>
              <a:rPr lang="pt-BR" sz="1500" dirty="0" smtClean="0">
                <a:solidFill>
                  <a:srgbClr val="A2B83C"/>
                </a:solidFill>
                <a:latin typeface="Gotham Book" charset="0"/>
                <a:ea typeface="Gotham Book" charset="0"/>
                <a:cs typeface="Gotham Book" charset="0"/>
              </a:rPr>
              <a:t> </a:t>
            </a:r>
            <a:r>
              <a:rPr lang="pt-BR" sz="1500" dirty="0" smtClean="0">
                <a:solidFill>
                  <a:schemeClr val="tx1">
                    <a:lumMod val="65000"/>
                    <a:lumOff val="35000"/>
                  </a:schemeClr>
                </a:solidFill>
                <a:latin typeface="Gotham Book" charset="0"/>
                <a:ea typeface="Gotham Book" charset="0"/>
                <a:cs typeface="Gotham Book" charset="0"/>
              </a:rPr>
              <a:t>Salário Família</a:t>
            </a:r>
          </a:p>
          <a:p>
            <a:pPr>
              <a:lnSpc>
                <a:spcPts val="2240"/>
              </a:lnSpc>
              <a:spcAft>
                <a:spcPts val="300"/>
              </a:spcAft>
            </a:pPr>
            <a:r>
              <a:rPr lang="pt-BR" sz="1500" dirty="0" err="1" smtClean="0">
                <a:solidFill>
                  <a:srgbClr val="A2B83C"/>
                </a:solidFill>
                <a:latin typeface="Gotham Medium" charset="0"/>
                <a:ea typeface="Gotham Medium" charset="0"/>
                <a:cs typeface="Gotham Medium" charset="0"/>
              </a:rPr>
              <a:t>I</a:t>
            </a:r>
            <a:r>
              <a:rPr lang="pt-BR" sz="1500" dirty="0" smtClean="0">
                <a:solidFill>
                  <a:srgbClr val="A2B83C"/>
                </a:solidFill>
                <a:latin typeface="Gotham Medium" charset="0"/>
                <a:ea typeface="Gotham Medium" charset="0"/>
                <a:cs typeface="Gotham Medium" charset="0"/>
              </a:rPr>
              <a:t>)</a:t>
            </a:r>
            <a:r>
              <a:rPr lang="pt-BR" sz="1500" dirty="0" smtClean="0">
                <a:solidFill>
                  <a:srgbClr val="A2B83C"/>
                </a:solidFill>
                <a:latin typeface="Gotham Book" charset="0"/>
                <a:ea typeface="Gotham Book" charset="0"/>
                <a:cs typeface="Gotham Book" charset="0"/>
              </a:rPr>
              <a:t> </a:t>
            </a:r>
            <a:r>
              <a:rPr lang="pt-BR" sz="1500" dirty="0" smtClean="0">
                <a:solidFill>
                  <a:schemeClr val="tx1">
                    <a:lumMod val="65000"/>
                    <a:lumOff val="35000"/>
                  </a:schemeClr>
                </a:solidFill>
                <a:latin typeface="Gotham Book" charset="0"/>
                <a:ea typeface="Gotham Book" charset="0"/>
                <a:cs typeface="Gotham Book" charset="0"/>
              </a:rPr>
              <a:t>Repouso semanal remunerado</a:t>
            </a:r>
          </a:p>
          <a:p>
            <a:pPr>
              <a:lnSpc>
                <a:spcPts val="2240"/>
              </a:lnSpc>
              <a:spcAft>
                <a:spcPts val="300"/>
              </a:spcAft>
            </a:pPr>
            <a:r>
              <a:rPr lang="pt-BR" sz="1500" dirty="0" smtClean="0">
                <a:solidFill>
                  <a:srgbClr val="A2B83C"/>
                </a:solidFill>
                <a:latin typeface="Gotham Medium" charset="0"/>
                <a:ea typeface="Gotham Medium" charset="0"/>
                <a:cs typeface="Gotham Medium" charset="0"/>
              </a:rPr>
              <a:t>J)</a:t>
            </a:r>
            <a:r>
              <a:rPr lang="pt-BR" sz="1500" dirty="0" smtClean="0">
                <a:solidFill>
                  <a:srgbClr val="A2B83C"/>
                </a:solidFill>
                <a:latin typeface="Gotham Book" charset="0"/>
                <a:ea typeface="Gotham Book" charset="0"/>
                <a:cs typeface="Gotham Book" charset="0"/>
              </a:rPr>
              <a:t> </a:t>
            </a:r>
            <a:r>
              <a:rPr lang="pt-BR" sz="1500" dirty="0" smtClean="0">
                <a:solidFill>
                  <a:schemeClr val="tx1">
                    <a:lumMod val="65000"/>
                    <a:lumOff val="35000"/>
                  </a:schemeClr>
                </a:solidFill>
                <a:latin typeface="Gotham Book" charset="0"/>
                <a:ea typeface="Gotham Book" charset="0"/>
                <a:cs typeface="Gotham Book" charset="0"/>
              </a:rPr>
              <a:t>Horas extras – Mínimo de 50%</a:t>
            </a:r>
          </a:p>
        </p:txBody>
      </p:sp>
    </p:spTree>
    <p:extLst>
      <p:ext uri="{BB962C8B-B14F-4D97-AF65-F5344CB8AC3E}">
        <p14:creationId xmlns:p14="http://schemas.microsoft.com/office/powerpoint/2010/main" val="16252171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661282" y="1700286"/>
            <a:ext cx="7918837" cy="4467890"/>
          </a:xfrm>
          <a:prstGeom prst="rect">
            <a:avLst/>
          </a:prstGeom>
          <a:noFill/>
        </p:spPr>
        <p:txBody>
          <a:bodyPr wrap="square" rtlCol="0">
            <a:spAutoFit/>
          </a:bodyPr>
          <a:lstStyle/>
          <a:p>
            <a:pPr>
              <a:spcAft>
                <a:spcPts val="1200"/>
              </a:spcAft>
            </a:pPr>
            <a:r>
              <a:rPr lang="pt-BR" sz="2200" b="1" dirty="0" smtClean="0">
                <a:solidFill>
                  <a:srgbClr val="019D7E"/>
                </a:solidFill>
                <a:latin typeface="Gotham" charset="0"/>
                <a:ea typeface="Gotham" charset="0"/>
                <a:cs typeface="Gotham" charset="0"/>
              </a:rPr>
              <a:t>NEGOCIAÇÕES COLETIVAS – NEGOCIADO SOBRE O LEGISLADO</a:t>
            </a:r>
          </a:p>
          <a:p>
            <a:pPr>
              <a:spcAft>
                <a:spcPts val="1200"/>
              </a:spcAft>
            </a:pPr>
            <a:r>
              <a:rPr lang="pt-BR" sz="1700" b="1" dirty="0" smtClean="0">
                <a:solidFill>
                  <a:srgbClr val="A2B73D"/>
                </a:solidFill>
                <a:latin typeface="Gotham" charset="0"/>
                <a:ea typeface="Gotham" charset="0"/>
                <a:cs typeface="Gotham" charset="0"/>
              </a:rPr>
              <a:t>O QUE NÃO PODE SER NEGOCIADO</a:t>
            </a:r>
          </a:p>
          <a:p>
            <a:pPr>
              <a:lnSpc>
                <a:spcPts val="2240"/>
              </a:lnSpc>
              <a:spcAft>
                <a:spcPts val="300"/>
              </a:spcAft>
            </a:pPr>
            <a:r>
              <a:rPr lang="pt-BR" sz="1500" dirty="0" err="1" smtClean="0">
                <a:solidFill>
                  <a:srgbClr val="A2B83C"/>
                </a:solidFill>
                <a:latin typeface="Gotham Medium" charset="0"/>
                <a:ea typeface="Gotham Medium" charset="0"/>
                <a:cs typeface="Gotham Medium" charset="0"/>
              </a:rPr>
              <a:t>K</a:t>
            </a:r>
            <a:r>
              <a:rPr lang="pt-BR" sz="1500" dirty="0" smtClean="0">
                <a:solidFill>
                  <a:srgbClr val="A2B83C"/>
                </a:solidFill>
                <a:latin typeface="Gotham Medium" charset="0"/>
                <a:ea typeface="Gotham Medium" charset="0"/>
                <a:cs typeface="Gotham Medium" charset="0"/>
              </a:rPr>
              <a:t>)</a:t>
            </a:r>
            <a:r>
              <a:rPr lang="pt-BR" sz="1500" dirty="0" smtClean="0">
                <a:solidFill>
                  <a:srgbClr val="A2B83C"/>
                </a:solidFill>
                <a:latin typeface="Gotham Book" charset="0"/>
                <a:ea typeface="Gotham Book" charset="0"/>
                <a:cs typeface="Gotham Book" charset="0"/>
              </a:rPr>
              <a:t> </a:t>
            </a:r>
            <a:r>
              <a:rPr lang="pt-BR" sz="1500" dirty="0" smtClean="0">
                <a:solidFill>
                  <a:schemeClr val="tx1">
                    <a:lumMod val="65000"/>
                    <a:lumOff val="35000"/>
                  </a:schemeClr>
                </a:solidFill>
                <a:latin typeface="Gotham Book" charset="0"/>
                <a:ea typeface="Gotham Book" charset="0"/>
                <a:cs typeface="Gotham Book" charset="0"/>
              </a:rPr>
              <a:t>Férias anuais. Dias de férias. Abono de 1/3 do valor</a:t>
            </a:r>
          </a:p>
          <a:p>
            <a:pPr>
              <a:lnSpc>
                <a:spcPts val="2240"/>
              </a:lnSpc>
              <a:spcAft>
                <a:spcPts val="300"/>
              </a:spcAft>
            </a:pPr>
            <a:r>
              <a:rPr lang="pt-BR" sz="1500" dirty="0" smtClean="0">
                <a:solidFill>
                  <a:srgbClr val="A2B83C"/>
                </a:solidFill>
                <a:latin typeface="Gotham Medium" charset="0"/>
                <a:ea typeface="Gotham Medium" charset="0"/>
                <a:cs typeface="Gotham Medium" charset="0"/>
              </a:rPr>
              <a:t>L)</a:t>
            </a:r>
            <a:r>
              <a:rPr lang="pt-BR" sz="1500" dirty="0" smtClean="0">
                <a:solidFill>
                  <a:srgbClr val="A2B83C"/>
                </a:solidFill>
                <a:latin typeface="Gotham Book" charset="0"/>
                <a:ea typeface="Gotham Book" charset="0"/>
                <a:cs typeface="Gotham Book" charset="0"/>
              </a:rPr>
              <a:t> </a:t>
            </a:r>
            <a:r>
              <a:rPr lang="pt-BR" sz="1500" dirty="0" smtClean="0">
                <a:solidFill>
                  <a:schemeClr val="tx1">
                    <a:lumMod val="65000"/>
                    <a:lumOff val="35000"/>
                  </a:schemeClr>
                </a:solidFill>
                <a:latin typeface="Gotham Book" charset="0"/>
                <a:ea typeface="Gotham Book" charset="0"/>
                <a:cs typeface="Gotham Book" charset="0"/>
              </a:rPr>
              <a:t>Licença maternidade e paternidade</a:t>
            </a:r>
          </a:p>
          <a:p>
            <a:pPr>
              <a:lnSpc>
                <a:spcPts val="2240"/>
              </a:lnSpc>
              <a:spcAft>
                <a:spcPts val="300"/>
              </a:spcAft>
            </a:pPr>
            <a:r>
              <a:rPr lang="pt-BR" sz="1500" dirty="0" smtClean="0">
                <a:solidFill>
                  <a:srgbClr val="A2B83C"/>
                </a:solidFill>
                <a:latin typeface="Gotham Medium" charset="0"/>
                <a:ea typeface="Gotham Medium" charset="0"/>
                <a:cs typeface="Gotham Medium" charset="0"/>
              </a:rPr>
              <a:t>M)</a:t>
            </a:r>
            <a:r>
              <a:rPr lang="pt-BR" sz="1500" dirty="0" smtClean="0">
                <a:solidFill>
                  <a:srgbClr val="A2B83C"/>
                </a:solidFill>
                <a:latin typeface="Gotham Book" charset="0"/>
                <a:ea typeface="Gotham Book" charset="0"/>
                <a:cs typeface="Gotham Book" charset="0"/>
              </a:rPr>
              <a:t> </a:t>
            </a:r>
            <a:r>
              <a:rPr lang="pt-BR" sz="1500" dirty="0" smtClean="0">
                <a:solidFill>
                  <a:schemeClr val="tx1">
                    <a:lumMod val="65000"/>
                    <a:lumOff val="35000"/>
                  </a:schemeClr>
                </a:solidFill>
                <a:latin typeface="Gotham Book" charset="0"/>
                <a:ea typeface="Gotham Book" charset="0"/>
                <a:cs typeface="Gotham Book" charset="0"/>
              </a:rPr>
              <a:t>Proteção ao trabalho da mulher</a:t>
            </a:r>
          </a:p>
          <a:p>
            <a:pPr>
              <a:lnSpc>
                <a:spcPts val="2240"/>
              </a:lnSpc>
              <a:spcAft>
                <a:spcPts val="300"/>
              </a:spcAft>
            </a:pPr>
            <a:r>
              <a:rPr lang="pt-BR" sz="1500" dirty="0" smtClean="0">
                <a:solidFill>
                  <a:srgbClr val="A2B83C"/>
                </a:solidFill>
                <a:latin typeface="Gotham Medium" charset="0"/>
                <a:ea typeface="Gotham Medium" charset="0"/>
                <a:cs typeface="Gotham Medium" charset="0"/>
              </a:rPr>
              <a:t>N)</a:t>
            </a:r>
            <a:r>
              <a:rPr lang="pt-BR" sz="1500" dirty="0" smtClean="0">
                <a:solidFill>
                  <a:srgbClr val="A2B83C"/>
                </a:solidFill>
                <a:latin typeface="Gotham Book" charset="0"/>
                <a:ea typeface="Gotham Book" charset="0"/>
                <a:cs typeface="Gotham Book" charset="0"/>
              </a:rPr>
              <a:t> </a:t>
            </a:r>
            <a:r>
              <a:rPr lang="pt-BR" sz="1500" dirty="0" smtClean="0">
                <a:solidFill>
                  <a:schemeClr val="tx1">
                    <a:lumMod val="65000"/>
                    <a:lumOff val="35000"/>
                  </a:schemeClr>
                </a:solidFill>
                <a:latin typeface="Gotham Book" charset="0"/>
                <a:ea typeface="Gotham Book" charset="0"/>
                <a:cs typeface="Gotham Book" charset="0"/>
              </a:rPr>
              <a:t>Aviso prévio proporcional</a:t>
            </a:r>
          </a:p>
          <a:p>
            <a:pPr>
              <a:lnSpc>
                <a:spcPts val="2240"/>
              </a:lnSpc>
              <a:spcAft>
                <a:spcPts val="300"/>
              </a:spcAft>
            </a:pPr>
            <a:r>
              <a:rPr lang="pt-BR" sz="1500" dirty="0" smtClean="0">
                <a:solidFill>
                  <a:srgbClr val="A2B83C"/>
                </a:solidFill>
                <a:latin typeface="Gotham Medium" charset="0"/>
                <a:ea typeface="Gotham Medium" charset="0"/>
                <a:cs typeface="Gotham Medium" charset="0"/>
              </a:rPr>
              <a:t>O) </a:t>
            </a:r>
            <a:r>
              <a:rPr lang="pt-BR" sz="1500" dirty="0" smtClean="0">
                <a:solidFill>
                  <a:schemeClr val="tx1">
                    <a:lumMod val="65000"/>
                    <a:lumOff val="35000"/>
                  </a:schemeClr>
                </a:solidFill>
                <a:latin typeface="Gotham Book" charset="0"/>
                <a:ea typeface="Gotham Book" charset="0"/>
                <a:cs typeface="Gotham Book" charset="0"/>
              </a:rPr>
              <a:t>Normas de saúde, higiene e segurança do trabalho previstas em lei ou em NR</a:t>
            </a:r>
          </a:p>
          <a:p>
            <a:pPr>
              <a:lnSpc>
                <a:spcPts val="2240"/>
              </a:lnSpc>
              <a:spcAft>
                <a:spcPts val="300"/>
              </a:spcAft>
            </a:pPr>
            <a:r>
              <a:rPr lang="pt-BR" sz="1500" dirty="0" err="1" smtClean="0">
                <a:solidFill>
                  <a:srgbClr val="A2B83C"/>
                </a:solidFill>
                <a:latin typeface="Gotham Medium" charset="0"/>
                <a:ea typeface="Gotham Medium" charset="0"/>
                <a:cs typeface="Gotham Medium" charset="0"/>
              </a:rPr>
              <a:t>P</a:t>
            </a:r>
            <a:r>
              <a:rPr lang="pt-BR" sz="1500" dirty="0" smtClean="0">
                <a:solidFill>
                  <a:srgbClr val="A2B83C"/>
                </a:solidFill>
                <a:latin typeface="Gotham Medium" charset="0"/>
                <a:ea typeface="Gotham Medium" charset="0"/>
                <a:cs typeface="Gotham Medium" charset="0"/>
              </a:rPr>
              <a:t>) </a:t>
            </a:r>
            <a:r>
              <a:rPr lang="pt-BR" sz="1500" dirty="0" smtClean="0">
                <a:solidFill>
                  <a:schemeClr val="tx1">
                    <a:lumMod val="65000"/>
                    <a:lumOff val="35000"/>
                  </a:schemeClr>
                </a:solidFill>
                <a:latin typeface="Gotham Book" charset="0"/>
                <a:ea typeface="Gotham Book" charset="0"/>
                <a:cs typeface="Gotham Book" charset="0"/>
              </a:rPr>
              <a:t>Adicional para atividades penosas, insalubres ou perigosas</a:t>
            </a:r>
          </a:p>
          <a:p>
            <a:pPr>
              <a:lnSpc>
                <a:spcPts val="2240"/>
              </a:lnSpc>
              <a:spcAft>
                <a:spcPts val="300"/>
              </a:spcAft>
            </a:pPr>
            <a:r>
              <a:rPr lang="pt-BR" sz="1500" dirty="0" err="1" smtClean="0">
                <a:solidFill>
                  <a:srgbClr val="A2B83C"/>
                </a:solidFill>
                <a:latin typeface="Gotham Medium" charset="0"/>
                <a:ea typeface="Gotham Medium" charset="0"/>
                <a:cs typeface="Gotham Medium" charset="0"/>
              </a:rPr>
              <a:t>Q</a:t>
            </a:r>
            <a:r>
              <a:rPr lang="pt-BR" sz="1500" dirty="0" smtClean="0">
                <a:solidFill>
                  <a:srgbClr val="A2B83C"/>
                </a:solidFill>
                <a:latin typeface="Gotham Medium" charset="0"/>
                <a:ea typeface="Gotham Medium" charset="0"/>
                <a:cs typeface="Gotham Medium" charset="0"/>
              </a:rPr>
              <a:t>)</a:t>
            </a:r>
            <a:r>
              <a:rPr lang="pt-BR" sz="1500" dirty="0" smtClean="0">
                <a:solidFill>
                  <a:schemeClr val="tx1">
                    <a:lumMod val="65000"/>
                    <a:lumOff val="35000"/>
                  </a:schemeClr>
                </a:solidFill>
                <a:latin typeface="Gotham Book" charset="0"/>
                <a:ea typeface="Gotham Book" charset="0"/>
                <a:cs typeface="Gotham Book" charset="0"/>
              </a:rPr>
              <a:t> Aposentadoria</a:t>
            </a:r>
          </a:p>
          <a:p>
            <a:pPr>
              <a:lnSpc>
                <a:spcPts val="2240"/>
              </a:lnSpc>
              <a:spcAft>
                <a:spcPts val="300"/>
              </a:spcAft>
            </a:pPr>
            <a:r>
              <a:rPr lang="pt-BR" sz="1500" dirty="0" err="1" smtClean="0">
                <a:solidFill>
                  <a:srgbClr val="A2B83C"/>
                </a:solidFill>
                <a:latin typeface="Gotham Medium" charset="0"/>
                <a:ea typeface="Gotham Medium" charset="0"/>
                <a:cs typeface="Gotham Medium" charset="0"/>
              </a:rPr>
              <a:t>R</a:t>
            </a:r>
            <a:r>
              <a:rPr lang="pt-BR" sz="1500" dirty="0" smtClean="0">
                <a:solidFill>
                  <a:srgbClr val="A2B83C"/>
                </a:solidFill>
                <a:latin typeface="Gotham Medium" charset="0"/>
                <a:ea typeface="Gotham Medium" charset="0"/>
                <a:cs typeface="Gotham Medium" charset="0"/>
              </a:rPr>
              <a:t>)</a:t>
            </a:r>
            <a:r>
              <a:rPr lang="pt-BR" sz="1500" dirty="0" smtClean="0">
                <a:solidFill>
                  <a:schemeClr val="tx1">
                    <a:lumMod val="65000"/>
                    <a:lumOff val="35000"/>
                  </a:schemeClr>
                </a:solidFill>
                <a:latin typeface="Gotham Book" charset="0"/>
                <a:ea typeface="Gotham Book" charset="0"/>
                <a:cs typeface="Gotham Book" charset="0"/>
              </a:rPr>
              <a:t> Seguro contra acidentes de trabalho</a:t>
            </a:r>
          </a:p>
          <a:p>
            <a:pPr>
              <a:lnSpc>
                <a:spcPts val="2240"/>
              </a:lnSpc>
              <a:spcAft>
                <a:spcPts val="300"/>
              </a:spcAft>
            </a:pPr>
            <a:r>
              <a:rPr lang="pt-BR" sz="1500" dirty="0" err="1" smtClean="0">
                <a:solidFill>
                  <a:srgbClr val="A2B83C"/>
                </a:solidFill>
                <a:latin typeface="Gotham Medium" charset="0"/>
                <a:ea typeface="Gotham Medium" charset="0"/>
                <a:cs typeface="Gotham Medium" charset="0"/>
              </a:rPr>
              <a:t>S</a:t>
            </a:r>
            <a:r>
              <a:rPr lang="pt-BR" sz="1500" dirty="0" smtClean="0">
                <a:solidFill>
                  <a:srgbClr val="A2B83C"/>
                </a:solidFill>
                <a:latin typeface="Gotham Medium" charset="0"/>
                <a:ea typeface="Gotham Medium" charset="0"/>
                <a:cs typeface="Gotham Medium" charset="0"/>
              </a:rPr>
              <a:t>)</a:t>
            </a:r>
            <a:r>
              <a:rPr lang="pt-BR" sz="1500" dirty="0" smtClean="0">
                <a:solidFill>
                  <a:schemeClr val="tx1">
                    <a:lumMod val="65000"/>
                    <a:lumOff val="35000"/>
                  </a:schemeClr>
                </a:solidFill>
                <a:latin typeface="Gotham Book" charset="0"/>
                <a:ea typeface="Gotham Book" charset="0"/>
                <a:cs typeface="Gotham Book" charset="0"/>
              </a:rPr>
              <a:t> Direito de ação judicial pelo trabalhador, com prazo prescricional de cinco anos, até o limite de dois anos após a extinção do contrato de trabalho</a:t>
            </a:r>
          </a:p>
        </p:txBody>
      </p:sp>
    </p:spTree>
    <p:extLst>
      <p:ext uri="{BB962C8B-B14F-4D97-AF65-F5344CB8AC3E}">
        <p14:creationId xmlns:p14="http://schemas.microsoft.com/office/powerpoint/2010/main" val="14099199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661282" y="1700286"/>
            <a:ext cx="7918837" cy="4070345"/>
          </a:xfrm>
          <a:prstGeom prst="rect">
            <a:avLst/>
          </a:prstGeom>
          <a:noFill/>
        </p:spPr>
        <p:txBody>
          <a:bodyPr wrap="square" rtlCol="0">
            <a:spAutoFit/>
          </a:bodyPr>
          <a:lstStyle/>
          <a:p>
            <a:pPr>
              <a:spcAft>
                <a:spcPts val="1200"/>
              </a:spcAft>
            </a:pPr>
            <a:r>
              <a:rPr lang="pt-BR" sz="2200" b="1" dirty="0" smtClean="0">
                <a:solidFill>
                  <a:srgbClr val="019D7E"/>
                </a:solidFill>
                <a:latin typeface="Gotham" charset="0"/>
                <a:ea typeface="Gotham" charset="0"/>
                <a:cs typeface="Gotham" charset="0"/>
              </a:rPr>
              <a:t>NEGOCIAÇÕES COLETIVAS – NEGOCIADO SOBRE O LEGISLADO</a:t>
            </a:r>
          </a:p>
          <a:p>
            <a:pPr>
              <a:spcAft>
                <a:spcPts val="1200"/>
              </a:spcAft>
            </a:pPr>
            <a:r>
              <a:rPr lang="pt-BR" sz="1700" b="1" dirty="0" smtClean="0">
                <a:solidFill>
                  <a:srgbClr val="A2B73D"/>
                </a:solidFill>
                <a:latin typeface="Gotham" charset="0"/>
                <a:ea typeface="Gotham" charset="0"/>
                <a:cs typeface="Gotham" charset="0"/>
              </a:rPr>
              <a:t>O QUE NÃO PODE SER NEGOCIADO</a:t>
            </a:r>
          </a:p>
          <a:p>
            <a:pPr>
              <a:lnSpc>
                <a:spcPts val="2240"/>
              </a:lnSpc>
              <a:spcAft>
                <a:spcPts val="300"/>
              </a:spcAft>
            </a:pPr>
            <a:r>
              <a:rPr lang="pt-BR" sz="1500" dirty="0" err="1" smtClean="0">
                <a:solidFill>
                  <a:srgbClr val="A2B83C"/>
                </a:solidFill>
                <a:latin typeface="Gotham Medium" charset="0"/>
                <a:ea typeface="Gotham Medium" charset="0"/>
                <a:cs typeface="Gotham Medium" charset="0"/>
              </a:rPr>
              <a:t>T</a:t>
            </a:r>
            <a:r>
              <a:rPr lang="pt-BR" sz="1500" dirty="0" smtClean="0">
                <a:solidFill>
                  <a:srgbClr val="A2B83C"/>
                </a:solidFill>
                <a:latin typeface="Gotham Medium" charset="0"/>
                <a:ea typeface="Gotham Medium" charset="0"/>
                <a:cs typeface="Gotham Medium" charset="0"/>
              </a:rPr>
              <a:t>)</a:t>
            </a:r>
            <a:r>
              <a:rPr lang="pt-BR" sz="1500" dirty="0" smtClean="0">
                <a:solidFill>
                  <a:schemeClr val="tx1">
                    <a:lumMod val="65000"/>
                    <a:lumOff val="35000"/>
                  </a:schemeClr>
                </a:solidFill>
                <a:latin typeface="Gotham Book" charset="0"/>
                <a:ea typeface="Gotham Book" charset="0"/>
                <a:cs typeface="Gotham Book" charset="0"/>
              </a:rPr>
              <a:t> Salário e critérios de admissão de trabalhador com deficiência</a:t>
            </a:r>
          </a:p>
          <a:p>
            <a:pPr>
              <a:lnSpc>
                <a:spcPts val="2240"/>
              </a:lnSpc>
              <a:spcAft>
                <a:spcPts val="300"/>
              </a:spcAft>
            </a:pPr>
            <a:r>
              <a:rPr lang="pt-BR" sz="1500" dirty="0" err="1" smtClean="0">
                <a:solidFill>
                  <a:srgbClr val="A2B83C"/>
                </a:solidFill>
                <a:latin typeface="Gotham Medium" charset="0"/>
                <a:ea typeface="Gotham Medium" charset="0"/>
                <a:cs typeface="Gotham Medium" charset="0"/>
              </a:rPr>
              <a:t>U</a:t>
            </a:r>
            <a:r>
              <a:rPr lang="pt-BR" sz="1500" dirty="0" smtClean="0">
                <a:solidFill>
                  <a:srgbClr val="A2B83C"/>
                </a:solidFill>
                <a:latin typeface="Gotham Medium" charset="0"/>
                <a:ea typeface="Gotham Medium" charset="0"/>
                <a:cs typeface="Gotham Medium" charset="0"/>
              </a:rPr>
              <a:t>)</a:t>
            </a:r>
            <a:r>
              <a:rPr lang="pt-BR" sz="1500" dirty="0" smtClean="0">
                <a:solidFill>
                  <a:schemeClr val="tx1">
                    <a:lumMod val="65000"/>
                    <a:lumOff val="35000"/>
                  </a:schemeClr>
                </a:solidFill>
                <a:latin typeface="Gotham Book" charset="0"/>
                <a:ea typeface="Gotham Book" charset="0"/>
                <a:cs typeface="Gotham Book" charset="0"/>
              </a:rPr>
              <a:t> Proibição do trabalho noturno, insalubre ou perigoso a menores de 18 e de qualquer trabalho para menores de 16, salvo aprendiz</a:t>
            </a:r>
          </a:p>
          <a:p>
            <a:pPr>
              <a:lnSpc>
                <a:spcPts val="2240"/>
              </a:lnSpc>
              <a:spcAft>
                <a:spcPts val="300"/>
              </a:spcAft>
            </a:pPr>
            <a:r>
              <a:rPr lang="pt-BR" sz="1500" dirty="0">
                <a:solidFill>
                  <a:srgbClr val="A2B83C"/>
                </a:solidFill>
                <a:latin typeface="Gotham Medium" charset="0"/>
                <a:ea typeface="Gotham Medium" charset="0"/>
                <a:cs typeface="Gotham Medium" charset="0"/>
              </a:rPr>
              <a:t>V</a:t>
            </a:r>
            <a:r>
              <a:rPr lang="pt-BR" sz="1500" dirty="0" smtClean="0">
                <a:solidFill>
                  <a:srgbClr val="A2B83C"/>
                </a:solidFill>
                <a:latin typeface="Gotham Medium" charset="0"/>
                <a:ea typeface="Gotham Medium" charset="0"/>
                <a:cs typeface="Gotham Medium" charset="0"/>
              </a:rPr>
              <a:t>)</a:t>
            </a:r>
            <a:r>
              <a:rPr lang="pt-BR" sz="1500" dirty="0" smtClean="0">
                <a:solidFill>
                  <a:schemeClr val="tx1">
                    <a:lumMod val="65000"/>
                    <a:lumOff val="35000"/>
                  </a:schemeClr>
                </a:solidFill>
                <a:latin typeface="Gotham Book" charset="0"/>
                <a:ea typeface="Gotham Book" charset="0"/>
                <a:cs typeface="Gotham Book" charset="0"/>
              </a:rPr>
              <a:t> Medidas de proteção de crianças e adolescentes</a:t>
            </a:r>
          </a:p>
          <a:p>
            <a:pPr>
              <a:lnSpc>
                <a:spcPts val="2240"/>
              </a:lnSpc>
              <a:spcAft>
                <a:spcPts val="300"/>
              </a:spcAft>
            </a:pPr>
            <a:r>
              <a:rPr lang="pt-BR" sz="1500" dirty="0">
                <a:solidFill>
                  <a:srgbClr val="A2B83C"/>
                </a:solidFill>
                <a:latin typeface="Gotham Medium" charset="0"/>
                <a:ea typeface="Gotham Medium" charset="0"/>
                <a:cs typeface="Gotham Medium" charset="0"/>
              </a:rPr>
              <a:t>W</a:t>
            </a:r>
            <a:r>
              <a:rPr lang="pt-BR" sz="1500" dirty="0" smtClean="0">
                <a:solidFill>
                  <a:srgbClr val="A2B83C"/>
                </a:solidFill>
                <a:latin typeface="Gotham Medium" charset="0"/>
                <a:ea typeface="Gotham Medium" charset="0"/>
                <a:cs typeface="Gotham Medium" charset="0"/>
              </a:rPr>
              <a:t>)</a:t>
            </a:r>
            <a:r>
              <a:rPr lang="pt-BR" sz="1500" dirty="0" smtClean="0">
                <a:solidFill>
                  <a:schemeClr val="tx1">
                    <a:lumMod val="65000"/>
                    <a:lumOff val="35000"/>
                  </a:schemeClr>
                </a:solidFill>
                <a:latin typeface="Gotham Book" charset="0"/>
                <a:ea typeface="Gotham Book" charset="0"/>
                <a:cs typeface="Gotham Book" charset="0"/>
              </a:rPr>
              <a:t> Igualdade de direitos entre trabalhadores permanentes e avulsos</a:t>
            </a:r>
          </a:p>
          <a:p>
            <a:pPr>
              <a:lnSpc>
                <a:spcPts val="2240"/>
              </a:lnSpc>
              <a:spcAft>
                <a:spcPts val="300"/>
              </a:spcAft>
            </a:pPr>
            <a:r>
              <a:rPr lang="pt-BR" sz="1500" dirty="0" err="1" smtClean="0">
                <a:solidFill>
                  <a:srgbClr val="A2B83C"/>
                </a:solidFill>
                <a:latin typeface="Gotham Medium" charset="0"/>
                <a:ea typeface="Gotham Medium" charset="0"/>
                <a:cs typeface="Gotham Medium" charset="0"/>
              </a:rPr>
              <a:t>Y</a:t>
            </a:r>
            <a:r>
              <a:rPr lang="pt-BR" sz="1500" dirty="0">
                <a:solidFill>
                  <a:srgbClr val="A2B83C"/>
                </a:solidFill>
                <a:latin typeface="Gotham Medium" charset="0"/>
                <a:ea typeface="Gotham Medium" charset="0"/>
                <a:cs typeface="Gotham Medium" charset="0"/>
              </a:rPr>
              <a:t>)</a:t>
            </a:r>
            <a:r>
              <a:rPr lang="pt-BR" sz="1500" dirty="0" smtClean="0">
                <a:solidFill>
                  <a:schemeClr val="tx1">
                    <a:lumMod val="65000"/>
                    <a:lumOff val="35000"/>
                  </a:schemeClr>
                </a:solidFill>
                <a:latin typeface="Gotham Book" charset="0"/>
                <a:ea typeface="Gotham Book" charset="0"/>
                <a:cs typeface="Gotham Book" charset="0"/>
              </a:rPr>
              <a:t> Liberdade sindical, inclusive o direito do trabalhador de não sofrer, sem sua expressa e prévia anuência, qualquer cobrança ou desconto salarial estabelecidos em convenção coletiva ou acordo coletivo de trabalho; </a:t>
            </a:r>
          </a:p>
          <a:p>
            <a:pPr>
              <a:lnSpc>
                <a:spcPts val="2240"/>
              </a:lnSpc>
              <a:spcAft>
                <a:spcPts val="300"/>
              </a:spcAft>
            </a:pPr>
            <a:r>
              <a:rPr lang="pt-BR" sz="1500" dirty="0" err="1">
                <a:solidFill>
                  <a:srgbClr val="A2B83C"/>
                </a:solidFill>
                <a:latin typeface="Gotham Medium" charset="0"/>
                <a:ea typeface="Gotham Medium" charset="0"/>
                <a:cs typeface="Gotham Medium" charset="0"/>
              </a:rPr>
              <a:t>X</a:t>
            </a:r>
            <a:r>
              <a:rPr lang="pt-BR" sz="1500" dirty="0" smtClean="0">
                <a:solidFill>
                  <a:srgbClr val="A2B83C"/>
                </a:solidFill>
                <a:latin typeface="Gotham Medium" charset="0"/>
                <a:ea typeface="Gotham Medium" charset="0"/>
                <a:cs typeface="Gotham Medium" charset="0"/>
              </a:rPr>
              <a:t>)</a:t>
            </a:r>
            <a:r>
              <a:rPr lang="pt-BR" sz="1500" dirty="0" smtClean="0">
                <a:solidFill>
                  <a:schemeClr val="tx1">
                    <a:lumMod val="65000"/>
                    <a:lumOff val="35000"/>
                  </a:schemeClr>
                </a:solidFill>
                <a:latin typeface="Gotham Book" charset="0"/>
                <a:ea typeface="Gotham Book" charset="0"/>
                <a:cs typeface="Gotham Book" charset="0"/>
              </a:rPr>
              <a:t> Direito de greve e serviços essenciais</a:t>
            </a:r>
          </a:p>
        </p:txBody>
      </p:sp>
    </p:spTree>
    <p:extLst>
      <p:ext uri="{BB962C8B-B14F-4D97-AF65-F5344CB8AC3E}">
        <p14:creationId xmlns:p14="http://schemas.microsoft.com/office/powerpoint/2010/main" val="4841478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524122" y="1700286"/>
            <a:ext cx="8231258" cy="4239622"/>
          </a:xfrm>
          <a:prstGeom prst="rect">
            <a:avLst/>
          </a:prstGeom>
          <a:noFill/>
        </p:spPr>
        <p:txBody>
          <a:bodyPr wrap="square" rtlCol="0">
            <a:spAutoFit/>
          </a:bodyPr>
          <a:lstStyle/>
          <a:p>
            <a:pPr>
              <a:spcAft>
                <a:spcPts val="1200"/>
              </a:spcAft>
            </a:pPr>
            <a:r>
              <a:rPr lang="pt-BR" sz="2200" b="1" dirty="0" smtClean="0">
                <a:solidFill>
                  <a:srgbClr val="019D7E"/>
                </a:solidFill>
                <a:latin typeface="Gotham" charset="0"/>
                <a:ea typeface="Gotham" charset="0"/>
                <a:cs typeface="Gotham" charset="0"/>
              </a:rPr>
              <a:t>REPRESENTAÇÃO DOS TRABALHADORES NA EMPRESA</a:t>
            </a:r>
          </a:p>
          <a:p>
            <a:pPr>
              <a:lnSpc>
                <a:spcPts val="2240"/>
              </a:lnSpc>
              <a:spcAft>
                <a:spcPts val="300"/>
              </a:spcAft>
            </a:pPr>
            <a:r>
              <a:rPr lang="pt-BR" sz="1500" dirty="0">
                <a:solidFill>
                  <a:srgbClr val="A2B83C"/>
                </a:solidFill>
                <a:latin typeface="Gotham Medium" charset="0"/>
                <a:ea typeface="Gotham Medium" charset="0"/>
                <a:cs typeface="Gotham Medium" charset="0"/>
              </a:rPr>
              <a:t>A</a:t>
            </a:r>
            <a:r>
              <a:rPr lang="pt-BR" sz="1500" dirty="0" smtClean="0">
                <a:solidFill>
                  <a:srgbClr val="A2B83C"/>
                </a:solidFill>
                <a:latin typeface="Gotham Medium" charset="0"/>
                <a:ea typeface="Gotham Medium" charset="0"/>
                <a:cs typeface="Gotham Medium" charset="0"/>
              </a:rPr>
              <a:t>)</a:t>
            </a:r>
            <a:r>
              <a:rPr lang="pt-BR" sz="1500" dirty="0" smtClean="0">
                <a:solidFill>
                  <a:schemeClr val="tx1">
                    <a:lumMod val="65000"/>
                    <a:lumOff val="35000"/>
                  </a:schemeClr>
                </a:solidFill>
                <a:latin typeface="Gotham Book" charset="0"/>
                <a:ea typeface="Gotham Book" charset="0"/>
                <a:cs typeface="Gotham Book" charset="0"/>
              </a:rPr>
              <a:t> Empresas com mais de 200 empregados</a:t>
            </a:r>
          </a:p>
          <a:p>
            <a:pPr>
              <a:lnSpc>
                <a:spcPts val="2240"/>
              </a:lnSpc>
              <a:spcAft>
                <a:spcPts val="300"/>
              </a:spcAft>
            </a:pPr>
            <a:r>
              <a:rPr lang="pt-BR" sz="1500" dirty="0">
                <a:solidFill>
                  <a:srgbClr val="A2B83C"/>
                </a:solidFill>
                <a:latin typeface="Gotham Medium" charset="0"/>
                <a:ea typeface="Gotham Medium" charset="0"/>
                <a:cs typeface="Gotham Medium" charset="0"/>
              </a:rPr>
              <a:t>B</a:t>
            </a:r>
            <a:r>
              <a:rPr lang="pt-BR" sz="1500" dirty="0" smtClean="0">
                <a:solidFill>
                  <a:srgbClr val="A2B83C"/>
                </a:solidFill>
                <a:latin typeface="Gotham Medium" charset="0"/>
                <a:ea typeface="Gotham Medium" charset="0"/>
                <a:cs typeface="Gotham Medium" charset="0"/>
              </a:rPr>
              <a:t>)</a:t>
            </a:r>
            <a:r>
              <a:rPr lang="pt-BR" sz="1500" dirty="0" smtClean="0">
                <a:solidFill>
                  <a:schemeClr val="tx1">
                    <a:lumMod val="65000"/>
                    <a:lumOff val="35000"/>
                  </a:schemeClr>
                </a:solidFill>
                <a:latin typeface="Gotham Book" charset="0"/>
                <a:ea typeface="Gotham Book" charset="0"/>
                <a:cs typeface="Gotham Book" charset="0"/>
              </a:rPr>
              <a:t> Comissão</a:t>
            </a:r>
          </a:p>
          <a:p>
            <a:pPr lvl="1">
              <a:lnSpc>
                <a:spcPts val="2240"/>
              </a:lnSpc>
              <a:spcAft>
                <a:spcPts val="300"/>
              </a:spcAft>
            </a:pPr>
            <a:r>
              <a:rPr lang="pt-BR" sz="1200" dirty="0" smtClean="0">
                <a:solidFill>
                  <a:schemeClr val="tx1">
                    <a:lumMod val="65000"/>
                    <a:lumOff val="35000"/>
                  </a:schemeClr>
                </a:solidFill>
                <a:latin typeface="Gotham Book" charset="0"/>
                <a:ea typeface="Gotham Book" charset="0"/>
                <a:cs typeface="Gotham Book" charset="0"/>
              </a:rPr>
              <a:t>•</a:t>
            </a:r>
            <a:r>
              <a:rPr lang="pt-BR" sz="1500" dirty="0" smtClean="0">
                <a:solidFill>
                  <a:schemeClr val="tx1">
                    <a:lumMod val="65000"/>
                    <a:lumOff val="35000"/>
                  </a:schemeClr>
                </a:solidFill>
                <a:latin typeface="Gotham Book" charset="0"/>
                <a:ea typeface="Gotham Book" charset="0"/>
                <a:cs typeface="Gotham Book" charset="0"/>
              </a:rPr>
              <a:t> Mais de 200 até 3000 empregados: 3 membros</a:t>
            </a:r>
          </a:p>
          <a:p>
            <a:pPr lvl="1">
              <a:lnSpc>
                <a:spcPts val="2240"/>
              </a:lnSpc>
              <a:spcAft>
                <a:spcPts val="300"/>
              </a:spcAft>
            </a:pPr>
            <a:r>
              <a:rPr lang="pt-BR" sz="1200" dirty="0" smtClean="0">
                <a:solidFill>
                  <a:schemeClr val="tx1">
                    <a:lumMod val="65000"/>
                    <a:lumOff val="35000"/>
                  </a:schemeClr>
                </a:solidFill>
                <a:latin typeface="Gotham Book" charset="0"/>
                <a:ea typeface="Gotham Book" charset="0"/>
                <a:cs typeface="Gotham Book" charset="0"/>
              </a:rPr>
              <a:t>•</a:t>
            </a:r>
            <a:r>
              <a:rPr lang="pt-BR" sz="1500" dirty="0" smtClean="0">
                <a:solidFill>
                  <a:schemeClr val="tx1">
                    <a:lumMod val="65000"/>
                    <a:lumOff val="35000"/>
                  </a:schemeClr>
                </a:solidFill>
                <a:latin typeface="Gotham Book" charset="0"/>
                <a:ea typeface="Gotham Book" charset="0"/>
                <a:cs typeface="Gotham Book" charset="0"/>
              </a:rPr>
              <a:t> Mais de 3000 até 5000 empregados: 5 membros</a:t>
            </a:r>
          </a:p>
          <a:p>
            <a:pPr lvl="1">
              <a:lnSpc>
                <a:spcPts val="2240"/>
              </a:lnSpc>
              <a:spcAft>
                <a:spcPts val="300"/>
              </a:spcAft>
            </a:pPr>
            <a:r>
              <a:rPr lang="pt-BR" sz="1200" dirty="0" smtClean="0">
                <a:solidFill>
                  <a:schemeClr val="tx1">
                    <a:lumMod val="65000"/>
                    <a:lumOff val="35000"/>
                  </a:schemeClr>
                </a:solidFill>
                <a:latin typeface="Gotham Book" charset="0"/>
                <a:ea typeface="Gotham Book" charset="0"/>
                <a:cs typeface="Gotham Book" charset="0"/>
              </a:rPr>
              <a:t>•</a:t>
            </a:r>
            <a:r>
              <a:rPr lang="pt-BR" sz="1500" dirty="0" smtClean="0">
                <a:solidFill>
                  <a:schemeClr val="tx1">
                    <a:lumMod val="65000"/>
                    <a:lumOff val="35000"/>
                  </a:schemeClr>
                </a:solidFill>
                <a:latin typeface="Gotham Book" charset="0"/>
                <a:ea typeface="Gotham Book" charset="0"/>
                <a:cs typeface="Gotham Book" charset="0"/>
              </a:rPr>
              <a:t> Mais de 5000 empregados: 7 membros</a:t>
            </a:r>
          </a:p>
          <a:p>
            <a:pPr>
              <a:lnSpc>
                <a:spcPts val="2240"/>
              </a:lnSpc>
              <a:spcAft>
                <a:spcPts val="300"/>
              </a:spcAft>
            </a:pPr>
            <a:r>
              <a:rPr lang="pt-BR" sz="1500" dirty="0">
                <a:solidFill>
                  <a:srgbClr val="A2B83C"/>
                </a:solidFill>
                <a:latin typeface="Gotham Medium" charset="0"/>
                <a:ea typeface="Gotham Medium" charset="0"/>
                <a:cs typeface="Gotham Medium" charset="0"/>
              </a:rPr>
              <a:t>C</a:t>
            </a:r>
            <a:r>
              <a:rPr lang="pt-BR" sz="1500" dirty="0" smtClean="0">
                <a:solidFill>
                  <a:srgbClr val="A2B83C"/>
                </a:solidFill>
                <a:latin typeface="Gotham Medium" charset="0"/>
                <a:ea typeface="Gotham Medium" charset="0"/>
                <a:cs typeface="Gotham Medium" charset="0"/>
              </a:rPr>
              <a:t>)</a:t>
            </a:r>
            <a:r>
              <a:rPr lang="pt-BR" sz="1500" dirty="0" smtClean="0">
                <a:solidFill>
                  <a:schemeClr val="tx1">
                    <a:lumMod val="65000"/>
                    <a:lumOff val="35000"/>
                  </a:schemeClr>
                </a:solidFill>
                <a:latin typeface="Gotham Book" charset="0"/>
                <a:ea typeface="Gotham Book" charset="0"/>
                <a:cs typeface="Gotham Book" charset="0"/>
              </a:rPr>
              <a:t> No caso de a empresa possuir empregados em vários Estados da Federação e no Distrito Federal, será assegurada a eleição de uma comissão de representantes dos empregados por Estado ou no Distrito Federal</a:t>
            </a:r>
          </a:p>
          <a:p>
            <a:pPr>
              <a:lnSpc>
                <a:spcPts val="2240"/>
              </a:lnSpc>
              <a:spcAft>
                <a:spcPts val="300"/>
              </a:spcAft>
            </a:pPr>
            <a:r>
              <a:rPr lang="pt-BR" sz="1500" dirty="0" err="1">
                <a:solidFill>
                  <a:srgbClr val="A2B83C"/>
                </a:solidFill>
                <a:latin typeface="Gotham Medium" charset="0"/>
                <a:ea typeface="Gotham Medium" charset="0"/>
                <a:cs typeface="Gotham Medium" charset="0"/>
              </a:rPr>
              <a:t>D</a:t>
            </a:r>
            <a:r>
              <a:rPr lang="pt-BR" sz="1500" dirty="0" smtClean="0">
                <a:solidFill>
                  <a:srgbClr val="A2B83C"/>
                </a:solidFill>
                <a:latin typeface="Gotham Medium" charset="0"/>
                <a:ea typeface="Gotham Medium" charset="0"/>
                <a:cs typeface="Gotham Medium" charset="0"/>
              </a:rPr>
              <a:t>)</a:t>
            </a:r>
            <a:r>
              <a:rPr lang="pt-BR" sz="1500" dirty="0" smtClean="0">
                <a:solidFill>
                  <a:schemeClr val="tx1">
                    <a:lumMod val="65000"/>
                    <a:lumOff val="35000"/>
                  </a:schemeClr>
                </a:solidFill>
                <a:latin typeface="Gotham Book" charset="0"/>
                <a:ea typeface="Gotham Book" charset="0"/>
                <a:cs typeface="Gotham Book" charset="0"/>
              </a:rPr>
              <a:t> Mandato de um ano, com estabilidade. Findo o mandato, não pode ser candidato nos dois períodos subsequentes</a:t>
            </a:r>
          </a:p>
          <a:p>
            <a:pPr>
              <a:lnSpc>
                <a:spcPts val="2240"/>
              </a:lnSpc>
              <a:spcAft>
                <a:spcPts val="300"/>
              </a:spcAft>
            </a:pPr>
            <a:r>
              <a:rPr lang="pt-BR" sz="1500" dirty="0">
                <a:solidFill>
                  <a:srgbClr val="A2B83C"/>
                </a:solidFill>
                <a:latin typeface="Gotham Medium" charset="0"/>
                <a:ea typeface="Gotham Medium" charset="0"/>
                <a:cs typeface="Gotham Medium" charset="0"/>
              </a:rPr>
              <a:t>E</a:t>
            </a:r>
            <a:r>
              <a:rPr lang="pt-BR" sz="1500" dirty="0" smtClean="0">
                <a:solidFill>
                  <a:srgbClr val="A2B83C"/>
                </a:solidFill>
                <a:latin typeface="Gotham Medium" charset="0"/>
                <a:ea typeface="Gotham Medium" charset="0"/>
                <a:cs typeface="Gotham Medium" charset="0"/>
              </a:rPr>
              <a:t>)</a:t>
            </a:r>
            <a:r>
              <a:rPr lang="pt-BR" sz="1500" dirty="0" smtClean="0">
                <a:solidFill>
                  <a:schemeClr val="tx1">
                    <a:lumMod val="65000"/>
                    <a:lumOff val="35000"/>
                  </a:schemeClr>
                </a:solidFill>
                <a:latin typeface="Gotham Book" charset="0"/>
                <a:ea typeface="Gotham Book" charset="0"/>
                <a:cs typeface="Gotham Book" charset="0"/>
              </a:rPr>
              <a:t> Não substitui o sindicato. Não tem prerrogativas sindicais (negociar e firmar acordos e convenções coletivas, representar judicialmente)</a:t>
            </a:r>
          </a:p>
        </p:txBody>
      </p:sp>
    </p:spTree>
    <p:extLst>
      <p:ext uri="{BB962C8B-B14F-4D97-AF65-F5344CB8AC3E}">
        <p14:creationId xmlns:p14="http://schemas.microsoft.com/office/powerpoint/2010/main" val="12700882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897502" y="1700286"/>
            <a:ext cx="7484498" cy="2149306"/>
          </a:xfrm>
          <a:prstGeom prst="rect">
            <a:avLst/>
          </a:prstGeom>
          <a:noFill/>
        </p:spPr>
        <p:txBody>
          <a:bodyPr wrap="square" rtlCol="0">
            <a:spAutoFit/>
          </a:bodyPr>
          <a:lstStyle/>
          <a:p>
            <a:pPr>
              <a:spcAft>
                <a:spcPts val="1200"/>
              </a:spcAft>
            </a:pPr>
            <a:r>
              <a:rPr lang="pt-BR" sz="2200" b="1" dirty="0" smtClean="0">
                <a:solidFill>
                  <a:srgbClr val="019D7E"/>
                </a:solidFill>
                <a:latin typeface="Gotham" charset="0"/>
                <a:ea typeface="Gotham" charset="0"/>
                <a:cs typeface="Gotham" charset="0"/>
              </a:rPr>
              <a:t>FINANCIAMENTO DAS ATIVIDADES SINDICAIS</a:t>
            </a:r>
          </a:p>
          <a:p>
            <a:pPr>
              <a:lnSpc>
                <a:spcPts val="2240"/>
              </a:lnSpc>
              <a:spcAft>
                <a:spcPts val="1200"/>
              </a:spcAft>
            </a:pPr>
            <a:r>
              <a:rPr lang="pt-BR" sz="1500" dirty="0">
                <a:solidFill>
                  <a:srgbClr val="A2B83C"/>
                </a:solidFill>
                <a:latin typeface="Gotham Medium" charset="0"/>
                <a:ea typeface="Gotham Medium" charset="0"/>
                <a:cs typeface="Gotham Medium" charset="0"/>
              </a:rPr>
              <a:t>A</a:t>
            </a:r>
            <a:r>
              <a:rPr lang="pt-BR" sz="1500" dirty="0" smtClean="0">
                <a:solidFill>
                  <a:srgbClr val="A2B83C"/>
                </a:solidFill>
                <a:latin typeface="Gotham Medium" charset="0"/>
                <a:ea typeface="Gotham Medium" charset="0"/>
                <a:cs typeface="Gotham Medium" charset="0"/>
              </a:rPr>
              <a:t>)</a:t>
            </a:r>
            <a:r>
              <a:rPr lang="pt-BR" sz="1500" dirty="0" smtClean="0">
                <a:solidFill>
                  <a:schemeClr val="tx1">
                    <a:lumMod val="65000"/>
                    <a:lumOff val="35000"/>
                  </a:schemeClr>
                </a:solidFill>
                <a:latin typeface="Gotham Book" charset="0"/>
                <a:ea typeface="Gotham Book" charset="0"/>
                <a:cs typeface="Gotham Book" charset="0"/>
              </a:rPr>
              <a:t> Liberdade Sindical: Retenções de contribuições de qualquer espécie dependem de prévia e expressa autorização do empregado</a:t>
            </a:r>
          </a:p>
          <a:p>
            <a:pPr>
              <a:lnSpc>
                <a:spcPts val="2240"/>
              </a:lnSpc>
              <a:spcAft>
                <a:spcPts val="1200"/>
              </a:spcAft>
            </a:pPr>
            <a:r>
              <a:rPr lang="pt-BR" sz="1500" dirty="0" err="1">
                <a:solidFill>
                  <a:srgbClr val="A2B83C"/>
                </a:solidFill>
                <a:latin typeface="Gotham Medium" charset="0"/>
                <a:ea typeface="Gotham Medium" charset="0"/>
                <a:cs typeface="Gotham Medium" charset="0"/>
              </a:rPr>
              <a:t>B</a:t>
            </a:r>
            <a:r>
              <a:rPr lang="pt-BR" sz="1500" dirty="0" smtClean="0">
                <a:solidFill>
                  <a:srgbClr val="A2B83C"/>
                </a:solidFill>
                <a:latin typeface="Gotham Medium" charset="0"/>
                <a:ea typeface="Gotham Medium" charset="0"/>
                <a:cs typeface="Gotham Medium" charset="0"/>
              </a:rPr>
              <a:t>)</a:t>
            </a:r>
            <a:r>
              <a:rPr lang="pt-BR" sz="1500" dirty="0" smtClean="0">
                <a:solidFill>
                  <a:schemeClr val="tx1">
                    <a:lumMod val="65000"/>
                    <a:lumOff val="35000"/>
                  </a:schemeClr>
                </a:solidFill>
                <a:latin typeface="Gotham Book" charset="0"/>
                <a:ea typeface="Gotham Book" charset="0"/>
                <a:cs typeface="Gotham Book" charset="0"/>
              </a:rPr>
              <a:t> O imposto sindical (um dia de salário no mês de março) não foi extinto, mas a retenção de seu montante na remuneração dependerá de autorização prévia e expressa do empregado.</a:t>
            </a:r>
          </a:p>
        </p:txBody>
      </p:sp>
    </p:spTree>
    <p:extLst>
      <p:ext uri="{BB962C8B-B14F-4D97-AF65-F5344CB8AC3E}">
        <p14:creationId xmlns:p14="http://schemas.microsoft.com/office/powerpoint/2010/main" val="19904022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775582" y="1700286"/>
            <a:ext cx="7728338" cy="3303468"/>
          </a:xfrm>
          <a:prstGeom prst="rect">
            <a:avLst/>
          </a:prstGeom>
          <a:noFill/>
        </p:spPr>
        <p:txBody>
          <a:bodyPr wrap="square" rtlCol="0">
            <a:spAutoFit/>
          </a:bodyPr>
          <a:lstStyle/>
          <a:p>
            <a:pPr>
              <a:spcAft>
                <a:spcPts val="1200"/>
              </a:spcAft>
            </a:pPr>
            <a:r>
              <a:rPr lang="pt-BR" sz="2200" b="1" dirty="0" smtClean="0">
                <a:solidFill>
                  <a:srgbClr val="019D7E"/>
                </a:solidFill>
                <a:latin typeface="Gotham" charset="0"/>
                <a:ea typeface="Gotham" charset="0"/>
                <a:cs typeface="Gotham" charset="0"/>
              </a:rPr>
              <a:t>OUTRAS QUESTÕES</a:t>
            </a:r>
          </a:p>
          <a:p>
            <a:pPr>
              <a:lnSpc>
                <a:spcPts val="2240"/>
              </a:lnSpc>
              <a:spcAft>
                <a:spcPts val="1200"/>
              </a:spcAft>
            </a:pPr>
            <a:r>
              <a:rPr lang="pt-BR" sz="1500" dirty="0">
                <a:solidFill>
                  <a:srgbClr val="A2B83C"/>
                </a:solidFill>
                <a:latin typeface="Gotham Medium" charset="0"/>
                <a:ea typeface="Gotham Medium" charset="0"/>
                <a:cs typeface="Gotham Medium" charset="0"/>
              </a:rPr>
              <a:t>A</a:t>
            </a:r>
            <a:r>
              <a:rPr lang="pt-BR" sz="1500" dirty="0" smtClean="0">
                <a:solidFill>
                  <a:srgbClr val="A2B83C"/>
                </a:solidFill>
                <a:latin typeface="Gotham Medium" charset="0"/>
                <a:ea typeface="Gotham Medium" charset="0"/>
                <a:cs typeface="Gotham Medium" charset="0"/>
              </a:rPr>
              <a:t>)</a:t>
            </a:r>
            <a:r>
              <a:rPr lang="pt-BR" sz="1500" dirty="0" smtClean="0">
                <a:solidFill>
                  <a:schemeClr val="tx1">
                    <a:lumMod val="65000"/>
                    <a:lumOff val="35000"/>
                  </a:schemeClr>
                </a:solidFill>
                <a:latin typeface="Gotham Book" charset="0"/>
                <a:ea typeface="Gotham Book" charset="0"/>
                <a:cs typeface="Gotham Book" charset="0"/>
              </a:rPr>
              <a:t> </a:t>
            </a:r>
            <a:r>
              <a:rPr lang="pt-BR" sz="1500" dirty="0" smtClean="0">
                <a:solidFill>
                  <a:schemeClr val="tx1">
                    <a:lumMod val="65000"/>
                    <a:lumOff val="35000"/>
                  </a:schemeClr>
                </a:solidFill>
                <a:latin typeface="Gotham Medium" charset="0"/>
                <a:ea typeface="Gotham Medium" charset="0"/>
                <a:cs typeface="Gotham Medium" charset="0"/>
              </a:rPr>
              <a:t>Grupo econômico empresarial: </a:t>
            </a:r>
            <a:r>
              <a:rPr lang="pt-BR" sz="1500" dirty="0" smtClean="0">
                <a:solidFill>
                  <a:schemeClr val="tx1">
                    <a:lumMod val="65000"/>
                    <a:lumOff val="35000"/>
                  </a:schemeClr>
                </a:solidFill>
                <a:latin typeface="Gotham Book" charset="0"/>
                <a:ea typeface="Gotham Book" charset="0"/>
                <a:cs typeface="Gotham Book" charset="0"/>
              </a:rPr>
              <a:t>Não caracteriza grupo econômico a mera identidade de sócios, sendo necessárias a demonstração de interesse integrado, a efetiva comunhão de interesses e a atuação conjunta das empresas</a:t>
            </a:r>
          </a:p>
          <a:p>
            <a:pPr>
              <a:lnSpc>
                <a:spcPts val="2240"/>
              </a:lnSpc>
              <a:spcAft>
                <a:spcPts val="1200"/>
              </a:spcAft>
            </a:pPr>
            <a:r>
              <a:rPr lang="pt-BR" sz="1500" dirty="0">
                <a:solidFill>
                  <a:srgbClr val="A2B83C"/>
                </a:solidFill>
                <a:latin typeface="Gotham Medium" charset="0"/>
                <a:ea typeface="Gotham Medium" charset="0"/>
                <a:cs typeface="Gotham Medium" charset="0"/>
              </a:rPr>
              <a:t>B</a:t>
            </a:r>
            <a:r>
              <a:rPr lang="pt-BR" sz="1500" dirty="0" smtClean="0">
                <a:solidFill>
                  <a:srgbClr val="A2B83C"/>
                </a:solidFill>
                <a:latin typeface="Gotham Medium" charset="0"/>
                <a:ea typeface="Gotham Medium" charset="0"/>
                <a:cs typeface="Gotham Medium" charset="0"/>
              </a:rPr>
              <a:t>)</a:t>
            </a:r>
            <a:r>
              <a:rPr lang="pt-BR" sz="1500" dirty="0" smtClean="0">
                <a:solidFill>
                  <a:schemeClr val="tx1">
                    <a:lumMod val="65000"/>
                    <a:lumOff val="35000"/>
                  </a:schemeClr>
                </a:solidFill>
                <a:latin typeface="Gotham Book" charset="0"/>
                <a:ea typeface="Gotham Book" charset="0"/>
                <a:cs typeface="Gotham Book" charset="0"/>
              </a:rPr>
              <a:t> </a:t>
            </a:r>
            <a:r>
              <a:rPr lang="pt-BR" sz="1500" dirty="0" smtClean="0">
                <a:solidFill>
                  <a:schemeClr val="tx1">
                    <a:lumMod val="65000"/>
                    <a:lumOff val="35000"/>
                  </a:schemeClr>
                </a:solidFill>
                <a:latin typeface="Gotham Medium" charset="0"/>
                <a:ea typeface="Gotham Medium" charset="0"/>
                <a:cs typeface="Gotham Medium" charset="0"/>
              </a:rPr>
              <a:t>Responsabilidade do sócio retirante: </a:t>
            </a:r>
            <a:r>
              <a:rPr lang="pt-BR" sz="1500" dirty="0" smtClean="0">
                <a:solidFill>
                  <a:schemeClr val="tx1">
                    <a:lumMod val="65000"/>
                    <a:lumOff val="35000"/>
                  </a:schemeClr>
                </a:solidFill>
                <a:latin typeface="Gotham Book" charset="0"/>
                <a:ea typeface="Gotham Book" charset="0"/>
                <a:cs typeface="Gotham Book" charset="0"/>
              </a:rPr>
              <a:t>dois anos após a averbação da alteração contratual (exceto em fraude)</a:t>
            </a:r>
          </a:p>
          <a:p>
            <a:pPr>
              <a:lnSpc>
                <a:spcPts val="2240"/>
              </a:lnSpc>
              <a:spcAft>
                <a:spcPts val="1200"/>
              </a:spcAft>
            </a:pPr>
            <a:r>
              <a:rPr lang="pt-BR" sz="1500" dirty="0" smtClean="0">
                <a:solidFill>
                  <a:srgbClr val="A2B83C"/>
                </a:solidFill>
                <a:latin typeface="Gotham Medium" charset="0"/>
                <a:ea typeface="Gotham Medium" charset="0"/>
                <a:cs typeface="Gotham Medium" charset="0"/>
              </a:rPr>
              <a:t>C)</a:t>
            </a:r>
            <a:r>
              <a:rPr lang="pt-BR" sz="1500" dirty="0" smtClean="0">
                <a:solidFill>
                  <a:schemeClr val="tx1">
                    <a:lumMod val="65000"/>
                    <a:lumOff val="35000"/>
                  </a:schemeClr>
                </a:solidFill>
                <a:latin typeface="Gotham Book" charset="0"/>
                <a:ea typeface="Gotham Book" charset="0"/>
                <a:cs typeface="Gotham Book" charset="0"/>
              </a:rPr>
              <a:t> </a:t>
            </a:r>
            <a:r>
              <a:rPr lang="pt-BR" sz="1500" dirty="0" smtClean="0">
                <a:solidFill>
                  <a:schemeClr val="tx1">
                    <a:lumMod val="65000"/>
                    <a:lumOff val="35000"/>
                  </a:schemeClr>
                </a:solidFill>
                <a:latin typeface="Gotham Medium" charset="0"/>
                <a:ea typeface="Gotham Medium" charset="0"/>
                <a:cs typeface="Gotham Medium" charset="0"/>
              </a:rPr>
              <a:t>Alterações em multas administrativas: </a:t>
            </a:r>
            <a:r>
              <a:rPr lang="pt-BR" sz="1500" dirty="0" smtClean="0">
                <a:solidFill>
                  <a:schemeClr val="tx1">
                    <a:lumMod val="65000"/>
                    <a:lumOff val="35000"/>
                  </a:schemeClr>
                </a:solidFill>
                <a:latin typeface="Gotham Book" charset="0"/>
                <a:ea typeface="Gotham Book" charset="0"/>
                <a:cs typeface="Gotham Book" charset="0"/>
              </a:rPr>
              <a:t>R$3.000,00 por trabalhador em caso de falta de registro. Microempresa R$800,00</a:t>
            </a:r>
          </a:p>
          <a:p>
            <a:pPr>
              <a:lnSpc>
                <a:spcPts val="2240"/>
              </a:lnSpc>
              <a:spcAft>
                <a:spcPts val="1200"/>
              </a:spcAft>
            </a:pPr>
            <a:r>
              <a:rPr lang="pt-BR" sz="1500" dirty="0" err="1">
                <a:solidFill>
                  <a:srgbClr val="A2B83C"/>
                </a:solidFill>
                <a:latin typeface="Gotham Medium" charset="0"/>
                <a:ea typeface="Gotham Medium" charset="0"/>
                <a:cs typeface="Gotham Medium" charset="0"/>
              </a:rPr>
              <a:t>D</a:t>
            </a:r>
            <a:r>
              <a:rPr lang="pt-BR" sz="1500" dirty="0" smtClean="0">
                <a:solidFill>
                  <a:srgbClr val="A2B83C"/>
                </a:solidFill>
                <a:latin typeface="Gotham Medium" charset="0"/>
                <a:ea typeface="Gotham Medium" charset="0"/>
                <a:cs typeface="Gotham Medium" charset="0"/>
              </a:rPr>
              <a:t>)</a:t>
            </a:r>
            <a:r>
              <a:rPr lang="pt-BR" sz="1500" dirty="0" smtClean="0">
                <a:solidFill>
                  <a:schemeClr val="tx1">
                    <a:lumMod val="65000"/>
                    <a:lumOff val="35000"/>
                  </a:schemeClr>
                </a:solidFill>
                <a:latin typeface="Gotham Book" charset="0"/>
                <a:ea typeface="Gotham Book" charset="0"/>
                <a:cs typeface="Gotham Book" charset="0"/>
              </a:rPr>
              <a:t> </a:t>
            </a:r>
            <a:r>
              <a:rPr lang="pt-BR" sz="1500" dirty="0" smtClean="0">
                <a:solidFill>
                  <a:schemeClr val="tx1">
                    <a:lumMod val="65000"/>
                    <a:lumOff val="35000"/>
                  </a:schemeClr>
                </a:solidFill>
                <a:latin typeface="Gotham Medium" charset="0"/>
                <a:ea typeface="Gotham Medium" charset="0"/>
                <a:cs typeface="Gotham Medium" charset="0"/>
              </a:rPr>
              <a:t>Quitação anual de verbas trabalhistas.</a:t>
            </a:r>
            <a:r>
              <a:rPr lang="pt-BR" sz="1500" dirty="0" smtClean="0">
                <a:solidFill>
                  <a:schemeClr val="tx1">
                    <a:lumMod val="65000"/>
                    <a:lumOff val="35000"/>
                  </a:schemeClr>
                </a:solidFill>
                <a:latin typeface="Gotham Book" charset="0"/>
                <a:ea typeface="Gotham Book" charset="0"/>
                <a:cs typeface="Gotham Book" charset="0"/>
              </a:rPr>
              <a:t> Sindicato. Eficácia liberatória</a:t>
            </a:r>
          </a:p>
        </p:txBody>
      </p:sp>
    </p:spTree>
    <p:extLst>
      <p:ext uri="{BB962C8B-B14F-4D97-AF65-F5344CB8AC3E}">
        <p14:creationId xmlns:p14="http://schemas.microsoft.com/office/powerpoint/2010/main" val="21169849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41899"/>
            <a:ext cx="4541520" cy="6716100"/>
          </a:xfrm>
          <a:prstGeom prst="rect">
            <a:avLst/>
          </a:prstGeom>
          <a:ln>
            <a:noFill/>
          </a:ln>
        </p:spPr>
      </p:pic>
      <p:sp>
        <p:nvSpPr>
          <p:cNvPr id="2" name="Retângulo 1"/>
          <p:cNvSpPr/>
          <p:nvPr/>
        </p:nvSpPr>
        <p:spPr>
          <a:xfrm>
            <a:off x="1653540" y="141899"/>
            <a:ext cx="7490459" cy="6716101"/>
          </a:xfrm>
          <a:prstGeom prst="rect">
            <a:avLst/>
          </a:prstGeom>
          <a:gradFill>
            <a:gsLst>
              <a:gs pos="0">
                <a:srgbClr val="E8EA5D">
                  <a:alpha val="0"/>
                </a:srgbClr>
              </a:gs>
              <a:gs pos="41000">
                <a:srgbClr val="E8EA5D"/>
              </a:gs>
            </a:gsLst>
            <a:lin ang="215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com Único Canto Aparado 4"/>
          <p:cNvSpPr/>
          <p:nvPr/>
        </p:nvSpPr>
        <p:spPr>
          <a:xfrm rot="10800000" flipV="1">
            <a:off x="4346168" y="2193410"/>
            <a:ext cx="4797832" cy="2439550"/>
          </a:xfrm>
          <a:prstGeom prst="snip1Rect">
            <a:avLst>
              <a:gd name="adj" fmla="val 271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Retângulo 2"/>
          <p:cNvSpPr/>
          <p:nvPr/>
        </p:nvSpPr>
        <p:spPr>
          <a:xfrm>
            <a:off x="4346166" y="2844224"/>
            <a:ext cx="4797833" cy="1169551"/>
          </a:xfrm>
          <a:prstGeom prst="rect">
            <a:avLst/>
          </a:prstGeom>
        </p:spPr>
        <p:txBody>
          <a:bodyPr wrap="square" anchor="ctr">
            <a:spAutoFit/>
          </a:bodyPr>
          <a:lstStyle/>
          <a:p>
            <a:pPr algn="ctr"/>
            <a:r>
              <a:rPr lang="pt-BR" sz="3500" b="1" dirty="0" smtClean="0">
                <a:solidFill>
                  <a:srgbClr val="A2B73D"/>
                </a:solidFill>
                <a:latin typeface="Gotham" charset="0"/>
                <a:ea typeface="Gotham" charset="0"/>
                <a:cs typeface="Gotham" charset="0"/>
              </a:rPr>
              <a:t>PROCESSO DO TRABALHO</a:t>
            </a:r>
          </a:p>
        </p:txBody>
      </p:sp>
    </p:spTree>
    <p:extLst>
      <p:ext uri="{BB962C8B-B14F-4D97-AF65-F5344CB8AC3E}">
        <p14:creationId xmlns:p14="http://schemas.microsoft.com/office/powerpoint/2010/main" val="19637880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570671" y="1700286"/>
            <a:ext cx="8170298" cy="4585871"/>
          </a:xfrm>
          <a:prstGeom prst="rect">
            <a:avLst/>
          </a:prstGeom>
          <a:noFill/>
        </p:spPr>
        <p:txBody>
          <a:bodyPr wrap="square" rtlCol="0">
            <a:spAutoFit/>
          </a:bodyPr>
          <a:lstStyle/>
          <a:p>
            <a:pPr>
              <a:spcAft>
                <a:spcPts val="1200"/>
              </a:spcAft>
            </a:pPr>
            <a:r>
              <a:rPr lang="pt-BR" sz="2200" b="1" dirty="0" smtClean="0">
                <a:solidFill>
                  <a:srgbClr val="019D7E"/>
                </a:solidFill>
                <a:latin typeface="Gotham" charset="0"/>
                <a:ea typeface="Gotham" charset="0"/>
                <a:cs typeface="Gotham" charset="0"/>
              </a:rPr>
              <a:t>PROCESSO DO TRABALHO</a:t>
            </a:r>
          </a:p>
          <a:p>
            <a:pPr>
              <a:lnSpc>
                <a:spcPts val="2240"/>
              </a:lnSpc>
              <a:spcAft>
                <a:spcPts val="1200"/>
              </a:spcAft>
            </a:pPr>
            <a:r>
              <a:rPr lang="pt-BR" sz="1500" dirty="0">
                <a:solidFill>
                  <a:srgbClr val="A2B83C"/>
                </a:solidFill>
                <a:latin typeface="Gotham Medium" charset="0"/>
                <a:ea typeface="Gotham Medium" charset="0"/>
                <a:cs typeface="Gotham Medium" charset="0"/>
              </a:rPr>
              <a:t>1</a:t>
            </a:r>
            <a:r>
              <a:rPr lang="pt-BR" sz="1500" dirty="0" smtClean="0">
                <a:solidFill>
                  <a:srgbClr val="A2B83C"/>
                </a:solidFill>
                <a:latin typeface="Gotham Medium" charset="0"/>
                <a:ea typeface="Gotham Medium" charset="0"/>
                <a:cs typeface="Gotham Medium" charset="0"/>
              </a:rPr>
              <a:t>)</a:t>
            </a:r>
            <a:r>
              <a:rPr lang="pt-BR" sz="1500" dirty="0" smtClean="0">
                <a:solidFill>
                  <a:schemeClr val="tx1">
                    <a:lumMod val="65000"/>
                    <a:lumOff val="35000"/>
                  </a:schemeClr>
                </a:solidFill>
                <a:latin typeface="Gotham Book" charset="0"/>
                <a:ea typeface="Gotham Book" charset="0"/>
                <a:cs typeface="Gotham Book" charset="0"/>
              </a:rPr>
              <a:t> </a:t>
            </a:r>
            <a:r>
              <a:rPr lang="pt-BR" sz="1500" dirty="0" smtClean="0">
                <a:solidFill>
                  <a:schemeClr val="tx1">
                    <a:lumMod val="65000"/>
                    <a:lumOff val="35000"/>
                  </a:schemeClr>
                </a:solidFill>
                <a:latin typeface="Gotham Medium" charset="0"/>
                <a:ea typeface="Gotham Medium" charset="0"/>
                <a:cs typeface="Gotham Medium" charset="0"/>
              </a:rPr>
              <a:t>Justiça Gratuita: </a:t>
            </a:r>
            <a:r>
              <a:rPr lang="pt-BR" sz="1500" dirty="0" smtClean="0">
                <a:solidFill>
                  <a:schemeClr val="tx1">
                    <a:lumMod val="65000"/>
                    <a:lumOff val="35000"/>
                  </a:schemeClr>
                </a:solidFill>
                <a:latin typeface="Gotham Book" charset="0"/>
                <a:ea typeface="Gotham Book" charset="0"/>
                <a:cs typeface="Gotham Book" charset="0"/>
              </a:rPr>
              <a:t>A concessão da justiça gratuita suspende o pagamento de custas, mas não de honorários periciais e de sucumbência.</a:t>
            </a:r>
          </a:p>
          <a:p>
            <a:pPr>
              <a:lnSpc>
                <a:spcPts val="2240"/>
              </a:lnSpc>
              <a:spcAft>
                <a:spcPts val="1200"/>
              </a:spcAft>
            </a:pPr>
            <a:r>
              <a:rPr lang="pt-BR" sz="1500" dirty="0">
                <a:solidFill>
                  <a:srgbClr val="A2B83C"/>
                </a:solidFill>
                <a:latin typeface="Gotham Medium" charset="0"/>
                <a:ea typeface="Gotham Medium" charset="0"/>
                <a:cs typeface="Gotham Medium" charset="0"/>
              </a:rPr>
              <a:t>2</a:t>
            </a:r>
            <a:r>
              <a:rPr lang="pt-BR" sz="1500" dirty="0" smtClean="0">
                <a:solidFill>
                  <a:srgbClr val="A2B83C"/>
                </a:solidFill>
                <a:latin typeface="Gotham Medium" charset="0"/>
                <a:ea typeface="Gotham Medium" charset="0"/>
                <a:cs typeface="Gotham Medium" charset="0"/>
              </a:rPr>
              <a:t>)</a:t>
            </a:r>
            <a:r>
              <a:rPr lang="pt-BR" sz="1500" dirty="0" smtClean="0">
                <a:solidFill>
                  <a:schemeClr val="tx1">
                    <a:lumMod val="65000"/>
                    <a:lumOff val="35000"/>
                  </a:schemeClr>
                </a:solidFill>
                <a:latin typeface="Gotham Book" charset="0"/>
                <a:ea typeface="Gotham Book" charset="0"/>
                <a:cs typeface="Gotham Book" charset="0"/>
              </a:rPr>
              <a:t> </a:t>
            </a:r>
            <a:r>
              <a:rPr lang="pt-BR" sz="1500" dirty="0" smtClean="0">
                <a:solidFill>
                  <a:schemeClr val="tx1">
                    <a:lumMod val="65000"/>
                    <a:lumOff val="35000"/>
                  </a:schemeClr>
                </a:solidFill>
                <a:latin typeface="Gotham Medium" charset="0"/>
                <a:ea typeface="Gotham Medium" charset="0"/>
                <a:cs typeface="Gotham Medium" charset="0"/>
              </a:rPr>
              <a:t>Ausência do reclamante na audiência inaugural: </a:t>
            </a:r>
            <a:r>
              <a:rPr lang="pt-BR" sz="1500" dirty="0" smtClean="0">
                <a:solidFill>
                  <a:schemeClr val="tx1">
                    <a:lumMod val="65000"/>
                    <a:lumOff val="35000"/>
                  </a:schemeClr>
                </a:solidFill>
                <a:latin typeface="Gotham Book" charset="0"/>
                <a:ea typeface="Gotham Book" charset="0"/>
                <a:cs typeface="Gotham Book" charset="0"/>
              </a:rPr>
              <a:t>Caso o reclamante se ausente da audiência inicial e não justifique, será condição para o ajuizamento de nova ação o pagamento das custas, mesmo que esteja alcançado pela gratuidade da justiça</a:t>
            </a:r>
          </a:p>
          <a:p>
            <a:pPr>
              <a:lnSpc>
                <a:spcPts val="2240"/>
              </a:lnSpc>
              <a:spcAft>
                <a:spcPts val="1200"/>
              </a:spcAft>
            </a:pPr>
            <a:r>
              <a:rPr lang="pt-BR" sz="1500" dirty="0">
                <a:solidFill>
                  <a:srgbClr val="A2B83C"/>
                </a:solidFill>
                <a:latin typeface="Gotham Medium" charset="0"/>
                <a:ea typeface="Gotham Medium" charset="0"/>
                <a:cs typeface="Gotham Medium" charset="0"/>
              </a:rPr>
              <a:t>3</a:t>
            </a:r>
            <a:r>
              <a:rPr lang="pt-BR" sz="1500" dirty="0" smtClean="0">
                <a:solidFill>
                  <a:srgbClr val="A2B83C"/>
                </a:solidFill>
                <a:latin typeface="Gotham Medium" charset="0"/>
                <a:ea typeface="Gotham Medium" charset="0"/>
                <a:cs typeface="Gotham Medium" charset="0"/>
              </a:rPr>
              <a:t>)</a:t>
            </a:r>
            <a:r>
              <a:rPr lang="pt-BR" sz="1500" dirty="0" smtClean="0">
                <a:solidFill>
                  <a:schemeClr val="tx1">
                    <a:lumMod val="65000"/>
                    <a:lumOff val="35000"/>
                  </a:schemeClr>
                </a:solidFill>
                <a:latin typeface="Gotham Book" charset="0"/>
                <a:ea typeface="Gotham Book" charset="0"/>
                <a:cs typeface="Gotham Book" charset="0"/>
              </a:rPr>
              <a:t> </a:t>
            </a:r>
            <a:r>
              <a:rPr lang="pt-BR" sz="1500" dirty="0" smtClean="0">
                <a:solidFill>
                  <a:schemeClr val="tx1">
                    <a:lumMod val="65000"/>
                    <a:lumOff val="35000"/>
                  </a:schemeClr>
                </a:solidFill>
                <a:latin typeface="Gotham Medium" charset="0"/>
                <a:ea typeface="Gotham Medium" charset="0"/>
                <a:cs typeface="Gotham Medium" charset="0"/>
              </a:rPr>
              <a:t>Preposto:</a:t>
            </a:r>
            <a:r>
              <a:rPr lang="pt-BR" sz="1500" dirty="0" smtClean="0">
                <a:solidFill>
                  <a:schemeClr val="tx1">
                    <a:lumMod val="65000"/>
                    <a:lumOff val="35000"/>
                  </a:schemeClr>
                </a:solidFill>
                <a:latin typeface="Gotham Book" charset="0"/>
                <a:ea typeface="Gotham Book" charset="0"/>
                <a:cs typeface="Gotham Book" charset="0"/>
              </a:rPr>
              <a:t> Não é necessário que seja empregado da reclamada. Em caso de ausência do preposto em audiência, mas presente o advogado, este será autorizado a entregar defesa e documentos.</a:t>
            </a:r>
          </a:p>
          <a:p>
            <a:pPr>
              <a:lnSpc>
                <a:spcPts val="2240"/>
              </a:lnSpc>
              <a:spcAft>
                <a:spcPts val="1200"/>
              </a:spcAft>
            </a:pPr>
            <a:r>
              <a:rPr lang="pt-BR" sz="1500" dirty="0">
                <a:solidFill>
                  <a:srgbClr val="A2B83C"/>
                </a:solidFill>
                <a:latin typeface="Gotham Medium" charset="0"/>
                <a:ea typeface="Gotham Medium" charset="0"/>
                <a:cs typeface="Gotham Medium" charset="0"/>
              </a:rPr>
              <a:t>4</a:t>
            </a:r>
            <a:r>
              <a:rPr lang="pt-BR" sz="1500" dirty="0" smtClean="0">
                <a:solidFill>
                  <a:srgbClr val="A2B83C"/>
                </a:solidFill>
                <a:latin typeface="Gotham Medium" charset="0"/>
                <a:ea typeface="Gotham Medium" charset="0"/>
                <a:cs typeface="Gotham Medium" charset="0"/>
              </a:rPr>
              <a:t>)</a:t>
            </a:r>
            <a:r>
              <a:rPr lang="pt-BR" sz="1500" dirty="0" smtClean="0">
                <a:solidFill>
                  <a:schemeClr val="tx1">
                    <a:lumMod val="65000"/>
                    <a:lumOff val="35000"/>
                  </a:schemeClr>
                </a:solidFill>
                <a:latin typeface="Gotham Book" charset="0"/>
                <a:ea typeface="Gotham Book" charset="0"/>
                <a:cs typeface="Gotham Book" charset="0"/>
              </a:rPr>
              <a:t> </a:t>
            </a:r>
            <a:r>
              <a:rPr lang="pt-BR" sz="1500" dirty="0" smtClean="0">
                <a:solidFill>
                  <a:schemeClr val="tx1">
                    <a:lumMod val="65000"/>
                    <a:lumOff val="35000"/>
                  </a:schemeClr>
                </a:solidFill>
                <a:latin typeface="Gotham Medium" charset="0"/>
                <a:ea typeface="Gotham Medium" charset="0"/>
                <a:cs typeface="Gotham Medium" charset="0"/>
              </a:rPr>
              <a:t>Exceção de incompetência territorial: </a:t>
            </a:r>
            <a:r>
              <a:rPr lang="pt-BR" sz="1500" dirty="0" smtClean="0">
                <a:solidFill>
                  <a:schemeClr val="tx1">
                    <a:lumMod val="65000"/>
                    <a:lumOff val="35000"/>
                  </a:schemeClr>
                </a:solidFill>
                <a:latin typeface="Gotham Book" charset="0"/>
                <a:ea typeface="Gotham Book" charset="0"/>
                <a:cs typeface="Gotham Book" charset="0"/>
              </a:rPr>
              <a:t>Antes da audiência. Após a decisão, o processo retomará seu curso, com designação de audiência, a apresentação de defesa e a instrução processual perante o juízo competente.</a:t>
            </a:r>
          </a:p>
          <a:p>
            <a:pPr>
              <a:lnSpc>
                <a:spcPts val="2240"/>
              </a:lnSpc>
              <a:spcAft>
                <a:spcPts val="1200"/>
              </a:spcAft>
            </a:pPr>
            <a:endParaRPr lang="pt-BR" sz="1500" dirty="0" smtClean="0">
              <a:solidFill>
                <a:schemeClr val="tx1">
                  <a:lumMod val="65000"/>
                  <a:lumOff val="35000"/>
                </a:schemeClr>
              </a:solidFill>
              <a:latin typeface="Gotham Book" charset="0"/>
              <a:ea typeface="Gotham Book" charset="0"/>
              <a:cs typeface="Gotham Book" charset="0"/>
            </a:endParaRPr>
          </a:p>
        </p:txBody>
      </p:sp>
    </p:spTree>
    <p:extLst>
      <p:ext uri="{BB962C8B-B14F-4D97-AF65-F5344CB8AC3E}">
        <p14:creationId xmlns:p14="http://schemas.microsoft.com/office/powerpoint/2010/main" val="20054457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rotWithShape="1">
          <a:blip r:embed="rId2" cstate="screen">
            <a:extLst>
              <a:ext uri="{28A0092B-C50C-407E-A947-70E740481C1C}">
                <a14:useLocalDpi xmlns:a14="http://schemas.microsoft.com/office/drawing/2010/main"/>
              </a:ext>
            </a:extLst>
          </a:blip>
          <a:srcRect l="-1"/>
          <a:stretch/>
        </p:blipFill>
        <p:spPr>
          <a:xfrm flipH="1">
            <a:off x="0" y="141899"/>
            <a:ext cx="4693920" cy="6711506"/>
          </a:xfrm>
          <a:prstGeom prst="rect">
            <a:avLst/>
          </a:prstGeom>
        </p:spPr>
      </p:pic>
      <p:sp>
        <p:nvSpPr>
          <p:cNvPr id="2" name="Retângulo 1"/>
          <p:cNvSpPr/>
          <p:nvPr/>
        </p:nvSpPr>
        <p:spPr>
          <a:xfrm>
            <a:off x="1653540" y="141899"/>
            <a:ext cx="7490459" cy="6716101"/>
          </a:xfrm>
          <a:prstGeom prst="rect">
            <a:avLst/>
          </a:prstGeom>
          <a:gradFill>
            <a:gsLst>
              <a:gs pos="0">
                <a:srgbClr val="E8EA5D">
                  <a:alpha val="0"/>
                </a:srgbClr>
              </a:gs>
              <a:gs pos="41000">
                <a:srgbClr val="E8EA5D"/>
              </a:gs>
            </a:gsLst>
            <a:lin ang="215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com Único Canto Aparado 4"/>
          <p:cNvSpPr/>
          <p:nvPr/>
        </p:nvSpPr>
        <p:spPr>
          <a:xfrm rot="10800000" flipV="1">
            <a:off x="4346168" y="2193410"/>
            <a:ext cx="4797832" cy="2439550"/>
          </a:xfrm>
          <a:prstGeom prst="snip1Rect">
            <a:avLst>
              <a:gd name="adj" fmla="val 271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Retângulo 2"/>
          <p:cNvSpPr/>
          <p:nvPr/>
        </p:nvSpPr>
        <p:spPr>
          <a:xfrm>
            <a:off x="4346166" y="2574920"/>
            <a:ext cx="4797833" cy="1708160"/>
          </a:xfrm>
          <a:prstGeom prst="rect">
            <a:avLst/>
          </a:prstGeom>
        </p:spPr>
        <p:txBody>
          <a:bodyPr wrap="square" anchor="ctr">
            <a:spAutoFit/>
          </a:bodyPr>
          <a:lstStyle/>
          <a:p>
            <a:pPr algn="ctr"/>
            <a:r>
              <a:rPr lang="pt-BR" sz="3500" b="1" dirty="0" smtClean="0">
                <a:solidFill>
                  <a:srgbClr val="019D7E"/>
                </a:solidFill>
                <a:latin typeface="Gotham" charset="0"/>
                <a:ea typeface="Gotham" charset="0"/>
                <a:cs typeface="Gotham" charset="0"/>
              </a:rPr>
              <a:t>DEBATE:</a:t>
            </a:r>
          </a:p>
          <a:p>
            <a:pPr algn="ctr"/>
            <a:r>
              <a:rPr lang="pt-BR" sz="3500" b="1" dirty="0" smtClean="0">
                <a:solidFill>
                  <a:srgbClr val="A2B73D"/>
                </a:solidFill>
                <a:latin typeface="Gotham" charset="0"/>
                <a:ea typeface="Gotham" charset="0"/>
                <a:cs typeface="Gotham" charset="0"/>
              </a:rPr>
              <a:t>IMPACTOS PARA A CONSTRUÇÃO</a:t>
            </a:r>
          </a:p>
        </p:txBody>
      </p:sp>
    </p:spTree>
    <p:extLst>
      <p:ext uri="{BB962C8B-B14F-4D97-AF65-F5344CB8AC3E}">
        <p14:creationId xmlns:p14="http://schemas.microsoft.com/office/powerpoint/2010/main" val="11864696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753966" y="1700286"/>
            <a:ext cx="7636069" cy="3957494"/>
          </a:xfrm>
          <a:prstGeom prst="rect">
            <a:avLst/>
          </a:prstGeom>
          <a:noFill/>
        </p:spPr>
        <p:txBody>
          <a:bodyPr wrap="square" rtlCol="0">
            <a:spAutoFit/>
          </a:bodyPr>
          <a:lstStyle/>
          <a:p>
            <a:pPr>
              <a:spcAft>
                <a:spcPts val="1200"/>
              </a:spcAft>
            </a:pPr>
            <a:r>
              <a:rPr lang="pt-BR" sz="2200" b="1" dirty="0" smtClean="0">
                <a:solidFill>
                  <a:srgbClr val="019D7E"/>
                </a:solidFill>
                <a:latin typeface="Gotham" charset="0"/>
                <a:ea typeface="Gotham" charset="0"/>
                <a:cs typeface="Gotham" charset="0"/>
              </a:rPr>
              <a:t>IMPACTOS PARA A CONSTRUÇÃO</a:t>
            </a:r>
          </a:p>
          <a:p>
            <a:pPr>
              <a:lnSpc>
                <a:spcPts val="2240"/>
              </a:lnSpc>
              <a:spcAft>
                <a:spcPts val="100"/>
              </a:spcAft>
            </a:pPr>
            <a:r>
              <a:rPr lang="pt-BR" sz="1200" dirty="0" smtClean="0">
                <a:solidFill>
                  <a:srgbClr val="A2B83C"/>
                </a:solidFill>
                <a:latin typeface="Gotham Book" charset="0"/>
                <a:ea typeface="Gotham Book" charset="0"/>
                <a:cs typeface="Gotham Book" charset="0"/>
              </a:rPr>
              <a:t>•</a:t>
            </a:r>
            <a:r>
              <a:rPr lang="pt-BR" sz="1500" dirty="0" smtClean="0">
                <a:solidFill>
                  <a:srgbClr val="A2B83C"/>
                </a:solidFill>
                <a:latin typeface="Gotham Book" charset="0"/>
                <a:ea typeface="Gotham Book" charset="0"/>
                <a:cs typeface="Gotham Book" charset="0"/>
              </a:rPr>
              <a:t> </a:t>
            </a:r>
            <a:r>
              <a:rPr lang="pt-BR" sz="1500" dirty="0" err="1" smtClean="0">
                <a:solidFill>
                  <a:srgbClr val="A2B83C"/>
                </a:solidFill>
                <a:latin typeface="Gotham Medium" charset="0"/>
                <a:ea typeface="Gotham Medium" charset="0"/>
                <a:cs typeface="Gotham Medium" charset="0"/>
              </a:rPr>
              <a:t>Teletrabalho</a:t>
            </a:r>
            <a:r>
              <a:rPr lang="pt-BR" sz="1500" dirty="0" smtClean="0">
                <a:solidFill>
                  <a:srgbClr val="A2B83C"/>
                </a:solidFill>
                <a:latin typeface="Gotham Medium" charset="0"/>
                <a:ea typeface="Gotham Medium" charset="0"/>
                <a:cs typeface="Gotham Medium" charset="0"/>
              </a:rPr>
              <a:t>: </a:t>
            </a:r>
            <a:r>
              <a:rPr lang="pt-BR" sz="1500" dirty="0" smtClean="0">
                <a:solidFill>
                  <a:schemeClr val="tx1">
                    <a:lumMod val="65000"/>
                    <a:lumOff val="35000"/>
                  </a:schemeClr>
                </a:solidFill>
                <a:latin typeface="Gotham Book" charset="0"/>
                <a:ea typeface="Gotham Book" charset="0"/>
                <a:cs typeface="Gotham Book" charset="0"/>
              </a:rPr>
              <a:t>Regulamenta o trabalho remoto</a:t>
            </a:r>
          </a:p>
          <a:p>
            <a:pPr lvl="1">
              <a:lnSpc>
                <a:spcPts val="2240"/>
              </a:lnSpc>
              <a:spcAft>
                <a:spcPts val="1200"/>
              </a:spcAft>
            </a:pPr>
            <a:r>
              <a:rPr lang="pt-BR" sz="1500" dirty="0" smtClean="0">
                <a:solidFill>
                  <a:schemeClr val="tx1">
                    <a:lumMod val="65000"/>
                    <a:lumOff val="35000"/>
                  </a:schemeClr>
                </a:solidFill>
                <a:latin typeface="Gotham Medium" charset="0"/>
                <a:ea typeface="Gotham Medium" charset="0"/>
                <a:cs typeface="Gotham Medium" charset="0"/>
              </a:rPr>
              <a:t>Construção:</a:t>
            </a:r>
            <a:r>
              <a:rPr lang="pt-BR" sz="1500" dirty="0" smtClean="0">
                <a:solidFill>
                  <a:schemeClr val="tx1">
                    <a:lumMod val="65000"/>
                    <a:lumOff val="35000"/>
                  </a:schemeClr>
                </a:solidFill>
                <a:latin typeface="Gotham Book" charset="0"/>
                <a:ea typeface="Gotham Book" charset="0"/>
                <a:cs typeface="Gotham Book" charset="0"/>
              </a:rPr>
              <a:t> Administrativo; engenharia consultiva; arquitetos</a:t>
            </a:r>
          </a:p>
          <a:p>
            <a:pPr>
              <a:lnSpc>
                <a:spcPts val="2240"/>
              </a:lnSpc>
              <a:spcAft>
                <a:spcPts val="300"/>
              </a:spcAft>
            </a:pPr>
            <a:r>
              <a:rPr lang="pt-BR" sz="1200" dirty="0" smtClean="0">
                <a:solidFill>
                  <a:srgbClr val="A2B83C"/>
                </a:solidFill>
                <a:latin typeface="Gotham Medium" charset="0"/>
                <a:ea typeface="Gotham Medium" charset="0"/>
                <a:cs typeface="Gotham Medium" charset="0"/>
              </a:rPr>
              <a:t>•</a:t>
            </a:r>
            <a:r>
              <a:rPr lang="pt-BR" sz="2000" dirty="0" smtClean="0">
                <a:solidFill>
                  <a:srgbClr val="A2B83C"/>
                </a:solidFill>
                <a:latin typeface="Gotham Medium" charset="0"/>
                <a:ea typeface="Gotham Medium" charset="0"/>
                <a:cs typeface="Gotham Medium" charset="0"/>
              </a:rPr>
              <a:t> </a:t>
            </a:r>
            <a:r>
              <a:rPr lang="pt-BR" sz="1500" dirty="0" smtClean="0">
                <a:solidFill>
                  <a:srgbClr val="A2B83C"/>
                </a:solidFill>
                <a:latin typeface="Gotham Medium" charset="0"/>
                <a:ea typeface="Gotham Medium" charset="0"/>
                <a:cs typeface="Gotham Medium" charset="0"/>
              </a:rPr>
              <a:t>Trabalho intermitente: </a:t>
            </a:r>
            <a:r>
              <a:rPr lang="pt-BR" sz="1500" dirty="0" smtClean="0">
                <a:solidFill>
                  <a:schemeClr val="tx1">
                    <a:lumMod val="65000"/>
                    <a:lumOff val="35000"/>
                  </a:schemeClr>
                </a:solidFill>
                <a:latin typeface="Gotham Book" charset="0"/>
                <a:ea typeface="Gotham Book" charset="0"/>
                <a:cs typeface="Gotham Book" charset="0"/>
              </a:rPr>
              <a:t>Trabalho alternado, com períodos de prestação de serviços e de inatividade</a:t>
            </a:r>
          </a:p>
          <a:p>
            <a:pPr lvl="1">
              <a:lnSpc>
                <a:spcPts val="2240"/>
              </a:lnSpc>
              <a:spcAft>
                <a:spcPts val="1200"/>
              </a:spcAft>
            </a:pPr>
            <a:r>
              <a:rPr lang="pt-BR" sz="1500" dirty="0" smtClean="0">
                <a:solidFill>
                  <a:schemeClr val="tx1">
                    <a:lumMod val="65000"/>
                    <a:lumOff val="35000"/>
                  </a:schemeClr>
                </a:solidFill>
                <a:latin typeface="Gotham Medium" charset="0"/>
                <a:ea typeface="Gotham Medium" charset="0"/>
                <a:cs typeface="Gotham Medium" charset="0"/>
              </a:rPr>
              <a:t>Construção:</a:t>
            </a:r>
            <a:r>
              <a:rPr lang="pt-BR" sz="1500" dirty="0" smtClean="0">
                <a:solidFill>
                  <a:schemeClr val="tx1">
                    <a:lumMod val="65000"/>
                    <a:lumOff val="35000"/>
                  </a:schemeClr>
                </a:solidFill>
                <a:latin typeface="Gotham Book" charset="0"/>
                <a:ea typeface="Gotham Book" charset="0"/>
                <a:cs typeface="Gotham Book" charset="0"/>
              </a:rPr>
              <a:t> Cotas; benefícios; responsabilidade por acidentes.</a:t>
            </a:r>
          </a:p>
          <a:p>
            <a:pPr>
              <a:lnSpc>
                <a:spcPts val="2240"/>
              </a:lnSpc>
              <a:spcAft>
                <a:spcPts val="300"/>
              </a:spcAft>
            </a:pPr>
            <a:r>
              <a:rPr lang="pt-BR" sz="1200" dirty="0" smtClean="0">
                <a:solidFill>
                  <a:srgbClr val="A2B83C"/>
                </a:solidFill>
                <a:latin typeface="Gotham Medium" charset="0"/>
                <a:ea typeface="Gotham Medium" charset="0"/>
                <a:cs typeface="Gotham Medium" charset="0"/>
              </a:rPr>
              <a:t>•</a:t>
            </a:r>
            <a:r>
              <a:rPr lang="pt-BR" sz="2000" dirty="0" smtClean="0">
                <a:solidFill>
                  <a:srgbClr val="A2B83C"/>
                </a:solidFill>
                <a:latin typeface="Gotham Medium" charset="0"/>
                <a:ea typeface="Gotham Medium" charset="0"/>
                <a:cs typeface="Gotham Medium" charset="0"/>
              </a:rPr>
              <a:t> </a:t>
            </a:r>
            <a:r>
              <a:rPr lang="pt-BR" sz="1500" dirty="0" smtClean="0">
                <a:solidFill>
                  <a:srgbClr val="A2B83C"/>
                </a:solidFill>
                <a:latin typeface="Gotham Medium" charset="0"/>
                <a:ea typeface="Gotham Medium" charset="0"/>
                <a:cs typeface="Gotham Medium" charset="0"/>
              </a:rPr>
              <a:t>Autônomo: </a:t>
            </a:r>
            <a:r>
              <a:rPr lang="pt-BR" sz="1500" dirty="0" smtClean="0">
                <a:solidFill>
                  <a:schemeClr val="tx1">
                    <a:lumMod val="65000"/>
                    <a:lumOff val="35000"/>
                  </a:schemeClr>
                </a:solidFill>
                <a:latin typeface="Gotham Book" charset="0"/>
                <a:ea typeface="Gotham Book" charset="0"/>
                <a:cs typeface="Gotham Book" charset="0"/>
              </a:rPr>
              <a:t>Reconhece que o autônomo, mesmo que preste serviços para uma só empresa, de forma contínua ou não, afasta a qualidade de empregado</a:t>
            </a:r>
          </a:p>
          <a:p>
            <a:pPr lvl="1">
              <a:lnSpc>
                <a:spcPts val="2240"/>
              </a:lnSpc>
              <a:spcAft>
                <a:spcPts val="1200"/>
              </a:spcAft>
            </a:pPr>
            <a:r>
              <a:rPr lang="pt-BR" sz="1500" dirty="0" smtClean="0">
                <a:solidFill>
                  <a:schemeClr val="tx1">
                    <a:lumMod val="65000"/>
                    <a:lumOff val="35000"/>
                  </a:schemeClr>
                </a:solidFill>
                <a:latin typeface="Gotham Medium" charset="0"/>
                <a:ea typeface="Gotham Medium" charset="0"/>
                <a:cs typeface="Gotham Medium" charset="0"/>
              </a:rPr>
              <a:t>Construção:</a:t>
            </a:r>
            <a:r>
              <a:rPr lang="pt-BR" sz="1500" dirty="0" smtClean="0">
                <a:solidFill>
                  <a:schemeClr val="tx1">
                    <a:lumMod val="65000"/>
                    <a:lumOff val="35000"/>
                  </a:schemeClr>
                </a:solidFill>
                <a:latin typeface="Gotham Book" charset="0"/>
                <a:ea typeface="Gotham Book" charset="0"/>
                <a:cs typeface="Gotham Book" charset="0"/>
              </a:rPr>
              <a:t> Serviços específicos, com objeto e prazos curtos e claros; subordinação; corretores</a:t>
            </a:r>
          </a:p>
          <a:p>
            <a:pPr>
              <a:lnSpc>
                <a:spcPts val="2240"/>
              </a:lnSpc>
              <a:spcAft>
                <a:spcPts val="1200"/>
              </a:spcAft>
            </a:pPr>
            <a:endParaRPr lang="pt-BR" sz="1500" dirty="0" smtClean="0">
              <a:solidFill>
                <a:schemeClr val="tx1">
                  <a:lumMod val="65000"/>
                  <a:lumOff val="35000"/>
                </a:schemeClr>
              </a:solidFill>
              <a:latin typeface="Gotham Book" charset="0"/>
              <a:ea typeface="Gotham Book" charset="0"/>
              <a:cs typeface="Gotham Book" charset="0"/>
            </a:endParaRPr>
          </a:p>
        </p:txBody>
      </p:sp>
    </p:spTree>
    <p:extLst>
      <p:ext uri="{BB962C8B-B14F-4D97-AF65-F5344CB8AC3E}">
        <p14:creationId xmlns:p14="http://schemas.microsoft.com/office/powerpoint/2010/main" val="4729320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661283" y="1944126"/>
            <a:ext cx="7991116" cy="2846933"/>
          </a:xfrm>
          <a:prstGeom prst="rect">
            <a:avLst/>
          </a:prstGeom>
          <a:noFill/>
        </p:spPr>
        <p:txBody>
          <a:bodyPr wrap="square" rtlCol="0">
            <a:spAutoFit/>
          </a:bodyPr>
          <a:lstStyle/>
          <a:p>
            <a:pPr>
              <a:spcAft>
                <a:spcPts val="1200"/>
              </a:spcAft>
            </a:pPr>
            <a:r>
              <a:rPr lang="pt-BR" sz="2200" b="1" dirty="0" smtClean="0">
                <a:solidFill>
                  <a:srgbClr val="019D7E"/>
                </a:solidFill>
                <a:latin typeface="Gotham" charset="0"/>
                <a:ea typeface="Gotham" charset="0"/>
                <a:cs typeface="Gotham" charset="0"/>
              </a:rPr>
              <a:t>OBJETIVOS DA MODERNIZAÇÃO TRABALHISTA</a:t>
            </a:r>
            <a:r>
              <a:rPr lang="pt-BR" sz="2400" dirty="0" smtClean="0">
                <a:solidFill>
                  <a:schemeClr val="tx1">
                    <a:lumMod val="65000"/>
                    <a:lumOff val="35000"/>
                  </a:schemeClr>
                </a:solidFill>
                <a:latin typeface="Gotham Book" charset="0"/>
                <a:ea typeface="Gotham Book" charset="0"/>
                <a:cs typeface="Gotham Book" charset="0"/>
              </a:rPr>
              <a:t> </a:t>
            </a:r>
          </a:p>
          <a:p>
            <a:pPr>
              <a:spcAft>
                <a:spcPts val="1200"/>
              </a:spcAft>
            </a:pPr>
            <a:r>
              <a:rPr lang="pt-BR" sz="2100" dirty="0" smtClean="0">
                <a:solidFill>
                  <a:srgbClr val="D6D902"/>
                </a:solidFill>
                <a:latin typeface="Gotham Book" charset="0"/>
                <a:ea typeface="Gotham Book" charset="0"/>
                <a:cs typeface="Gotham Book" charset="0"/>
              </a:rPr>
              <a:t>✓ </a:t>
            </a:r>
            <a:r>
              <a:rPr lang="pt-BR" sz="2100" dirty="0" smtClean="0">
                <a:solidFill>
                  <a:schemeClr val="tx1">
                    <a:lumMod val="65000"/>
                    <a:lumOff val="35000"/>
                  </a:schemeClr>
                </a:solidFill>
                <a:latin typeface="Gotham Book" charset="0"/>
                <a:ea typeface="Gotham Book" charset="0"/>
                <a:cs typeface="Gotham Book" charset="0"/>
              </a:rPr>
              <a:t>MENOR INGERÊNCIA ESTATAL – MAIOR NEGOCIAÇÃO</a:t>
            </a:r>
          </a:p>
          <a:p>
            <a:pPr>
              <a:spcAft>
                <a:spcPts val="1200"/>
              </a:spcAft>
            </a:pPr>
            <a:r>
              <a:rPr lang="pt-BR" sz="2100" dirty="0" smtClean="0">
                <a:solidFill>
                  <a:srgbClr val="D6D902"/>
                </a:solidFill>
                <a:latin typeface="Gotham Book" charset="0"/>
                <a:ea typeface="Gotham Book" charset="0"/>
                <a:cs typeface="Gotham Book" charset="0"/>
              </a:rPr>
              <a:t>✓ </a:t>
            </a:r>
            <a:r>
              <a:rPr lang="pt-BR" sz="2100" dirty="0" smtClean="0">
                <a:solidFill>
                  <a:schemeClr val="tx1">
                    <a:lumMod val="65000"/>
                    <a:lumOff val="35000"/>
                  </a:schemeClr>
                </a:solidFill>
                <a:latin typeface="Gotham Book" charset="0"/>
                <a:ea typeface="Gotham Book" charset="0"/>
                <a:cs typeface="Gotham Book" charset="0"/>
              </a:rPr>
              <a:t>MELHORAR AMBIENTE DE NEGÓCIOS</a:t>
            </a:r>
          </a:p>
          <a:p>
            <a:pPr>
              <a:spcAft>
                <a:spcPts val="1200"/>
              </a:spcAft>
            </a:pPr>
            <a:r>
              <a:rPr lang="pt-BR" sz="2100" dirty="0" smtClean="0">
                <a:solidFill>
                  <a:srgbClr val="D6D902"/>
                </a:solidFill>
                <a:latin typeface="Gotham Book" charset="0"/>
                <a:ea typeface="Gotham Book" charset="0"/>
                <a:cs typeface="Gotham Book" charset="0"/>
              </a:rPr>
              <a:t>✓ </a:t>
            </a:r>
            <a:r>
              <a:rPr lang="pt-BR" sz="2100" dirty="0" smtClean="0">
                <a:solidFill>
                  <a:schemeClr val="tx1">
                    <a:lumMod val="65000"/>
                    <a:lumOff val="35000"/>
                  </a:schemeClr>
                </a:solidFill>
                <a:latin typeface="Gotham Book" charset="0"/>
                <a:ea typeface="Gotham Book" charset="0"/>
                <a:cs typeface="Gotham Book" charset="0"/>
              </a:rPr>
              <a:t>FORMALIZAÇÃO</a:t>
            </a:r>
          </a:p>
          <a:p>
            <a:pPr>
              <a:spcAft>
                <a:spcPts val="1200"/>
              </a:spcAft>
            </a:pPr>
            <a:r>
              <a:rPr lang="pt-BR" sz="2100" dirty="0" smtClean="0">
                <a:solidFill>
                  <a:srgbClr val="D6D902"/>
                </a:solidFill>
                <a:latin typeface="Gotham Book" charset="0"/>
                <a:ea typeface="Gotham Book" charset="0"/>
                <a:cs typeface="Gotham Book" charset="0"/>
              </a:rPr>
              <a:t>✓ </a:t>
            </a:r>
            <a:r>
              <a:rPr lang="pt-BR" sz="2100" dirty="0" smtClean="0">
                <a:solidFill>
                  <a:schemeClr val="tx1">
                    <a:lumMod val="65000"/>
                    <a:lumOff val="35000"/>
                  </a:schemeClr>
                </a:solidFill>
                <a:latin typeface="Gotham Book" charset="0"/>
                <a:ea typeface="Gotham Book" charset="0"/>
                <a:cs typeface="Gotham Book" charset="0"/>
              </a:rPr>
              <a:t>DIMINUIR O LITÍGIO</a:t>
            </a:r>
          </a:p>
          <a:p>
            <a:pPr>
              <a:spcAft>
                <a:spcPts val="1200"/>
              </a:spcAft>
            </a:pPr>
            <a:r>
              <a:rPr lang="pt-BR" sz="2100" dirty="0" smtClean="0">
                <a:solidFill>
                  <a:srgbClr val="D6D902"/>
                </a:solidFill>
                <a:latin typeface="Gotham Book" charset="0"/>
                <a:ea typeface="Gotham Book" charset="0"/>
                <a:cs typeface="Gotham Book" charset="0"/>
              </a:rPr>
              <a:t>✓ </a:t>
            </a:r>
            <a:r>
              <a:rPr lang="pt-BR" sz="2100" dirty="0" smtClean="0">
                <a:solidFill>
                  <a:schemeClr val="tx1">
                    <a:lumMod val="65000"/>
                    <a:lumOff val="35000"/>
                  </a:schemeClr>
                </a:solidFill>
                <a:latin typeface="Gotham Book" charset="0"/>
                <a:ea typeface="Gotham Book" charset="0"/>
                <a:cs typeface="Gotham Book" charset="0"/>
              </a:rPr>
              <a:t>CONCENTRAÇÃO DE INFORMAÇÕES</a:t>
            </a:r>
          </a:p>
        </p:txBody>
      </p:sp>
    </p:spTree>
    <p:extLst>
      <p:ext uri="{BB962C8B-B14F-4D97-AF65-F5344CB8AC3E}">
        <p14:creationId xmlns:p14="http://schemas.microsoft.com/office/powerpoint/2010/main" val="15979051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753966" y="1700286"/>
            <a:ext cx="7636069" cy="3072636"/>
          </a:xfrm>
          <a:prstGeom prst="rect">
            <a:avLst/>
          </a:prstGeom>
          <a:noFill/>
        </p:spPr>
        <p:txBody>
          <a:bodyPr wrap="square" rtlCol="0">
            <a:spAutoFit/>
          </a:bodyPr>
          <a:lstStyle/>
          <a:p>
            <a:pPr>
              <a:spcAft>
                <a:spcPts val="1200"/>
              </a:spcAft>
            </a:pPr>
            <a:r>
              <a:rPr lang="pt-BR" sz="2200" b="1" dirty="0" smtClean="0">
                <a:solidFill>
                  <a:srgbClr val="019D7E"/>
                </a:solidFill>
                <a:latin typeface="Gotham" charset="0"/>
                <a:ea typeface="Gotham" charset="0"/>
                <a:cs typeface="Gotham" charset="0"/>
              </a:rPr>
              <a:t>IMPACTOS PARA A CONSTRUÇÃO</a:t>
            </a:r>
          </a:p>
          <a:p>
            <a:pPr>
              <a:lnSpc>
                <a:spcPts val="2240"/>
              </a:lnSpc>
              <a:spcAft>
                <a:spcPts val="300"/>
              </a:spcAft>
            </a:pPr>
            <a:r>
              <a:rPr lang="pt-BR" sz="1200" dirty="0" smtClean="0">
                <a:solidFill>
                  <a:srgbClr val="A2B83C"/>
                </a:solidFill>
                <a:latin typeface="Gotham Medium" charset="0"/>
                <a:ea typeface="Gotham Medium" charset="0"/>
                <a:cs typeface="Gotham Medium" charset="0"/>
              </a:rPr>
              <a:t>•</a:t>
            </a:r>
            <a:r>
              <a:rPr lang="pt-BR" sz="2000" dirty="0" smtClean="0">
                <a:solidFill>
                  <a:srgbClr val="A2B83C"/>
                </a:solidFill>
                <a:latin typeface="Gotham Medium" charset="0"/>
                <a:ea typeface="Gotham Medium" charset="0"/>
                <a:cs typeface="Gotham Medium" charset="0"/>
              </a:rPr>
              <a:t> </a:t>
            </a:r>
            <a:r>
              <a:rPr lang="pt-BR" sz="1500" dirty="0" smtClean="0">
                <a:solidFill>
                  <a:srgbClr val="A2B83C"/>
                </a:solidFill>
                <a:latin typeface="Gotham Medium" charset="0"/>
                <a:ea typeface="Gotham Medium" charset="0"/>
                <a:cs typeface="Gotham Medium" charset="0"/>
              </a:rPr>
              <a:t>Banco de horas: </a:t>
            </a:r>
            <a:r>
              <a:rPr lang="pt-BR" sz="1500" dirty="0" smtClean="0">
                <a:solidFill>
                  <a:schemeClr val="tx1">
                    <a:lumMod val="65000"/>
                    <a:lumOff val="35000"/>
                  </a:schemeClr>
                </a:solidFill>
                <a:latin typeface="Gotham Book" charset="0"/>
                <a:ea typeface="Gotham Book" charset="0"/>
                <a:cs typeface="Gotham Book" charset="0"/>
              </a:rPr>
              <a:t>compensação em até 6 meses sem necessidade de negociação coletiva</a:t>
            </a:r>
          </a:p>
          <a:p>
            <a:pPr lvl="1">
              <a:lnSpc>
                <a:spcPts val="2240"/>
              </a:lnSpc>
              <a:spcAft>
                <a:spcPts val="1200"/>
              </a:spcAft>
            </a:pPr>
            <a:r>
              <a:rPr lang="pt-BR" sz="1500" dirty="0" smtClean="0">
                <a:solidFill>
                  <a:schemeClr val="tx1">
                    <a:lumMod val="65000"/>
                    <a:lumOff val="35000"/>
                  </a:schemeClr>
                </a:solidFill>
                <a:latin typeface="Gotham Medium" charset="0"/>
                <a:ea typeface="Gotham Medium" charset="0"/>
                <a:cs typeface="Gotham Medium" charset="0"/>
              </a:rPr>
              <a:t>Construção:</a:t>
            </a:r>
            <a:r>
              <a:rPr lang="pt-BR" sz="1500" dirty="0" smtClean="0">
                <a:solidFill>
                  <a:schemeClr val="tx1">
                    <a:lumMod val="65000"/>
                    <a:lumOff val="35000"/>
                  </a:schemeClr>
                </a:solidFill>
                <a:latin typeface="Gotham Book" charset="0"/>
                <a:ea typeface="Gotham Book" charset="0"/>
                <a:cs typeface="Gotham Book" charset="0"/>
              </a:rPr>
              <a:t> Formas de compensação (1x1); banco de horas no canteiro</a:t>
            </a:r>
          </a:p>
          <a:p>
            <a:pPr>
              <a:lnSpc>
                <a:spcPts val="2240"/>
              </a:lnSpc>
              <a:spcAft>
                <a:spcPts val="300"/>
              </a:spcAft>
            </a:pPr>
            <a:r>
              <a:rPr lang="pt-BR" sz="1200" dirty="0" smtClean="0">
                <a:solidFill>
                  <a:srgbClr val="A2B83C"/>
                </a:solidFill>
                <a:latin typeface="Gotham Medium" charset="0"/>
                <a:ea typeface="Gotham Medium" charset="0"/>
                <a:cs typeface="Gotham Medium" charset="0"/>
              </a:rPr>
              <a:t>•</a:t>
            </a:r>
            <a:r>
              <a:rPr lang="pt-BR" sz="2000" dirty="0" smtClean="0">
                <a:solidFill>
                  <a:srgbClr val="A2B83C"/>
                </a:solidFill>
                <a:latin typeface="Gotham Medium" charset="0"/>
                <a:ea typeface="Gotham Medium" charset="0"/>
                <a:cs typeface="Gotham Medium" charset="0"/>
              </a:rPr>
              <a:t> </a:t>
            </a:r>
            <a:r>
              <a:rPr lang="pt-BR" sz="1500" dirty="0" smtClean="0">
                <a:solidFill>
                  <a:srgbClr val="A2B83C"/>
                </a:solidFill>
                <a:latin typeface="Gotham Medium" charset="0"/>
                <a:ea typeface="Gotham Medium" charset="0"/>
                <a:cs typeface="Gotham Medium" charset="0"/>
              </a:rPr>
              <a:t>Trabalho temporário</a:t>
            </a:r>
          </a:p>
          <a:p>
            <a:pPr lvl="1">
              <a:lnSpc>
                <a:spcPts val="2240"/>
              </a:lnSpc>
              <a:spcAft>
                <a:spcPts val="1200"/>
              </a:spcAft>
            </a:pPr>
            <a:r>
              <a:rPr lang="pt-BR" sz="1500" dirty="0" smtClean="0">
                <a:solidFill>
                  <a:schemeClr val="tx1">
                    <a:lumMod val="65000"/>
                    <a:lumOff val="35000"/>
                  </a:schemeClr>
                </a:solidFill>
                <a:latin typeface="Gotham Medium" charset="0"/>
                <a:ea typeface="Gotham Medium" charset="0"/>
                <a:cs typeface="Gotham Medium" charset="0"/>
              </a:rPr>
              <a:t>Construção:</a:t>
            </a:r>
            <a:r>
              <a:rPr lang="pt-BR" sz="1500" dirty="0" smtClean="0">
                <a:solidFill>
                  <a:schemeClr val="tx1">
                    <a:lumMod val="65000"/>
                    <a:lumOff val="35000"/>
                  </a:schemeClr>
                </a:solidFill>
                <a:latin typeface="Gotham Book" charset="0"/>
                <a:ea typeface="Gotham Book" charset="0"/>
                <a:cs typeface="Gotham Book" charset="0"/>
              </a:rPr>
              <a:t> 180 + 90 dias; necessidade de substituição transitória de pessoal permanente ou à demanda complementar de serviços (oriunda de fatores imprevisíveis ou, quando decorrente de fatores previsíveis, tenha natureza intermitente, periódica ou sazonal)</a:t>
            </a:r>
          </a:p>
        </p:txBody>
      </p:sp>
    </p:spTree>
    <p:extLst>
      <p:ext uri="{BB962C8B-B14F-4D97-AF65-F5344CB8AC3E}">
        <p14:creationId xmlns:p14="http://schemas.microsoft.com/office/powerpoint/2010/main" val="6901130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753966" y="1700286"/>
            <a:ext cx="7636069" cy="3508653"/>
          </a:xfrm>
          <a:prstGeom prst="rect">
            <a:avLst/>
          </a:prstGeom>
          <a:noFill/>
        </p:spPr>
        <p:txBody>
          <a:bodyPr wrap="square" rtlCol="0">
            <a:spAutoFit/>
          </a:bodyPr>
          <a:lstStyle/>
          <a:p>
            <a:pPr>
              <a:spcAft>
                <a:spcPts val="1200"/>
              </a:spcAft>
            </a:pPr>
            <a:r>
              <a:rPr lang="pt-BR" sz="2200" b="1" dirty="0" smtClean="0">
                <a:solidFill>
                  <a:srgbClr val="019D7E"/>
                </a:solidFill>
                <a:latin typeface="Gotham" charset="0"/>
                <a:ea typeface="Gotham" charset="0"/>
                <a:cs typeface="Gotham" charset="0"/>
              </a:rPr>
              <a:t>IMPACTOS PARA A CONSTRUÇÃO</a:t>
            </a:r>
          </a:p>
          <a:p>
            <a:pPr>
              <a:lnSpc>
                <a:spcPts val="2240"/>
              </a:lnSpc>
              <a:spcAft>
                <a:spcPts val="300"/>
              </a:spcAft>
            </a:pPr>
            <a:r>
              <a:rPr lang="pt-BR" sz="1200" dirty="0" smtClean="0">
                <a:solidFill>
                  <a:srgbClr val="A2B83C"/>
                </a:solidFill>
                <a:latin typeface="Gotham Medium" charset="0"/>
                <a:ea typeface="Gotham Medium" charset="0"/>
                <a:cs typeface="Gotham Medium" charset="0"/>
              </a:rPr>
              <a:t>•</a:t>
            </a:r>
            <a:r>
              <a:rPr lang="pt-BR" sz="1600" dirty="0" smtClean="0">
                <a:solidFill>
                  <a:srgbClr val="A2B83C"/>
                </a:solidFill>
                <a:latin typeface="Gotham Medium" charset="0"/>
                <a:ea typeface="Gotham Medium" charset="0"/>
                <a:cs typeface="Gotham Medium" charset="0"/>
              </a:rPr>
              <a:t> </a:t>
            </a:r>
            <a:r>
              <a:rPr lang="pt-BR" sz="1500" dirty="0" smtClean="0">
                <a:solidFill>
                  <a:srgbClr val="A2B83C"/>
                </a:solidFill>
                <a:latin typeface="Gotham Medium" charset="0"/>
                <a:ea typeface="Gotham Medium" charset="0"/>
                <a:cs typeface="Gotham Medium" charset="0"/>
              </a:rPr>
              <a:t>Terceirização</a:t>
            </a:r>
          </a:p>
          <a:p>
            <a:pPr lvl="1">
              <a:lnSpc>
                <a:spcPts val="2240"/>
              </a:lnSpc>
              <a:spcAft>
                <a:spcPts val="1200"/>
              </a:spcAft>
            </a:pPr>
            <a:r>
              <a:rPr lang="pt-BR" sz="1500" dirty="0" smtClean="0">
                <a:solidFill>
                  <a:schemeClr val="tx1">
                    <a:lumMod val="65000"/>
                    <a:lumOff val="35000"/>
                  </a:schemeClr>
                </a:solidFill>
                <a:latin typeface="Gotham Medium" charset="0"/>
                <a:ea typeface="Gotham Medium" charset="0"/>
                <a:cs typeface="Gotham Medium" charset="0"/>
              </a:rPr>
              <a:t>Construção:</a:t>
            </a:r>
            <a:r>
              <a:rPr lang="pt-BR" sz="1500" dirty="0" smtClean="0">
                <a:solidFill>
                  <a:schemeClr val="tx1">
                    <a:lumMod val="65000"/>
                    <a:lumOff val="35000"/>
                  </a:schemeClr>
                </a:solidFill>
                <a:latin typeface="Gotham Book" charset="0"/>
                <a:ea typeface="Gotham Book" charset="0"/>
                <a:cs typeface="Gotham Book" charset="0"/>
              </a:rPr>
              <a:t> serviços específicos e determinados; subordinação; quarentena; condições de transporte e refeitório; atendimento médico e ambulatorial (SECONCI); local da prestação de serviços (subordinação estrutural); corretores</a:t>
            </a:r>
          </a:p>
          <a:p>
            <a:pPr>
              <a:lnSpc>
                <a:spcPts val="2240"/>
              </a:lnSpc>
              <a:spcAft>
                <a:spcPts val="300"/>
              </a:spcAft>
            </a:pPr>
            <a:r>
              <a:rPr lang="pt-BR" sz="1200" dirty="0" smtClean="0">
                <a:solidFill>
                  <a:srgbClr val="A2B83C"/>
                </a:solidFill>
                <a:latin typeface="Gotham Medium" charset="0"/>
                <a:ea typeface="Gotham Medium" charset="0"/>
                <a:cs typeface="Gotham Medium" charset="0"/>
              </a:rPr>
              <a:t>•</a:t>
            </a:r>
            <a:r>
              <a:rPr lang="pt-BR" sz="1600" dirty="0" smtClean="0">
                <a:solidFill>
                  <a:srgbClr val="A2B83C"/>
                </a:solidFill>
                <a:latin typeface="Gotham Medium" charset="0"/>
                <a:ea typeface="Gotham Medium" charset="0"/>
                <a:cs typeface="Gotham Medium" charset="0"/>
              </a:rPr>
              <a:t> </a:t>
            </a:r>
            <a:r>
              <a:rPr lang="pt-BR" sz="1500" dirty="0" smtClean="0">
                <a:solidFill>
                  <a:srgbClr val="A2B83C"/>
                </a:solidFill>
                <a:latin typeface="Gotham Medium" charset="0"/>
                <a:ea typeface="Gotham Medium" charset="0"/>
                <a:cs typeface="Gotham Medium" charset="0"/>
              </a:rPr>
              <a:t>Remuneração</a:t>
            </a:r>
          </a:p>
          <a:p>
            <a:pPr lvl="1">
              <a:lnSpc>
                <a:spcPts val="2240"/>
              </a:lnSpc>
              <a:spcAft>
                <a:spcPts val="1200"/>
              </a:spcAft>
            </a:pPr>
            <a:r>
              <a:rPr lang="pt-BR" sz="1500" dirty="0" smtClean="0">
                <a:solidFill>
                  <a:schemeClr val="tx1">
                    <a:lumMod val="65000"/>
                    <a:lumOff val="35000"/>
                  </a:schemeClr>
                </a:solidFill>
                <a:latin typeface="Gotham Medium" charset="0"/>
                <a:ea typeface="Gotham Medium" charset="0"/>
                <a:cs typeface="Gotham Medium" charset="0"/>
              </a:rPr>
              <a:t>Construção:</a:t>
            </a:r>
            <a:r>
              <a:rPr lang="pt-BR" sz="1500" dirty="0" smtClean="0">
                <a:solidFill>
                  <a:schemeClr val="tx1">
                    <a:lumMod val="65000"/>
                    <a:lumOff val="35000"/>
                  </a:schemeClr>
                </a:solidFill>
                <a:latin typeface="Gotham Book" charset="0"/>
                <a:ea typeface="Gotham Book" charset="0"/>
                <a:cs typeface="Gotham Book" charset="0"/>
              </a:rPr>
              <a:t> Prêmios – não incorporam ao salário; pagamento por tarefa </a:t>
            </a:r>
            <a:r>
              <a:rPr lang="pt-BR" sz="1500" dirty="0" err="1" smtClean="0">
                <a:solidFill>
                  <a:schemeClr val="tx1">
                    <a:lumMod val="65000"/>
                    <a:lumOff val="35000"/>
                  </a:schemeClr>
                </a:solidFill>
                <a:latin typeface="Gotham Book" charset="0"/>
                <a:ea typeface="Gotham Book" charset="0"/>
                <a:cs typeface="Gotham Book" charset="0"/>
              </a:rPr>
              <a:t>X</a:t>
            </a:r>
            <a:r>
              <a:rPr lang="pt-BR" sz="1500" dirty="0" smtClean="0">
                <a:solidFill>
                  <a:schemeClr val="tx1">
                    <a:lumMod val="65000"/>
                    <a:lumOff val="35000"/>
                  </a:schemeClr>
                </a:solidFill>
                <a:latin typeface="Gotham Book" charset="0"/>
                <a:ea typeface="Gotham Book" charset="0"/>
                <a:cs typeface="Gotham Book" charset="0"/>
              </a:rPr>
              <a:t> prêmio (performance superior ao normalmente esperado)</a:t>
            </a:r>
          </a:p>
          <a:p>
            <a:pPr>
              <a:lnSpc>
                <a:spcPts val="2240"/>
              </a:lnSpc>
              <a:spcAft>
                <a:spcPts val="1200"/>
              </a:spcAft>
            </a:pPr>
            <a:endParaRPr lang="pt-BR" sz="1500" dirty="0" smtClean="0">
              <a:solidFill>
                <a:schemeClr val="tx1">
                  <a:lumMod val="65000"/>
                  <a:lumOff val="35000"/>
                </a:schemeClr>
              </a:solidFill>
              <a:latin typeface="Gotham Book" charset="0"/>
              <a:ea typeface="Gotham Book" charset="0"/>
              <a:cs typeface="Gotham Book" charset="0"/>
            </a:endParaRPr>
          </a:p>
        </p:txBody>
      </p:sp>
    </p:spTree>
    <p:extLst>
      <p:ext uri="{BB962C8B-B14F-4D97-AF65-F5344CB8AC3E}">
        <p14:creationId xmlns:p14="http://schemas.microsoft.com/office/powerpoint/2010/main" val="1713076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585387" y="3105835"/>
            <a:ext cx="3901155" cy="646331"/>
          </a:xfrm>
          <a:prstGeom prst="rect">
            <a:avLst/>
          </a:prstGeom>
        </p:spPr>
        <p:txBody>
          <a:bodyPr wrap="square">
            <a:spAutoFit/>
          </a:bodyPr>
          <a:lstStyle/>
          <a:p>
            <a:r>
              <a:rPr lang="pt-BR" b="1" dirty="0">
                <a:solidFill>
                  <a:srgbClr val="019D7E"/>
                </a:solidFill>
                <a:latin typeface="Gotham" charset="0"/>
                <a:ea typeface="Gotham" charset="0"/>
                <a:cs typeface="Gotham" charset="0"/>
              </a:rPr>
              <a:t>Fernando Guedes Ferreira Filho</a:t>
            </a:r>
          </a:p>
          <a:p>
            <a:r>
              <a:rPr lang="pt-BR" dirty="0">
                <a:solidFill>
                  <a:schemeClr val="tx1">
                    <a:lumMod val="65000"/>
                    <a:lumOff val="35000"/>
                  </a:schemeClr>
                </a:solidFill>
                <a:latin typeface="Gotham Book" charset="0"/>
                <a:ea typeface="Gotham Book" charset="0"/>
                <a:cs typeface="Gotham Book" charset="0"/>
              </a:rPr>
              <a:t>Presidente da CPRT</a:t>
            </a:r>
            <a:endParaRPr lang="pt-BR" dirty="0"/>
          </a:p>
        </p:txBody>
      </p:sp>
      <p:sp>
        <p:nvSpPr>
          <p:cNvPr id="5" name="Retângulo 4"/>
          <p:cNvSpPr/>
          <p:nvPr/>
        </p:nvSpPr>
        <p:spPr>
          <a:xfrm>
            <a:off x="585387" y="1338625"/>
            <a:ext cx="1907895" cy="492443"/>
          </a:xfrm>
          <a:prstGeom prst="rect">
            <a:avLst/>
          </a:prstGeom>
        </p:spPr>
        <p:txBody>
          <a:bodyPr wrap="none">
            <a:spAutoFit/>
          </a:bodyPr>
          <a:lstStyle/>
          <a:p>
            <a:r>
              <a:rPr lang="pt-BR" sz="2600" b="1" dirty="0">
                <a:solidFill>
                  <a:srgbClr val="A2B73D"/>
                </a:solidFill>
                <a:latin typeface="Gotham" charset="0"/>
                <a:ea typeface="Gotham" charset="0"/>
                <a:cs typeface="Gotham" charset="0"/>
              </a:rPr>
              <a:t>Obrigado!</a:t>
            </a:r>
            <a:endParaRPr lang="pt-BR" sz="2600" dirty="0">
              <a:solidFill>
                <a:srgbClr val="A2B73D"/>
              </a:solidFill>
            </a:endParaRPr>
          </a:p>
        </p:txBody>
      </p:sp>
    </p:spTree>
    <p:extLst>
      <p:ext uri="{BB962C8B-B14F-4D97-AF65-F5344CB8AC3E}">
        <p14:creationId xmlns:p14="http://schemas.microsoft.com/office/powerpoint/2010/main" val="12337089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661283" y="1944126"/>
            <a:ext cx="7991116" cy="2880276"/>
          </a:xfrm>
          <a:prstGeom prst="rect">
            <a:avLst/>
          </a:prstGeom>
          <a:noFill/>
        </p:spPr>
        <p:txBody>
          <a:bodyPr wrap="square" rtlCol="0">
            <a:spAutoFit/>
          </a:bodyPr>
          <a:lstStyle/>
          <a:p>
            <a:pPr>
              <a:spcAft>
                <a:spcPts val="1200"/>
              </a:spcAft>
            </a:pPr>
            <a:r>
              <a:rPr lang="pt-BR" sz="2200" b="1" dirty="0" smtClean="0">
                <a:solidFill>
                  <a:srgbClr val="019D7E"/>
                </a:solidFill>
                <a:latin typeface="Gotham" charset="0"/>
                <a:ea typeface="Gotham" charset="0"/>
                <a:cs typeface="Gotham" charset="0"/>
              </a:rPr>
              <a:t>PILARES DA MODERNIZAÇÃO TRABALHISTA</a:t>
            </a:r>
          </a:p>
          <a:p>
            <a:pPr>
              <a:lnSpc>
                <a:spcPts val="2240"/>
              </a:lnSpc>
              <a:spcAft>
                <a:spcPts val="1200"/>
              </a:spcAft>
            </a:pPr>
            <a:r>
              <a:rPr lang="pt-BR" sz="1700" b="1" dirty="0" smtClean="0">
                <a:solidFill>
                  <a:srgbClr val="A2B73D"/>
                </a:solidFill>
                <a:latin typeface="Gotham" charset="0"/>
                <a:ea typeface="Gotham" charset="0"/>
                <a:cs typeface="Gotham" charset="0"/>
              </a:rPr>
              <a:t>LEI DE TERCEIRIZAÇÃO</a:t>
            </a:r>
            <a:r>
              <a:rPr lang="pt-BR" sz="1200" dirty="0">
                <a:solidFill>
                  <a:schemeClr val="tx1">
                    <a:lumMod val="65000"/>
                    <a:lumOff val="35000"/>
                  </a:schemeClr>
                </a:solidFill>
                <a:latin typeface="Gotham Book" charset="0"/>
                <a:ea typeface="Gotham Book" charset="0"/>
                <a:cs typeface="Gotham Book" charset="0"/>
              </a:rPr>
              <a:t/>
            </a:r>
            <a:br>
              <a:rPr lang="pt-BR" sz="1200" dirty="0">
                <a:solidFill>
                  <a:schemeClr val="tx1">
                    <a:lumMod val="65000"/>
                    <a:lumOff val="35000"/>
                  </a:schemeClr>
                </a:solidFill>
                <a:latin typeface="Gotham Book" charset="0"/>
                <a:ea typeface="Gotham Book" charset="0"/>
                <a:cs typeface="Gotham Book" charset="0"/>
              </a:rPr>
            </a:br>
            <a:r>
              <a:rPr lang="pt-BR" sz="1200" dirty="0" smtClean="0">
                <a:solidFill>
                  <a:schemeClr val="tx1">
                    <a:lumMod val="65000"/>
                    <a:lumOff val="35000"/>
                  </a:schemeClr>
                </a:solidFill>
                <a:latin typeface="Gotham Book" charset="0"/>
                <a:ea typeface="Gotham Book" charset="0"/>
                <a:cs typeface="Gotham Book" charset="0"/>
              </a:rPr>
              <a:t>• </a:t>
            </a:r>
            <a:r>
              <a:rPr lang="pt-BR" sz="1500" dirty="0" smtClean="0">
                <a:solidFill>
                  <a:schemeClr val="tx1">
                    <a:lumMod val="65000"/>
                    <a:lumOff val="35000"/>
                  </a:schemeClr>
                </a:solidFill>
                <a:latin typeface="Gotham Book" charset="0"/>
                <a:ea typeface="Gotham Book" charset="0"/>
                <a:cs typeface="Gotham Book" charset="0"/>
              </a:rPr>
              <a:t>Lei nº 13.429, de 31 de março de 2017 – Vigência a partir de 1º de abril de 2017</a:t>
            </a:r>
          </a:p>
          <a:p>
            <a:pPr>
              <a:lnSpc>
                <a:spcPts val="2240"/>
              </a:lnSpc>
              <a:spcAft>
                <a:spcPts val="100"/>
              </a:spcAft>
            </a:pPr>
            <a:r>
              <a:rPr lang="pt-BR" sz="1700" b="1" dirty="0" smtClean="0">
                <a:solidFill>
                  <a:srgbClr val="A2B73D"/>
                </a:solidFill>
                <a:latin typeface="Gotham" charset="0"/>
                <a:ea typeface="Gotham" charset="0"/>
                <a:cs typeface="Gotham" charset="0"/>
              </a:rPr>
              <a:t>LEI DE MODERNIZAÇÃO TRABALHISTA</a:t>
            </a:r>
            <a:r>
              <a:rPr lang="pt-BR" sz="1200" dirty="0" smtClean="0">
                <a:solidFill>
                  <a:schemeClr val="tx1">
                    <a:lumMod val="65000"/>
                    <a:lumOff val="35000"/>
                  </a:schemeClr>
                </a:solidFill>
                <a:latin typeface="Gotham Book" charset="0"/>
                <a:ea typeface="Gotham Book" charset="0"/>
                <a:cs typeface="Gotham Book" charset="0"/>
              </a:rPr>
              <a:t/>
            </a:r>
            <a:br>
              <a:rPr lang="pt-BR" sz="1200" dirty="0" smtClean="0">
                <a:solidFill>
                  <a:schemeClr val="tx1">
                    <a:lumMod val="65000"/>
                    <a:lumOff val="35000"/>
                  </a:schemeClr>
                </a:solidFill>
                <a:latin typeface="Gotham Book" charset="0"/>
                <a:ea typeface="Gotham Book" charset="0"/>
                <a:cs typeface="Gotham Book" charset="0"/>
              </a:rPr>
            </a:br>
            <a:r>
              <a:rPr lang="pt-BR" sz="1200" dirty="0" smtClean="0">
                <a:solidFill>
                  <a:schemeClr val="tx1">
                    <a:lumMod val="65000"/>
                    <a:lumOff val="35000"/>
                  </a:schemeClr>
                </a:solidFill>
                <a:latin typeface="Gotham Book" charset="0"/>
                <a:ea typeface="Gotham Book" charset="0"/>
                <a:cs typeface="Gotham Book" charset="0"/>
              </a:rPr>
              <a:t>• </a:t>
            </a:r>
            <a:r>
              <a:rPr lang="pt-BR" sz="1500" dirty="0" smtClean="0">
                <a:solidFill>
                  <a:schemeClr val="tx1">
                    <a:lumMod val="65000"/>
                    <a:lumOff val="35000"/>
                  </a:schemeClr>
                </a:solidFill>
                <a:latin typeface="Gotham Book" charset="0"/>
                <a:ea typeface="Gotham Book" charset="0"/>
                <a:cs typeface="Gotham Book" charset="0"/>
              </a:rPr>
              <a:t>Lei nº 13.467, de 13 de julho de 2017</a:t>
            </a:r>
          </a:p>
          <a:p>
            <a:pPr>
              <a:lnSpc>
                <a:spcPts val="2240"/>
              </a:lnSpc>
              <a:spcAft>
                <a:spcPts val="1200"/>
              </a:spcAft>
            </a:pPr>
            <a:r>
              <a:rPr lang="pt-BR" sz="1200" dirty="0" smtClean="0">
                <a:solidFill>
                  <a:schemeClr val="tx1">
                    <a:lumMod val="65000"/>
                    <a:lumOff val="35000"/>
                  </a:schemeClr>
                </a:solidFill>
                <a:latin typeface="Gotham Book" charset="0"/>
                <a:ea typeface="Gotham Book" charset="0"/>
                <a:cs typeface="Gotham Book" charset="0"/>
              </a:rPr>
              <a:t>• </a:t>
            </a:r>
            <a:r>
              <a:rPr lang="pt-BR" sz="1500" dirty="0" smtClean="0">
                <a:solidFill>
                  <a:schemeClr val="tx1">
                    <a:lumMod val="65000"/>
                    <a:lumOff val="35000"/>
                  </a:schemeClr>
                </a:solidFill>
                <a:latin typeface="Gotham Book" charset="0"/>
                <a:ea typeface="Gotham Book" charset="0"/>
                <a:cs typeface="Gotham Book" charset="0"/>
              </a:rPr>
              <a:t>Medida Provisória nº 808, de 14 de novembro de 2017 – 967 emendas</a:t>
            </a:r>
          </a:p>
          <a:p>
            <a:pPr>
              <a:lnSpc>
                <a:spcPts val="2240"/>
              </a:lnSpc>
              <a:spcAft>
                <a:spcPts val="1200"/>
              </a:spcAft>
            </a:pPr>
            <a:r>
              <a:rPr lang="pt-BR" sz="1700" b="1" dirty="0" smtClean="0">
                <a:solidFill>
                  <a:srgbClr val="A2B73D"/>
                </a:solidFill>
                <a:latin typeface="Gotham" charset="0"/>
                <a:ea typeface="Gotham" charset="0"/>
                <a:cs typeface="Gotham" charset="0"/>
              </a:rPr>
              <a:t>ESOCIAL</a:t>
            </a:r>
            <a:r>
              <a:rPr lang="pt-BR" sz="1200" dirty="0" smtClean="0">
                <a:solidFill>
                  <a:schemeClr val="tx1">
                    <a:lumMod val="65000"/>
                    <a:lumOff val="35000"/>
                  </a:schemeClr>
                </a:solidFill>
                <a:latin typeface="Gotham Book" charset="0"/>
                <a:ea typeface="Gotham Book" charset="0"/>
                <a:cs typeface="Gotham Book" charset="0"/>
              </a:rPr>
              <a:t/>
            </a:r>
            <a:br>
              <a:rPr lang="pt-BR" sz="1200" dirty="0" smtClean="0">
                <a:solidFill>
                  <a:schemeClr val="tx1">
                    <a:lumMod val="65000"/>
                    <a:lumOff val="35000"/>
                  </a:schemeClr>
                </a:solidFill>
                <a:latin typeface="Gotham Book" charset="0"/>
                <a:ea typeface="Gotham Book" charset="0"/>
                <a:cs typeface="Gotham Book" charset="0"/>
              </a:rPr>
            </a:br>
            <a:r>
              <a:rPr lang="pt-BR" sz="1200" dirty="0" smtClean="0">
                <a:solidFill>
                  <a:schemeClr val="tx1">
                    <a:lumMod val="65000"/>
                    <a:lumOff val="35000"/>
                  </a:schemeClr>
                </a:solidFill>
                <a:latin typeface="Gotham Book" charset="0"/>
                <a:ea typeface="Gotham Book" charset="0"/>
                <a:cs typeface="Gotham Book" charset="0"/>
              </a:rPr>
              <a:t>• </a:t>
            </a:r>
            <a:r>
              <a:rPr lang="pt-BR" sz="1500" dirty="0" smtClean="0">
                <a:solidFill>
                  <a:schemeClr val="tx1">
                    <a:lumMod val="65000"/>
                    <a:lumOff val="35000"/>
                  </a:schemeClr>
                </a:solidFill>
                <a:latin typeface="Gotham Book" charset="0"/>
                <a:ea typeface="Gotham Book" charset="0"/>
                <a:cs typeface="Gotham Book" charset="0"/>
              </a:rPr>
              <a:t>Início em 1º de janeiro de 2018 (&gt; R$78M)</a:t>
            </a:r>
          </a:p>
        </p:txBody>
      </p:sp>
    </p:spTree>
    <p:extLst>
      <p:ext uri="{BB962C8B-B14F-4D97-AF65-F5344CB8AC3E}">
        <p14:creationId xmlns:p14="http://schemas.microsoft.com/office/powerpoint/2010/main" val="19120913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tângulo 63"/>
          <p:cNvSpPr/>
          <p:nvPr/>
        </p:nvSpPr>
        <p:spPr>
          <a:xfrm>
            <a:off x="403463" y="3115476"/>
            <a:ext cx="7429901" cy="432291"/>
          </a:xfrm>
          <a:prstGeom prst="rect">
            <a:avLst/>
          </a:prstGeom>
          <a:gradFill>
            <a:gsLst>
              <a:gs pos="0">
                <a:srgbClr val="DAEDDE">
                  <a:alpha val="0"/>
                </a:srgbClr>
              </a:gs>
              <a:gs pos="100000">
                <a:srgbClr val="DAEDDE">
                  <a:alpha val="0"/>
                </a:srgbClr>
              </a:gs>
              <a:gs pos="61000">
                <a:srgbClr val="DAED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5" name="Retângulo 64"/>
          <p:cNvSpPr/>
          <p:nvPr/>
        </p:nvSpPr>
        <p:spPr>
          <a:xfrm>
            <a:off x="403463" y="3686726"/>
            <a:ext cx="7429901" cy="432291"/>
          </a:xfrm>
          <a:prstGeom prst="rect">
            <a:avLst/>
          </a:prstGeom>
          <a:gradFill>
            <a:gsLst>
              <a:gs pos="0">
                <a:srgbClr val="DAEDDE">
                  <a:alpha val="0"/>
                </a:srgbClr>
              </a:gs>
              <a:gs pos="100000">
                <a:srgbClr val="DAEDDE">
                  <a:alpha val="0"/>
                </a:srgbClr>
              </a:gs>
              <a:gs pos="61000">
                <a:srgbClr val="DAED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6" name="Retângulo 65"/>
          <p:cNvSpPr/>
          <p:nvPr/>
        </p:nvSpPr>
        <p:spPr>
          <a:xfrm>
            <a:off x="403463" y="4257976"/>
            <a:ext cx="7429901" cy="432291"/>
          </a:xfrm>
          <a:prstGeom prst="rect">
            <a:avLst/>
          </a:prstGeom>
          <a:gradFill>
            <a:gsLst>
              <a:gs pos="0">
                <a:srgbClr val="DAEDDE">
                  <a:alpha val="0"/>
                </a:srgbClr>
              </a:gs>
              <a:gs pos="100000">
                <a:srgbClr val="DAEDDE">
                  <a:alpha val="0"/>
                </a:srgbClr>
              </a:gs>
              <a:gs pos="61000">
                <a:srgbClr val="DAED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7" name="Retângulo 66"/>
          <p:cNvSpPr/>
          <p:nvPr/>
        </p:nvSpPr>
        <p:spPr>
          <a:xfrm>
            <a:off x="403463" y="4832256"/>
            <a:ext cx="7429901" cy="432291"/>
          </a:xfrm>
          <a:prstGeom prst="rect">
            <a:avLst/>
          </a:prstGeom>
          <a:gradFill>
            <a:gsLst>
              <a:gs pos="0">
                <a:srgbClr val="DAEDDE">
                  <a:alpha val="0"/>
                </a:srgbClr>
              </a:gs>
              <a:gs pos="100000">
                <a:srgbClr val="DAEDDE">
                  <a:alpha val="0"/>
                </a:srgbClr>
              </a:gs>
              <a:gs pos="61000">
                <a:srgbClr val="DAED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8" name="Retângulo 67"/>
          <p:cNvSpPr/>
          <p:nvPr/>
        </p:nvSpPr>
        <p:spPr>
          <a:xfrm>
            <a:off x="403463" y="5400476"/>
            <a:ext cx="7429901" cy="432291"/>
          </a:xfrm>
          <a:prstGeom prst="rect">
            <a:avLst/>
          </a:prstGeom>
          <a:gradFill>
            <a:gsLst>
              <a:gs pos="0">
                <a:srgbClr val="DAEDDE">
                  <a:alpha val="0"/>
                </a:srgbClr>
              </a:gs>
              <a:gs pos="100000">
                <a:srgbClr val="DAEDDE">
                  <a:alpha val="0"/>
                </a:srgbClr>
              </a:gs>
              <a:gs pos="61000">
                <a:srgbClr val="DAED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2" name="Retângulo 61"/>
          <p:cNvSpPr/>
          <p:nvPr/>
        </p:nvSpPr>
        <p:spPr>
          <a:xfrm>
            <a:off x="6100706" y="2476268"/>
            <a:ext cx="879214" cy="3356500"/>
          </a:xfrm>
          <a:prstGeom prst="rect">
            <a:avLst/>
          </a:prstGeom>
          <a:gradFill>
            <a:gsLst>
              <a:gs pos="0">
                <a:srgbClr val="EEE8D0">
                  <a:alpha val="0"/>
                </a:srgbClr>
              </a:gs>
              <a:gs pos="64000">
                <a:srgbClr val="EEE8D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3" name="Retângulo 62"/>
          <p:cNvSpPr/>
          <p:nvPr/>
        </p:nvSpPr>
        <p:spPr>
          <a:xfrm>
            <a:off x="7093325" y="2476268"/>
            <a:ext cx="891054" cy="3356500"/>
          </a:xfrm>
          <a:prstGeom prst="rect">
            <a:avLst/>
          </a:prstGeom>
          <a:gradFill>
            <a:gsLst>
              <a:gs pos="0">
                <a:srgbClr val="F1E2CE">
                  <a:alpha val="0"/>
                </a:srgbClr>
              </a:gs>
              <a:gs pos="64000">
                <a:srgbClr val="F1E2C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1" name="Retângulo 60"/>
          <p:cNvSpPr/>
          <p:nvPr/>
        </p:nvSpPr>
        <p:spPr>
          <a:xfrm>
            <a:off x="5096427" y="2476268"/>
            <a:ext cx="890874" cy="3356500"/>
          </a:xfrm>
          <a:prstGeom prst="rect">
            <a:avLst/>
          </a:prstGeom>
          <a:gradFill>
            <a:gsLst>
              <a:gs pos="0">
                <a:srgbClr val="D5E5D5">
                  <a:alpha val="0"/>
                </a:srgbClr>
              </a:gs>
              <a:gs pos="64000">
                <a:srgbClr val="D5E5D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1173636" y="1717879"/>
            <a:ext cx="4194928" cy="695447"/>
          </a:xfrm>
          <a:prstGeom prst="rect">
            <a:avLst/>
          </a:prstGeom>
          <a:noFill/>
        </p:spPr>
        <p:txBody>
          <a:bodyPr wrap="square" rtlCol="0">
            <a:spAutoFit/>
          </a:bodyPr>
          <a:lstStyle/>
          <a:p>
            <a:pPr algn="r">
              <a:lnSpc>
                <a:spcPts val="1740"/>
              </a:lnSpc>
              <a:spcAft>
                <a:spcPts val="1200"/>
              </a:spcAft>
            </a:pPr>
            <a:r>
              <a:rPr lang="pt-BR" sz="2200" b="1" dirty="0" smtClean="0">
                <a:solidFill>
                  <a:srgbClr val="019D7E"/>
                </a:solidFill>
                <a:latin typeface="Gotham" charset="0"/>
                <a:ea typeface="Gotham" charset="0"/>
                <a:cs typeface="Gotham" charset="0"/>
              </a:rPr>
              <a:t>CONFIRA O CRONOGRAMA</a:t>
            </a:r>
          </a:p>
          <a:p>
            <a:pPr algn="r">
              <a:lnSpc>
                <a:spcPts val="1740"/>
              </a:lnSpc>
              <a:spcAft>
                <a:spcPts val="1200"/>
              </a:spcAft>
            </a:pPr>
            <a:r>
              <a:rPr lang="pt-BR" sz="2200" b="1" dirty="0" smtClean="0">
                <a:solidFill>
                  <a:srgbClr val="019D7E"/>
                </a:solidFill>
                <a:latin typeface="Gotham" charset="0"/>
                <a:ea typeface="Gotham" charset="0"/>
                <a:cs typeface="Gotham" charset="0"/>
              </a:rPr>
              <a:t>DE IMPLANTAÇÃO DO</a:t>
            </a:r>
          </a:p>
        </p:txBody>
      </p:sp>
      <p:pic>
        <p:nvPicPr>
          <p:cNvPr id="2" name="Imagem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57104" y="1734445"/>
            <a:ext cx="2356699" cy="564176"/>
          </a:xfrm>
          <a:prstGeom prst="rect">
            <a:avLst/>
          </a:prstGeom>
        </p:spPr>
      </p:pic>
      <p:sp>
        <p:nvSpPr>
          <p:cNvPr id="6" name="CaixaDeTexto 5"/>
          <p:cNvSpPr txBox="1"/>
          <p:nvPr/>
        </p:nvSpPr>
        <p:spPr>
          <a:xfrm>
            <a:off x="576442" y="6062132"/>
            <a:ext cx="7991116" cy="461665"/>
          </a:xfrm>
          <a:prstGeom prst="rect">
            <a:avLst/>
          </a:prstGeom>
          <a:noFill/>
        </p:spPr>
        <p:txBody>
          <a:bodyPr wrap="square" rtlCol="0">
            <a:spAutoFit/>
          </a:bodyPr>
          <a:lstStyle/>
          <a:p>
            <a:pPr algn="ctr">
              <a:spcAft>
                <a:spcPts val="1200"/>
              </a:spcAft>
            </a:pPr>
            <a:r>
              <a:rPr lang="pt-BR" sz="1200" dirty="0" smtClean="0">
                <a:solidFill>
                  <a:schemeClr val="tx1">
                    <a:lumMod val="65000"/>
                    <a:lumOff val="35000"/>
                  </a:schemeClr>
                </a:solidFill>
                <a:latin typeface="Gotham Book" charset="0"/>
                <a:ea typeface="Gotham Book" charset="0"/>
                <a:cs typeface="Gotham Book" charset="0"/>
              </a:rPr>
              <a:t>*Empresas com faturamento anual maior que </a:t>
            </a:r>
            <a:r>
              <a:rPr lang="pt-BR" sz="1200" dirty="0" err="1" smtClean="0">
                <a:solidFill>
                  <a:schemeClr val="tx1">
                    <a:lumMod val="65000"/>
                    <a:lumOff val="35000"/>
                  </a:schemeClr>
                </a:solidFill>
                <a:latin typeface="Gotham Book" charset="0"/>
                <a:ea typeface="Gotham Book" charset="0"/>
                <a:cs typeface="Gotham Book" charset="0"/>
              </a:rPr>
              <a:t>R</a:t>
            </a:r>
            <a:r>
              <a:rPr lang="pt-BR" sz="1200" dirty="0" smtClean="0">
                <a:solidFill>
                  <a:schemeClr val="tx1">
                    <a:lumMod val="65000"/>
                    <a:lumOff val="35000"/>
                  </a:schemeClr>
                </a:solidFill>
                <a:latin typeface="Gotham Book" charset="0"/>
                <a:ea typeface="Gotham Book" charset="0"/>
                <a:cs typeface="Gotham Book" charset="0"/>
              </a:rPr>
              <a:t>$ 78 milhões</a:t>
            </a:r>
            <a:br>
              <a:rPr lang="pt-BR" sz="1200" dirty="0" smtClean="0">
                <a:solidFill>
                  <a:schemeClr val="tx1">
                    <a:lumMod val="65000"/>
                    <a:lumOff val="35000"/>
                  </a:schemeClr>
                </a:solidFill>
                <a:latin typeface="Gotham Book" charset="0"/>
                <a:ea typeface="Gotham Book" charset="0"/>
                <a:cs typeface="Gotham Book" charset="0"/>
              </a:rPr>
            </a:br>
            <a:r>
              <a:rPr lang="pt-BR" sz="1200" dirty="0" smtClean="0">
                <a:solidFill>
                  <a:schemeClr val="tx1">
                    <a:lumMod val="65000"/>
                    <a:lumOff val="35000"/>
                  </a:schemeClr>
                </a:solidFill>
                <a:latin typeface="Gotham Book" charset="0"/>
                <a:ea typeface="Gotham Book" charset="0"/>
                <a:cs typeface="Gotham Book" charset="0"/>
              </a:rPr>
              <a:t>**inclusive micro, pequenas e </a:t>
            </a:r>
            <a:r>
              <a:rPr lang="pt-BR" sz="1200" dirty="0" err="1" smtClean="0">
                <a:solidFill>
                  <a:schemeClr val="tx1">
                    <a:lumMod val="65000"/>
                    <a:lumOff val="35000"/>
                  </a:schemeClr>
                </a:solidFill>
                <a:latin typeface="Gotham Book" charset="0"/>
                <a:ea typeface="Gotham Book" charset="0"/>
                <a:cs typeface="Gotham Book" charset="0"/>
              </a:rPr>
              <a:t>MEIs</a:t>
            </a:r>
            <a:r>
              <a:rPr lang="pt-BR" sz="1200" dirty="0" smtClean="0">
                <a:solidFill>
                  <a:schemeClr val="tx1">
                    <a:lumMod val="65000"/>
                    <a:lumOff val="35000"/>
                  </a:schemeClr>
                </a:solidFill>
                <a:latin typeface="Gotham Book" charset="0"/>
                <a:ea typeface="Gotham Book" charset="0"/>
                <a:cs typeface="Gotham Book" charset="0"/>
              </a:rPr>
              <a:t> que tenham empregados</a:t>
            </a:r>
          </a:p>
        </p:txBody>
      </p:sp>
      <p:sp>
        <p:nvSpPr>
          <p:cNvPr id="7" name="CaixaDeTexto 6"/>
          <p:cNvSpPr txBox="1"/>
          <p:nvPr/>
        </p:nvSpPr>
        <p:spPr>
          <a:xfrm>
            <a:off x="1462251" y="3179856"/>
            <a:ext cx="3590205" cy="307777"/>
          </a:xfrm>
          <a:prstGeom prst="rect">
            <a:avLst/>
          </a:prstGeom>
          <a:noFill/>
        </p:spPr>
        <p:txBody>
          <a:bodyPr wrap="square" rtlCol="0">
            <a:spAutoFit/>
          </a:bodyPr>
          <a:lstStyle/>
          <a:p>
            <a:pPr algn="r">
              <a:spcAft>
                <a:spcPts val="1200"/>
              </a:spcAft>
            </a:pPr>
            <a:r>
              <a:rPr lang="pt-BR" sz="1400" dirty="0" smtClean="0">
                <a:solidFill>
                  <a:srgbClr val="004C43"/>
                </a:solidFill>
                <a:latin typeface="Gotham Medium" charset="0"/>
                <a:ea typeface="Gotham Medium" charset="0"/>
                <a:cs typeface="Gotham Medium" charset="0"/>
              </a:rPr>
              <a:t>Cadastros do empregador e tabelas</a:t>
            </a:r>
          </a:p>
        </p:txBody>
      </p:sp>
      <p:sp>
        <p:nvSpPr>
          <p:cNvPr id="8" name="CaixaDeTexto 7"/>
          <p:cNvSpPr txBox="1"/>
          <p:nvPr/>
        </p:nvSpPr>
        <p:spPr>
          <a:xfrm>
            <a:off x="987525" y="3700581"/>
            <a:ext cx="4064931" cy="451406"/>
          </a:xfrm>
          <a:prstGeom prst="rect">
            <a:avLst/>
          </a:prstGeom>
          <a:noFill/>
        </p:spPr>
        <p:txBody>
          <a:bodyPr wrap="square" rtlCol="0">
            <a:spAutoFit/>
          </a:bodyPr>
          <a:lstStyle/>
          <a:p>
            <a:pPr algn="r">
              <a:lnSpc>
                <a:spcPts val="1380"/>
              </a:lnSpc>
              <a:spcAft>
                <a:spcPts val="1200"/>
              </a:spcAft>
            </a:pPr>
            <a:r>
              <a:rPr lang="pt-BR" sz="1400" dirty="0" smtClean="0">
                <a:solidFill>
                  <a:srgbClr val="004C43"/>
                </a:solidFill>
                <a:latin typeface="Gotham Medium" charset="0"/>
                <a:ea typeface="Gotham Medium" charset="0"/>
                <a:cs typeface="Gotham Medium" charset="0"/>
              </a:rPr>
              <a:t>Dados dos trabalhadores e seus vínculos com as empresas (eventos não periódicos)</a:t>
            </a:r>
          </a:p>
        </p:txBody>
      </p:sp>
      <p:sp>
        <p:nvSpPr>
          <p:cNvPr id="9" name="CaixaDeTexto 8"/>
          <p:cNvSpPr txBox="1"/>
          <p:nvPr/>
        </p:nvSpPr>
        <p:spPr>
          <a:xfrm>
            <a:off x="2845961" y="4323570"/>
            <a:ext cx="2206495" cy="307777"/>
          </a:xfrm>
          <a:prstGeom prst="rect">
            <a:avLst/>
          </a:prstGeom>
          <a:noFill/>
        </p:spPr>
        <p:txBody>
          <a:bodyPr wrap="square" rtlCol="0">
            <a:spAutoFit/>
          </a:bodyPr>
          <a:lstStyle/>
          <a:p>
            <a:pPr algn="r">
              <a:spcAft>
                <a:spcPts val="1200"/>
              </a:spcAft>
            </a:pPr>
            <a:r>
              <a:rPr lang="pt-BR" sz="1400" dirty="0" smtClean="0">
                <a:solidFill>
                  <a:srgbClr val="004C43"/>
                </a:solidFill>
                <a:latin typeface="Gotham Medium" charset="0"/>
                <a:ea typeface="Gotham Medium" charset="0"/>
                <a:cs typeface="Gotham Medium" charset="0"/>
              </a:rPr>
              <a:t>Folha de pagamento</a:t>
            </a:r>
          </a:p>
        </p:txBody>
      </p:sp>
      <p:sp>
        <p:nvSpPr>
          <p:cNvPr id="10" name="CaixaDeTexto 9"/>
          <p:cNvSpPr txBox="1"/>
          <p:nvPr/>
        </p:nvSpPr>
        <p:spPr>
          <a:xfrm>
            <a:off x="822565" y="4826347"/>
            <a:ext cx="4229892" cy="451406"/>
          </a:xfrm>
          <a:prstGeom prst="rect">
            <a:avLst/>
          </a:prstGeom>
          <a:noFill/>
        </p:spPr>
        <p:txBody>
          <a:bodyPr wrap="square" rtlCol="0">
            <a:spAutoFit/>
          </a:bodyPr>
          <a:lstStyle/>
          <a:p>
            <a:pPr algn="r">
              <a:lnSpc>
                <a:spcPts val="1380"/>
              </a:lnSpc>
              <a:spcAft>
                <a:spcPts val="1200"/>
              </a:spcAft>
            </a:pPr>
            <a:r>
              <a:rPr lang="pt-BR" sz="1400" dirty="0" smtClean="0">
                <a:solidFill>
                  <a:srgbClr val="004C43"/>
                </a:solidFill>
                <a:latin typeface="Gotham Medium" charset="0"/>
                <a:ea typeface="Gotham Medium" charset="0"/>
                <a:cs typeface="Gotham Medium" charset="0"/>
              </a:rPr>
              <a:t>Substituição da GFIP (guia de informações à Previdência Social) e compensação cruzada</a:t>
            </a:r>
          </a:p>
        </p:txBody>
      </p:sp>
      <p:sp>
        <p:nvSpPr>
          <p:cNvPr id="11" name="CaixaDeTexto 10"/>
          <p:cNvSpPr txBox="1"/>
          <p:nvPr/>
        </p:nvSpPr>
        <p:spPr>
          <a:xfrm>
            <a:off x="891143" y="5462734"/>
            <a:ext cx="4161313" cy="307777"/>
          </a:xfrm>
          <a:prstGeom prst="rect">
            <a:avLst/>
          </a:prstGeom>
          <a:noFill/>
        </p:spPr>
        <p:txBody>
          <a:bodyPr wrap="square" rtlCol="0">
            <a:spAutoFit/>
          </a:bodyPr>
          <a:lstStyle/>
          <a:p>
            <a:pPr algn="r">
              <a:spcAft>
                <a:spcPts val="1200"/>
              </a:spcAft>
            </a:pPr>
            <a:r>
              <a:rPr lang="pt-BR" sz="1400" dirty="0" smtClean="0">
                <a:solidFill>
                  <a:srgbClr val="004C43"/>
                </a:solidFill>
                <a:latin typeface="Gotham Medium" charset="0"/>
                <a:ea typeface="Gotham Medium" charset="0"/>
                <a:cs typeface="Gotham Medium" charset="0"/>
              </a:rPr>
              <a:t>Dados de segurança e saúde do trabalhador</a:t>
            </a:r>
          </a:p>
        </p:txBody>
      </p:sp>
      <p:sp>
        <p:nvSpPr>
          <p:cNvPr id="13" name="Retângulo 12"/>
          <p:cNvSpPr/>
          <p:nvPr/>
        </p:nvSpPr>
        <p:spPr>
          <a:xfrm>
            <a:off x="5040352" y="2605981"/>
            <a:ext cx="1003024" cy="430887"/>
          </a:xfrm>
          <a:prstGeom prst="rect">
            <a:avLst/>
          </a:prstGeom>
        </p:spPr>
        <p:txBody>
          <a:bodyPr wrap="square">
            <a:spAutoFit/>
          </a:bodyPr>
          <a:lstStyle/>
          <a:p>
            <a:pPr algn="ctr"/>
            <a:r>
              <a:rPr lang="pt-BR" sz="1100" b="1" dirty="0" smtClean="0">
                <a:solidFill>
                  <a:srgbClr val="15964B"/>
                </a:solidFill>
                <a:latin typeface="Gotham" charset="0"/>
                <a:ea typeface="Gotham" charset="0"/>
                <a:cs typeface="Gotham" charset="0"/>
              </a:rPr>
              <a:t>Grandes Empresas*</a:t>
            </a:r>
            <a:endParaRPr lang="pt-BR" sz="1100" b="1" dirty="0">
              <a:solidFill>
                <a:srgbClr val="15964B"/>
              </a:solidFill>
              <a:latin typeface="Gotham" charset="0"/>
              <a:ea typeface="Gotham" charset="0"/>
              <a:cs typeface="Gotham" charset="0"/>
            </a:endParaRPr>
          </a:p>
        </p:txBody>
      </p:sp>
      <p:sp>
        <p:nvSpPr>
          <p:cNvPr id="14" name="Retângulo 13"/>
          <p:cNvSpPr/>
          <p:nvPr/>
        </p:nvSpPr>
        <p:spPr>
          <a:xfrm>
            <a:off x="5987301" y="2605981"/>
            <a:ext cx="1106024" cy="430887"/>
          </a:xfrm>
          <a:prstGeom prst="rect">
            <a:avLst/>
          </a:prstGeom>
        </p:spPr>
        <p:txBody>
          <a:bodyPr wrap="square">
            <a:spAutoFit/>
          </a:bodyPr>
          <a:lstStyle/>
          <a:p>
            <a:pPr algn="ctr"/>
            <a:r>
              <a:rPr lang="pt-BR" sz="1100" b="1" dirty="0" smtClean="0">
                <a:solidFill>
                  <a:srgbClr val="E4AB0A"/>
                </a:solidFill>
                <a:latin typeface="Gotham" charset="0"/>
                <a:ea typeface="Gotham" charset="0"/>
                <a:cs typeface="Gotham" charset="0"/>
              </a:rPr>
              <a:t>Demais Empresas**</a:t>
            </a:r>
            <a:endParaRPr lang="pt-BR" sz="1100" b="1" dirty="0">
              <a:solidFill>
                <a:srgbClr val="E4AB0A"/>
              </a:solidFill>
              <a:latin typeface="Gotham" charset="0"/>
              <a:ea typeface="Gotham" charset="0"/>
              <a:cs typeface="Gotham" charset="0"/>
            </a:endParaRPr>
          </a:p>
        </p:txBody>
      </p:sp>
      <p:sp>
        <p:nvSpPr>
          <p:cNvPr id="15" name="Retângulo 14"/>
          <p:cNvSpPr/>
          <p:nvPr/>
        </p:nvSpPr>
        <p:spPr>
          <a:xfrm>
            <a:off x="7099576" y="2605981"/>
            <a:ext cx="905068" cy="430887"/>
          </a:xfrm>
          <a:prstGeom prst="rect">
            <a:avLst/>
          </a:prstGeom>
        </p:spPr>
        <p:txBody>
          <a:bodyPr wrap="square">
            <a:spAutoFit/>
          </a:bodyPr>
          <a:lstStyle/>
          <a:p>
            <a:pPr algn="ctr"/>
            <a:r>
              <a:rPr lang="pt-BR" sz="1100" b="1" dirty="0" smtClean="0">
                <a:solidFill>
                  <a:srgbClr val="EF721E"/>
                </a:solidFill>
                <a:latin typeface="Gotham" charset="0"/>
                <a:ea typeface="Gotham" charset="0"/>
                <a:cs typeface="Gotham" charset="0"/>
              </a:rPr>
              <a:t>Órgãos Públicos</a:t>
            </a:r>
            <a:endParaRPr lang="pt-BR" sz="1100" b="1" dirty="0">
              <a:solidFill>
                <a:srgbClr val="EF721E"/>
              </a:solidFill>
              <a:latin typeface="Gotham" charset="0"/>
              <a:ea typeface="Gotham" charset="0"/>
              <a:cs typeface="Gotham" charset="0"/>
            </a:endParaRPr>
          </a:p>
        </p:txBody>
      </p:sp>
      <p:grpSp>
        <p:nvGrpSpPr>
          <p:cNvPr id="17" name="Grupo 16"/>
          <p:cNvGrpSpPr/>
          <p:nvPr/>
        </p:nvGrpSpPr>
        <p:grpSpPr>
          <a:xfrm>
            <a:off x="5260609" y="3115476"/>
            <a:ext cx="562510" cy="432291"/>
            <a:chOff x="4857145" y="3233550"/>
            <a:chExt cx="562510" cy="432291"/>
          </a:xfrm>
        </p:grpSpPr>
        <p:sp>
          <p:nvSpPr>
            <p:cNvPr id="12" name="Retângulo Arredondado 11"/>
            <p:cNvSpPr/>
            <p:nvPr/>
          </p:nvSpPr>
          <p:spPr>
            <a:xfrm>
              <a:off x="4857145" y="3233550"/>
              <a:ext cx="562510" cy="189962"/>
            </a:xfrm>
            <a:prstGeom prst="roundRect">
              <a:avLst>
                <a:gd name="adj" fmla="val 0"/>
              </a:avLst>
            </a:prstGeom>
            <a:solidFill>
              <a:srgbClr val="125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smtClean="0">
                  <a:latin typeface="Gotham Medium" charset="0"/>
                  <a:ea typeface="Gotham Medium" charset="0"/>
                  <a:cs typeface="Gotham Medium" charset="0"/>
                </a:rPr>
                <a:t>2018</a:t>
              </a:r>
              <a:endParaRPr lang="pt-BR" sz="1200" dirty="0">
                <a:latin typeface="Gotham Medium" charset="0"/>
                <a:ea typeface="Gotham Medium" charset="0"/>
                <a:cs typeface="Gotham Medium" charset="0"/>
              </a:endParaRPr>
            </a:p>
          </p:txBody>
        </p:sp>
        <p:sp>
          <p:nvSpPr>
            <p:cNvPr id="16" name="Retângulo Arredondado 15"/>
            <p:cNvSpPr/>
            <p:nvPr/>
          </p:nvSpPr>
          <p:spPr>
            <a:xfrm>
              <a:off x="4857145" y="3423512"/>
              <a:ext cx="562510" cy="242329"/>
            </a:xfrm>
            <a:prstGeom prst="roundRect">
              <a:avLst>
                <a:gd name="adj" fmla="val 0"/>
              </a:avLst>
            </a:prstGeom>
            <a:solidFill>
              <a:srgbClr val="1596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smtClean="0">
                  <a:latin typeface="Gotham Medium" charset="0"/>
                  <a:ea typeface="Gotham Medium" charset="0"/>
                  <a:cs typeface="Gotham Medium" charset="0"/>
                </a:rPr>
                <a:t>Jan</a:t>
              </a:r>
              <a:endParaRPr lang="pt-BR" sz="1200" dirty="0">
                <a:latin typeface="Gotham Medium" charset="0"/>
                <a:ea typeface="Gotham Medium" charset="0"/>
                <a:cs typeface="Gotham Medium" charset="0"/>
              </a:endParaRPr>
            </a:p>
          </p:txBody>
        </p:sp>
      </p:grpSp>
      <p:grpSp>
        <p:nvGrpSpPr>
          <p:cNvPr id="19" name="Grupo 18"/>
          <p:cNvGrpSpPr/>
          <p:nvPr/>
        </p:nvGrpSpPr>
        <p:grpSpPr>
          <a:xfrm>
            <a:off x="6288476" y="3115476"/>
            <a:ext cx="562510" cy="432291"/>
            <a:chOff x="4857145" y="3233550"/>
            <a:chExt cx="562510" cy="432291"/>
          </a:xfrm>
        </p:grpSpPr>
        <p:sp>
          <p:nvSpPr>
            <p:cNvPr id="20" name="Retângulo Arredondado 19"/>
            <p:cNvSpPr/>
            <p:nvPr/>
          </p:nvSpPr>
          <p:spPr>
            <a:xfrm>
              <a:off x="4857145" y="3233550"/>
              <a:ext cx="562510" cy="189962"/>
            </a:xfrm>
            <a:prstGeom prst="roundRect">
              <a:avLst>
                <a:gd name="adj" fmla="val 0"/>
              </a:avLst>
            </a:prstGeom>
            <a:solidFill>
              <a:srgbClr val="125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smtClean="0">
                  <a:latin typeface="Gotham Medium" charset="0"/>
                  <a:ea typeface="Gotham Medium" charset="0"/>
                  <a:cs typeface="Gotham Medium" charset="0"/>
                </a:rPr>
                <a:t>2018</a:t>
              </a:r>
              <a:endParaRPr lang="pt-BR" sz="1200" dirty="0">
                <a:latin typeface="Gotham Medium" charset="0"/>
                <a:ea typeface="Gotham Medium" charset="0"/>
                <a:cs typeface="Gotham Medium" charset="0"/>
              </a:endParaRPr>
            </a:p>
          </p:txBody>
        </p:sp>
        <p:sp>
          <p:nvSpPr>
            <p:cNvPr id="21" name="Retângulo Arredondado 20"/>
            <p:cNvSpPr/>
            <p:nvPr/>
          </p:nvSpPr>
          <p:spPr>
            <a:xfrm>
              <a:off x="4857145" y="3423512"/>
              <a:ext cx="562510" cy="242329"/>
            </a:xfrm>
            <a:prstGeom prst="roundRect">
              <a:avLst>
                <a:gd name="adj" fmla="val 0"/>
              </a:avLst>
            </a:prstGeom>
            <a:solidFill>
              <a:srgbClr val="E4AB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err="1" smtClean="0">
                  <a:latin typeface="Gotham Medium" charset="0"/>
                  <a:ea typeface="Gotham Medium" charset="0"/>
                  <a:cs typeface="Gotham Medium" charset="0"/>
                </a:rPr>
                <a:t>Jul</a:t>
              </a:r>
              <a:endParaRPr lang="pt-BR" sz="1200" dirty="0">
                <a:latin typeface="Gotham Medium" charset="0"/>
                <a:ea typeface="Gotham Medium" charset="0"/>
                <a:cs typeface="Gotham Medium" charset="0"/>
              </a:endParaRPr>
            </a:p>
          </p:txBody>
        </p:sp>
      </p:grpSp>
      <p:grpSp>
        <p:nvGrpSpPr>
          <p:cNvPr id="22" name="Grupo 21"/>
          <p:cNvGrpSpPr/>
          <p:nvPr/>
        </p:nvGrpSpPr>
        <p:grpSpPr>
          <a:xfrm>
            <a:off x="7270855" y="3115476"/>
            <a:ext cx="562510" cy="432291"/>
            <a:chOff x="4857145" y="3233550"/>
            <a:chExt cx="562510" cy="432291"/>
          </a:xfrm>
        </p:grpSpPr>
        <p:sp>
          <p:nvSpPr>
            <p:cNvPr id="23" name="Retângulo Arredondado 22"/>
            <p:cNvSpPr/>
            <p:nvPr/>
          </p:nvSpPr>
          <p:spPr>
            <a:xfrm>
              <a:off x="4857145" y="3233550"/>
              <a:ext cx="562510" cy="189962"/>
            </a:xfrm>
            <a:prstGeom prst="roundRect">
              <a:avLst>
                <a:gd name="adj" fmla="val 0"/>
              </a:avLst>
            </a:prstGeom>
            <a:solidFill>
              <a:srgbClr val="125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smtClean="0">
                  <a:latin typeface="Gotham Medium" charset="0"/>
                  <a:ea typeface="Gotham Medium" charset="0"/>
                  <a:cs typeface="Gotham Medium" charset="0"/>
                </a:rPr>
                <a:t>2019</a:t>
              </a:r>
              <a:endParaRPr lang="pt-BR" sz="1200" dirty="0">
                <a:latin typeface="Gotham Medium" charset="0"/>
                <a:ea typeface="Gotham Medium" charset="0"/>
                <a:cs typeface="Gotham Medium" charset="0"/>
              </a:endParaRPr>
            </a:p>
          </p:txBody>
        </p:sp>
        <p:sp>
          <p:nvSpPr>
            <p:cNvPr id="24" name="Retângulo Arredondado 23"/>
            <p:cNvSpPr/>
            <p:nvPr/>
          </p:nvSpPr>
          <p:spPr>
            <a:xfrm>
              <a:off x="4857145" y="3423512"/>
              <a:ext cx="562510" cy="242329"/>
            </a:xfrm>
            <a:prstGeom prst="roundRect">
              <a:avLst>
                <a:gd name="adj" fmla="val 0"/>
              </a:avLst>
            </a:prstGeom>
            <a:solidFill>
              <a:srgbClr val="EF7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smtClean="0">
                  <a:latin typeface="Gotham Medium" charset="0"/>
                  <a:ea typeface="Gotham Medium" charset="0"/>
                  <a:cs typeface="Gotham Medium" charset="0"/>
                </a:rPr>
                <a:t>Jan</a:t>
              </a:r>
              <a:endParaRPr lang="pt-BR" sz="1200" dirty="0">
                <a:latin typeface="Gotham Medium" charset="0"/>
                <a:ea typeface="Gotham Medium" charset="0"/>
                <a:cs typeface="Gotham Medium" charset="0"/>
              </a:endParaRPr>
            </a:p>
          </p:txBody>
        </p:sp>
      </p:grpSp>
      <p:grpSp>
        <p:nvGrpSpPr>
          <p:cNvPr id="25" name="Grupo 24"/>
          <p:cNvGrpSpPr/>
          <p:nvPr/>
        </p:nvGrpSpPr>
        <p:grpSpPr>
          <a:xfrm>
            <a:off x="5260609" y="3686726"/>
            <a:ext cx="562510" cy="432291"/>
            <a:chOff x="4857145" y="3233550"/>
            <a:chExt cx="562510" cy="432291"/>
          </a:xfrm>
        </p:grpSpPr>
        <p:sp>
          <p:nvSpPr>
            <p:cNvPr id="26" name="Retângulo Arredondado 25"/>
            <p:cNvSpPr/>
            <p:nvPr/>
          </p:nvSpPr>
          <p:spPr>
            <a:xfrm>
              <a:off x="4857145" y="3233550"/>
              <a:ext cx="562510" cy="189962"/>
            </a:xfrm>
            <a:prstGeom prst="roundRect">
              <a:avLst>
                <a:gd name="adj" fmla="val 0"/>
              </a:avLst>
            </a:prstGeom>
            <a:solidFill>
              <a:srgbClr val="125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smtClean="0">
                  <a:latin typeface="Gotham Medium" charset="0"/>
                  <a:ea typeface="Gotham Medium" charset="0"/>
                  <a:cs typeface="Gotham Medium" charset="0"/>
                </a:rPr>
                <a:t>2018</a:t>
              </a:r>
              <a:endParaRPr lang="pt-BR" sz="1200" dirty="0">
                <a:latin typeface="Gotham Medium" charset="0"/>
                <a:ea typeface="Gotham Medium" charset="0"/>
                <a:cs typeface="Gotham Medium" charset="0"/>
              </a:endParaRPr>
            </a:p>
          </p:txBody>
        </p:sp>
        <p:sp>
          <p:nvSpPr>
            <p:cNvPr id="27" name="Retângulo Arredondado 26"/>
            <p:cNvSpPr/>
            <p:nvPr/>
          </p:nvSpPr>
          <p:spPr>
            <a:xfrm>
              <a:off x="4857145" y="3423512"/>
              <a:ext cx="562510" cy="242329"/>
            </a:xfrm>
            <a:prstGeom prst="roundRect">
              <a:avLst>
                <a:gd name="adj" fmla="val 0"/>
              </a:avLst>
            </a:prstGeom>
            <a:solidFill>
              <a:srgbClr val="1596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smtClean="0">
                  <a:latin typeface="Gotham Medium" charset="0"/>
                  <a:ea typeface="Gotham Medium" charset="0"/>
                  <a:cs typeface="Gotham Medium" charset="0"/>
                </a:rPr>
                <a:t>Mar</a:t>
              </a:r>
              <a:endParaRPr lang="pt-BR" sz="1200" dirty="0">
                <a:latin typeface="Gotham Medium" charset="0"/>
                <a:ea typeface="Gotham Medium" charset="0"/>
                <a:cs typeface="Gotham Medium" charset="0"/>
              </a:endParaRPr>
            </a:p>
          </p:txBody>
        </p:sp>
      </p:grpSp>
      <p:grpSp>
        <p:nvGrpSpPr>
          <p:cNvPr id="28" name="Grupo 27"/>
          <p:cNvGrpSpPr/>
          <p:nvPr/>
        </p:nvGrpSpPr>
        <p:grpSpPr>
          <a:xfrm>
            <a:off x="6288476" y="3686726"/>
            <a:ext cx="562510" cy="432291"/>
            <a:chOff x="4857145" y="3233550"/>
            <a:chExt cx="562510" cy="432291"/>
          </a:xfrm>
        </p:grpSpPr>
        <p:sp>
          <p:nvSpPr>
            <p:cNvPr id="29" name="Retângulo Arredondado 28"/>
            <p:cNvSpPr/>
            <p:nvPr/>
          </p:nvSpPr>
          <p:spPr>
            <a:xfrm>
              <a:off x="4857145" y="3233550"/>
              <a:ext cx="562510" cy="189962"/>
            </a:xfrm>
            <a:prstGeom prst="roundRect">
              <a:avLst>
                <a:gd name="adj" fmla="val 0"/>
              </a:avLst>
            </a:prstGeom>
            <a:solidFill>
              <a:srgbClr val="125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smtClean="0">
                  <a:latin typeface="Gotham Medium" charset="0"/>
                  <a:ea typeface="Gotham Medium" charset="0"/>
                  <a:cs typeface="Gotham Medium" charset="0"/>
                </a:rPr>
                <a:t>2018</a:t>
              </a:r>
              <a:endParaRPr lang="pt-BR" sz="1200" dirty="0">
                <a:latin typeface="Gotham Medium" charset="0"/>
                <a:ea typeface="Gotham Medium" charset="0"/>
                <a:cs typeface="Gotham Medium" charset="0"/>
              </a:endParaRPr>
            </a:p>
          </p:txBody>
        </p:sp>
        <p:sp>
          <p:nvSpPr>
            <p:cNvPr id="30" name="Retângulo Arredondado 29"/>
            <p:cNvSpPr/>
            <p:nvPr/>
          </p:nvSpPr>
          <p:spPr>
            <a:xfrm>
              <a:off x="4857145" y="3423512"/>
              <a:ext cx="562510" cy="242329"/>
            </a:xfrm>
            <a:prstGeom prst="roundRect">
              <a:avLst>
                <a:gd name="adj" fmla="val 0"/>
              </a:avLst>
            </a:prstGeom>
            <a:solidFill>
              <a:srgbClr val="E4AB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smtClean="0">
                  <a:latin typeface="Gotham Medium" charset="0"/>
                  <a:ea typeface="Gotham Medium" charset="0"/>
                  <a:cs typeface="Gotham Medium" charset="0"/>
                </a:rPr>
                <a:t>Set</a:t>
              </a:r>
              <a:endParaRPr lang="pt-BR" sz="1200" dirty="0">
                <a:latin typeface="Gotham Medium" charset="0"/>
                <a:ea typeface="Gotham Medium" charset="0"/>
                <a:cs typeface="Gotham Medium" charset="0"/>
              </a:endParaRPr>
            </a:p>
          </p:txBody>
        </p:sp>
      </p:grpSp>
      <p:grpSp>
        <p:nvGrpSpPr>
          <p:cNvPr id="31" name="Grupo 30"/>
          <p:cNvGrpSpPr/>
          <p:nvPr/>
        </p:nvGrpSpPr>
        <p:grpSpPr>
          <a:xfrm>
            <a:off x="7270855" y="3686726"/>
            <a:ext cx="562510" cy="432291"/>
            <a:chOff x="4857145" y="3233550"/>
            <a:chExt cx="562510" cy="432291"/>
          </a:xfrm>
        </p:grpSpPr>
        <p:sp>
          <p:nvSpPr>
            <p:cNvPr id="32" name="Retângulo Arredondado 31"/>
            <p:cNvSpPr/>
            <p:nvPr/>
          </p:nvSpPr>
          <p:spPr>
            <a:xfrm>
              <a:off x="4857145" y="3233550"/>
              <a:ext cx="562510" cy="189962"/>
            </a:xfrm>
            <a:prstGeom prst="roundRect">
              <a:avLst>
                <a:gd name="adj" fmla="val 0"/>
              </a:avLst>
            </a:prstGeom>
            <a:solidFill>
              <a:srgbClr val="125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smtClean="0">
                  <a:latin typeface="Gotham Medium" charset="0"/>
                  <a:ea typeface="Gotham Medium" charset="0"/>
                  <a:cs typeface="Gotham Medium" charset="0"/>
                </a:rPr>
                <a:t>2019</a:t>
              </a:r>
              <a:endParaRPr lang="pt-BR" sz="1200" dirty="0">
                <a:latin typeface="Gotham Medium" charset="0"/>
                <a:ea typeface="Gotham Medium" charset="0"/>
                <a:cs typeface="Gotham Medium" charset="0"/>
              </a:endParaRPr>
            </a:p>
          </p:txBody>
        </p:sp>
        <p:sp>
          <p:nvSpPr>
            <p:cNvPr id="33" name="Retângulo Arredondado 32"/>
            <p:cNvSpPr/>
            <p:nvPr/>
          </p:nvSpPr>
          <p:spPr>
            <a:xfrm>
              <a:off x="4857145" y="3423512"/>
              <a:ext cx="562510" cy="242329"/>
            </a:xfrm>
            <a:prstGeom prst="roundRect">
              <a:avLst>
                <a:gd name="adj" fmla="val 0"/>
              </a:avLst>
            </a:prstGeom>
            <a:solidFill>
              <a:srgbClr val="EF7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smtClean="0">
                  <a:latin typeface="Gotham Medium" charset="0"/>
                  <a:ea typeface="Gotham Medium" charset="0"/>
                  <a:cs typeface="Gotham Medium" charset="0"/>
                </a:rPr>
                <a:t>Mar</a:t>
              </a:r>
              <a:endParaRPr lang="pt-BR" sz="1200" dirty="0">
                <a:latin typeface="Gotham Medium" charset="0"/>
                <a:ea typeface="Gotham Medium" charset="0"/>
                <a:cs typeface="Gotham Medium" charset="0"/>
              </a:endParaRPr>
            </a:p>
          </p:txBody>
        </p:sp>
      </p:grpSp>
      <p:grpSp>
        <p:nvGrpSpPr>
          <p:cNvPr id="34" name="Grupo 33"/>
          <p:cNvGrpSpPr/>
          <p:nvPr/>
        </p:nvGrpSpPr>
        <p:grpSpPr>
          <a:xfrm>
            <a:off x="5260609" y="4257976"/>
            <a:ext cx="562510" cy="432291"/>
            <a:chOff x="4857145" y="3233550"/>
            <a:chExt cx="562510" cy="432291"/>
          </a:xfrm>
        </p:grpSpPr>
        <p:sp>
          <p:nvSpPr>
            <p:cNvPr id="35" name="Retângulo Arredondado 34"/>
            <p:cNvSpPr/>
            <p:nvPr/>
          </p:nvSpPr>
          <p:spPr>
            <a:xfrm>
              <a:off x="4857145" y="3233550"/>
              <a:ext cx="562510" cy="189962"/>
            </a:xfrm>
            <a:prstGeom prst="roundRect">
              <a:avLst>
                <a:gd name="adj" fmla="val 0"/>
              </a:avLst>
            </a:prstGeom>
            <a:solidFill>
              <a:srgbClr val="125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smtClean="0">
                  <a:latin typeface="Gotham Medium" charset="0"/>
                  <a:ea typeface="Gotham Medium" charset="0"/>
                  <a:cs typeface="Gotham Medium" charset="0"/>
                </a:rPr>
                <a:t>2018</a:t>
              </a:r>
              <a:endParaRPr lang="pt-BR" sz="1200" dirty="0">
                <a:latin typeface="Gotham Medium" charset="0"/>
                <a:ea typeface="Gotham Medium" charset="0"/>
                <a:cs typeface="Gotham Medium" charset="0"/>
              </a:endParaRPr>
            </a:p>
          </p:txBody>
        </p:sp>
        <p:sp>
          <p:nvSpPr>
            <p:cNvPr id="36" name="Retângulo Arredondado 35"/>
            <p:cNvSpPr/>
            <p:nvPr/>
          </p:nvSpPr>
          <p:spPr>
            <a:xfrm>
              <a:off x="4857145" y="3423512"/>
              <a:ext cx="562510" cy="242329"/>
            </a:xfrm>
            <a:prstGeom prst="roundRect">
              <a:avLst>
                <a:gd name="adj" fmla="val 0"/>
              </a:avLst>
            </a:prstGeom>
            <a:solidFill>
              <a:srgbClr val="1596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smtClean="0">
                  <a:latin typeface="Gotham Medium" charset="0"/>
                  <a:ea typeface="Gotham Medium" charset="0"/>
                  <a:cs typeface="Gotham Medium" charset="0"/>
                </a:rPr>
                <a:t>Mai</a:t>
              </a:r>
              <a:endParaRPr lang="pt-BR" sz="1200" dirty="0">
                <a:latin typeface="Gotham Medium" charset="0"/>
                <a:ea typeface="Gotham Medium" charset="0"/>
                <a:cs typeface="Gotham Medium" charset="0"/>
              </a:endParaRPr>
            </a:p>
          </p:txBody>
        </p:sp>
      </p:grpSp>
      <p:grpSp>
        <p:nvGrpSpPr>
          <p:cNvPr id="37" name="Grupo 36"/>
          <p:cNvGrpSpPr/>
          <p:nvPr/>
        </p:nvGrpSpPr>
        <p:grpSpPr>
          <a:xfrm>
            <a:off x="6288476" y="4257976"/>
            <a:ext cx="562510" cy="432291"/>
            <a:chOff x="4857145" y="3233550"/>
            <a:chExt cx="562510" cy="432291"/>
          </a:xfrm>
        </p:grpSpPr>
        <p:sp>
          <p:nvSpPr>
            <p:cNvPr id="38" name="Retângulo Arredondado 37"/>
            <p:cNvSpPr/>
            <p:nvPr/>
          </p:nvSpPr>
          <p:spPr>
            <a:xfrm>
              <a:off x="4857145" y="3233550"/>
              <a:ext cx="562510" cy="189962"/>
            </a:xfrm>
            <a:prstGeom prst="roundRect">
              <a:avLst>
                <a:gd name="adj" fmla="val 0"/>
              </a:avLst>
            </a:prstGeom>
            <a:solidFill>
              <a:srgbClr val="125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smtClean="0">
                  <a:latin typeface="Gotham Medium" charset="0"/>
                  <a:ea typeface="Gotham Medium" charset="0"/>
                  <a:cs typeface="Gotham Medium" charset="0"/>
                </a:rPr>
                <a:t>2018</a:t>
              </a:r>
              <a:endParaRPr lang="pt-BR" sz="1200" dirty="0">
                <a:latin typeface="Gotham Medium" charset="0"/>
                <a:ea typeface="Gotham Medium" charset="0"/>
                <a:cs typeface="Gotham Medium" charset="0"/>
              </a:endParaRPr>
            </a:p>
          </p:txBody>
        </p:sp>
        <p:sp>
          <p:nvSpPr>
            <p:cNvPr id="39" name="Retângulo Arredondado 38"/>
            <p:cNvSpPr/>
            <p:nvPr/>
          </p:nvSpPr>
          <p:spPr>
            <a:xfrm>
              <a:off x="4857145" y="3423512"/>
              <a:ext cx="562510" cy="242329"/>
            </a:xfrm>
            <a:prstGeom prst="roundRect">
              <a:avLst>
                <a:gd name="adj" fmla="val 0"/>
              </a:avLst>
            </a:prstGeom>
            <a:solidFill>
              <a:srgbClr val="E4AB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err="1" smtClean="0">
                  <a:latin typeface="Gotham Medium" charset="0"/>
                  <a:ea typeface="Gotham Medium" charset="0"/>
                  <a:cs typeface="Gotham Medium" charset="0"/>
                </a:rPr>
                <a:t>Nov</a:t>
              </a:r>
              <a:endParaRPr lang="pt-BR" sz="1200" dirty="0">
                <a:latin typeface="Gotham Medium" charset="0"/>
                <a:ea typeface="Gotham Medium" charset="0"/>
                <a:cs typeface="Gotham Medium" charset="0"/>
              </a:endParaRPr>
            </a:p>
          </p:txBody>
        </p:sp>
      </p:grpSp>
      <p:grpSp>
        <p:nvGrpSpPr>
          <p:cNvPr id="40" name="Grupo 39"/>
          <p:cNvGrpSpPr/>
          <p:nvPr/>
        </p:nvGrpSpPr>
        <p:grpSpPr>
          <a:xfrm>
            <a:off x="7270855" y="4257976"/>
            <a:ext cx="562510" cy="432291"/>
            <a:chOff x="4857145" y="3233550"/>
            <a:chExt cx="562510" cy="432291"/>
          </a:xfrm>
        </p:grpSpPr>
        <p:sp>
          <p:nvSpPr>
            <p:cNvPr id="41" name="Retângulo Arredondado 40"/>
            <p:cNvSpPr/>
            <p:nvPr/>
          </p:nvSpPr>
          <p:spPr>
            <a:xfrm>
              <a:off x="4857145" y="3233550"/>
              <a:ext cx="562510" cy="189962"/>
            </a:xfrm>
            <a:prstGeom prst="roundRect">
              <a:avLst>
                <a:gd name="adj" fmla="val 0"/>
              </a:avLst>
            </a:prstGeom>
            <a:solidFill>
              <a:srgbClr val="125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smtClean="0">
                  <a:latin typeface="Gotham Medium" charset="0"/>
                  <a:ea typeface="Gotham Medium" charset="0"/>
                  <a:cs typeface="Gotham Medium" charset="0"/>
                </a:rPr>
                <a:t>2019</a:t>
              </a:r>
              <a:endParaRPr lang="pt-BR" sz="1200" dirty="0">
                <a:latin typeface="Gotham Medium" charset="0"/>
                <a:ea typeface="Gotham Medium" charset="0"/>
                <a:cs typeface="Gotham Medium" charset="0"/>
              </a:endParaRPr>
            </a:p>
          </p:txBody>
        </p:sp>
        <p:sp>
          <p:nvSpPr>
            <p:cNvPr id="42" name="Retângulo Arredondado 41"/>
            <p:cNvSpPr/>
            <p:nvPr/>
          </p:nvSpPr>
          <p:spPr>
            <a:xfrm>
              <a:off x="4857145" y="3423512"/>
              <a:ext cx="562510" cy="242329"/>
            </a:xfrm>
            <a:prstGeom prst="roundRect">
              <a:avLst>
                <a:gd name="adj" fmla="val 0"/>
              </a:avLst>
            </a:prstGeom>
            <a:solidFill>
              <a:srgbClr val="EF7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smtClean="0">
                  <a:latin typeface="Gotham Medium" charset="0"/>
                  <a:ea typeface="Gotham Medium" charset="0"/>
                  <a:cs typeface="Gotham Medium" charset="0"/>
                </a:rPr>
                <a:t>Mai</a:t>
              </a:r>
              <a:endParaRPr lang="pt-BR" sz="1200" dirty="0">
                <a:latin typeface="Gotham Medium" charset="0"/>
                <a:ea typeface="Gotham Medium" charset="0"/>
                <a:cs typeface="Gotham Medium" charset="0"/>
              </a:endParaRPr>
            </a:p>
          </p:txBody>
        </p:sp>
      </p:grpSp>
      <p:grpSp>
        <p:nvGrpSpPr>
          <p:cNvPr id="43" name="Grupo 42"/>
          <p:cNvGrpSpPr/>
          <p:nvPr/>
        </p:nvGrpSpPr>
        <p:grpSpPr>
          <a:xfrm>
            <a:off x="5260609" y="4829226"/>
            <a:ext cx="562510" cy="432291"/>
            <a:chOff x="4857145" y="3233550"/>
            <a:chExt cx="562510" cy="432291"/>
          </a:xfrm>
        </p:grpSpPr>
        <p:sp>
          <p:nvSpPr>
            <p:cNvPr id="44" name="Retângulo Arredondado 43"/>
            <p:cNvSpPr/>
            <p:nvPr/>
          </p:nvSpPr>
          <p:spPr>
            <a:xfrm>
              <a:off x="4857145" y="3233550"/>
              <a:ext cx="562510" cy="189962"/>
            </a:xfrm>
            <a:prstGeom prst="roundRect">
              <a:avLst>
                <a:gd name="adj" fmla="val 0"/>
              </a:avLst>
            </a:prstGeom>
            <a:solidFill>
              <a:srgbClr val="125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smtClean="0">
                  <a:latin typeface="Gotham Medium" charset="0"/>
                  <a:ea typeface="Gotham Medium" charset="0"/>
                  <a:cs typeface="Gotham Medium" charset="0"/>
                </a:rPr>
                <a:t>2018</a:t>
              </a:r>
              <a:endParaRPr lang="pt-BR" sz="1200" dirty="0">
                <a:latin typeface="Gotham Medium" charset="0"/>
                <a:ea typeface="Gotham Medium" charset="0"/>
                <a:cs typeface="Gotham Medium" charset="0"/>
              </a:endParaRPr>
            </a:p>
          </p:txBody>
        </p:sp>
        <p:sp>
          <p:nvSpPr>
            <p:cNvPr id="45" name="Retângulo Arredondado 44"/>
            <p:cNvSpPr/>
            <p:nvPr/>
          </p:nvSpPr>
          <p:spPr>
            <a:xfrm>
              <a:off x="4857145" y="3423512"/>
              <a:ext cx="562510" cy="242329"/>
            </a:xfrm>
            <a:prstGeom prst="roundRect">
              <a:avLst>
                <a:gd name="adj" fmla="val 0"/>
              </a:avLst>
            </a:prstGeom>
            <a:solidFill>
              <a:srgbClr val="1596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err="1" smtClean="0">
                  <a:latin typeface="Gotham Medium" charset="0"/>
                  <a:ea typeface="Gotham Medium" charset="0"/>
                  <a:cs typeface="Gotham Medium" charset="0"/>
                </a:rPr>
                <a:t>Jul</a:t>
              </a:r>
              <a:endParaRPr lang="pt-BR" sz="1200" dirty="0">
                <a:latin typeface="Gotham Medium" charset="0"/>
                <a:ea typeface="Gotham Medium" charset="0"/>
                <a:cs typeface="Gotham Medium" charset="0"/>
              </a:endParaRPr>
            </a:p>
          </p:txBody>
        </p:sp>
      </p:grpSp>
      <p:grpSp>
        <p:nvGrpSpPr>
          <p:cNvPr id="46" name="Grupo 45"/>
          <p:cNvGrpSpPr/>
          <p:nvPr/>
        </p:nvGrpSpPr>
        <p:grpSpPr>
          <a:xfrm>
            <a:off x="6288476" y="4829226"/>
            <a:ext cx="562510" cy="432291"/>
            <a:chOff x="4857145" y="3233550"/>
            <a:chExt cx="562510" cy="432291"/>
          </a:xfrm>
        </p:grpSpPr>
        <p:sp>
          <p:nvSpPr>
            <p:cNvPr id="47" name="Retângulo Arredondado 46"/>
            <p:cNvSpPr/>
            <p:nvPr/>
          </p:nvSpPr>
          <p:spPr>
            <a:xfrm>
              <a:off x="4857145" y="3233550"/>
              <a:ext cx="562510" cy="189962"/>
            </a:xfrm>
            <a:prstGeom prst="roundRect">
              <a:avLst>
                <a:gd name="adj" fmla="val 0"/>
              </a:avLst>
            </a:prstGeom>
            <a:solidFill>
              <a:srgbClr val="125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smtClean="0">
                  <a:latin typeface="Gotham Medium" charset="0"/>
                  <a:ea typeface="Gotham Medium" charset="0"/>
                  <a:cs typeface="Gotham Medium" charset="0"/>
                </a:rPr>
                <a:t>2019</a:t>
              </a:r>
              <a:endParaRPr lang="pt-BR" sz="1200" dirty="0">
                <a:latin typeface="Gotham Medium" charset="0"/>
                <a:ea typeface="Gotham Medium" charset="0"/>
                <a:cs typeface="Gotham Medium" charset="0"/>
              </a:endParaRPr>
            </a:p>
          </p:txBody>
        </p:sp>
        <p:sp>
          <p:nvSpPr>
            <p:cNvPr id="48" name="Retângulo Arredondado 47"/>
            <p:cNvSpPr/>
            <p:nvPr/>
          </p:nvSpPr>
          <p:spPr>
            <a:xfrm>
              <a:off x="4857145" y="3423512"/>
              <a:ext cx="562510" cy="242329"/>
            </a:xfrm>
            <a:prstGeom prst="roundRect">
              <a:avLst>
                <a:gd name="adj" fmla="val 0"/>
              </a:avLst>
            </a:prstGeom>
            <a:solidFill>
              <a:srgbClr val="E4AB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smtClean="0">
                  <a:latin typeface="Gotham Medium" charset="0"/>
                  <a:ea typeface="Gotham Medium" charset="0"/>
                  <a:cs typeface="Gotham Medium" charset="0"/>
                </a:rPr>
                <a:t>Jan</a:t>
              </a:r>
              <a:endParaRPr lang="pt-BR" sz="1200" dirty="0">
                <a:latin typeface="Gotham Medium" charset="0"/>
                <a:ea typeface="Gotham Medium" charset="0"/>
                <a:cs typeface="Gotham Medium" charset="0"/>
              </a:endParaRPr>
            </a:p>
          </p:txBody>
        </p:sp>
      </p:grpSp>
      <p:grpSp>
        <p:nvGrpSpPr>
          <p:cNvPr id="49" name="Grupo 48"/>
          <p:cNvGrpSpPr/>
          <p:nvPr/>
        </p:nvGrpSpPr>
        <p:grpSpPr>
          <a:xfrm>
            <a:off x="7270855" y="4829226"/>
            <a:ext cx="562510" cy="432291"/>
            <a:chOff x="4857145" y="3233550"/>
            <a:chExt cx="562510" cy="432291"/>
          </a:xfrm>
        </p:grpSpPr>
        <p:sp>
          <p:nvSpPr>
            <p:cNvPr id="50" name="Retângulo Arredondado 49"/>
            <p:cNvSpPr/>
            <p:nvPr/>
          </p:nvSpPr>
          <p:spPr>
            <a:xfrm>
              <a:off x="4857145" y="3233550"/>
              <a:ext cx="562510" cy="189962"/>
            </a:xfrm>
            <a:prstGeom prst="roundRect">
              <a:avLst>
                <a:gd name="adj" fmla="val 0"/>
              </a:avLst>
            </a:prstGeom>
            <a:solidFill>
              <a:srgbClr val="125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smtClean="0">
                  <a:latin typeface="Gotham Medium" charset="0"/>
                  <a:ea typeface="Gotham Medium" charset="0"/>
                  <a:cs typeface="Gotham Medium" charset="0"/>
                </a:rPr>
                <a:t>2019</a:t>
              </a:r>
              <a:endParaRPr lang="pt-BR" sz="1200" dirty="0">
                <a:latin typeface="Gotham Medium" charset="0"/>
                <a:ea typeface="Gotham Medium" charset="0"/>
                <a:cs typeface="Gotham Medium" charset="0"/>
              </a:endParaRPr>
            </a:p>
          </p:txBody>
        </p:sp>
        <p:sp>
          <p:nvSpPr>
            <p:cNvPr id="51" name="Retângulo Arredondado 50"/>
            <p:cNvSpPr/>
            <p:nvPr/>
          </p:nvSpPr>
          <p:spPr>
            <a:xfrm>
              <a:off x="4857145" y="3423512"/>
              <a:ext cx="562510" cy="242329"/>
            </a:xfrm>
            <a:prstGeom prst="roundRect">
              <a:avLst>
                <a:gd name="adj" fmla="val 0"/>
              </a:avLst>
            </a:prstGeom>
            <a:solidFill>
              <a:srgbClr val="EF7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err="1" smtClean="0">
                  <a:latin typeface="Gotham Medium" charset="0"/>
                  <a:ea typeface="Gotham Medium" charset="0"/>
                  <a:cs typeface="Gotham Medium" charset="0"/>
                </a:rPr>
                <a:t>Jul</a:t>
              </a:r>
              <a:endParaRPr lang="pt-BR" sz="1200" dirty="0">
                <a:latin typeface="Gotham Medium" charset="0"/>
                <a:ea typeface="Gotham Medium" charset="0"/>
                <a:cs typeface="Gotham Medium" charset="0"/>
              </a:endParaRPr>
            </a:p>
          </p:txBody>
        </p:sp>
      </p:grpSp>
      <p:grpSp>
        <p:nvGrpSpPr>
          <p:cNvPr id="52" name="Grupo 51"/>
          <p:cNvGrpSpPr/>
          <p:nvPr/>
        </p:nvGrpSpPr>
        <p:grpSpPr>
          <a:xfrm>
            <a:off x="5260609" y="5400477"/>
            <a:ext cx="562510" cy="432291"/>
            <a:chOff x="4857145" y="3233550"/>
            <a:chExt cx="562510" cy="432291"/>
          </a:xfrm>
        </p:grpSpPr>
        <p:sp>
          <p:nvSpPr>
            <p:cNvPr id="53" name="Retângulo Arredondado 52"/>
            <p:cNvSpPr/>
            <p:nvPr/>
          </p:nvSpPr>
          <p:spPr>
            <a:xfrm>
              <a:off x="4857145" y="3233550"/>
              <a:ext cx="562510" cy="189962"/>
            </a:xfrm>
            <a:prstGeom prst="roundRect">
              <a:avLst>
                <a:gd name="adj" fmla="val 0"/>
              </a:avLst>
            </a:prstGeom>
            <a:solidFill>
              <a:srgbClr val="125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smtClean="0">
                  <a:latin typeface="Gotham Medium" charset="0"/>
                  <a:ea typeface="Gotham Medium" charset="0"/>
                  <a:cs typeface="Gotham Medium" charset="0"/>
                </a:rPr>
                <a:t>2019</a:t>
              </a:r>
              <a:endParaRPr lang="pt-BR" sz="1200" dirty="0">
                <a:latin typeface="Gotham Medium" charset="0"/>
                <a:ea typeface="Gotham Medium" charset="0"/>
                <a:cs typeface="Gotham Medium" charset="0"/>
              </a:endParaRPr>
            </a:p>
          </p:txBody>
        </p:sp>
        <p:sp>
          <p:nvSpPr>
            <p:cNvPr id="54" name="Retângulo Arredondado 53"/>
            <p:cNvSpPr/>
            <p:nvPr/>
          </p:nvSpPr>
          <p:spPr>
            <a:xfrm>
              <a:off x="4857145" y="3423512"/>
              <a:ext cx="562510" cy="242329"/>
            </a:xfrm>
            <a:prstGeom prst="roundRect">
              <a:avLst>
                <a:gd name="adj" fmla="val 0"/>
              </a:avLst>
            </a:prstGeom>
            <a:solidFill>
              <a:srgbClr val="1596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smtClean="0">
                  <a:latin typeface="Gotham Medium" charset="0"/>
                  <a:ea typeface="Gotham Medium" charset="0"/>
                  <a:cs typeface="Gotham Medium" charset="0"/>
                </a:rPr>
                <a:t>Jan</a:t>
              </a:r>
              <a:endParaRPr lang="pt-BR" sz="1200" dirty="0">
                <a:latin typeface="Gotham Medium" charset="0"/>
                <a:ea typeface="Gotham Medium" charset="0"/>
                <a:cs typeface="Gotham Medium" charset="0"/>
              </a:endParaRPr>
            </a:p>
          </p:txBody>
        </p:sp>
      </p:grpSp>
      <p:grpSp>
        <p:nvGrpSpPr>
          <p:cNvPr id="55" name="Grupo 54"/>
          <p:cNvGrpSpPr/>
          <p:nvPr/>
        </p:nvGrpSpPr>
        <p:grpSpPr>
          <a:xfrm>
            <a:off x="6288476" y="5400477"/>
            <a:ext cx="562510" cy="432291"/>
            <a:chOff x="4857145" y="3233550"/>
            <a:chExt cx="562510" cy="432291"/>
          </a:xfrm>
        </p:grpSpPr>
        <p:sp>
          <p:nvSpPr>
            <p:cNvPr id="56" name="Retângulo Arredondado 55"/>
            <p:cNvSpPr/>
            <p:nvPr/>
          </p:nvSpPr>
          <p:spPr>
            <a:xfrm>
              <a:off x="4857145" y="3233550"/>
              <a:ext cx="562510" cy="189962"/>
            </a:xfrm>
            <a:prstGeom prst="roundRect">
              <a:avLst>
                <a:gd name="adj" fmla="val 0"/>
              </a:avLst>
            </a:prstGeom>
            <a:solidFill>
              <a:srgbClr val="125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smtClean="0">
                  <a:latin typeface="Gotham Medium" charset="0"/>
                  <a:ea typeface="Gotham Medium" charset="0"/>
                  <a:cs typeface="Gotham Medium" charset="0"/>
                </a:rPr>
                <a:t>2019</a:t>
              </a:r>
              <a:endParaRPr lang="pt-BR" sz="1200" dirty="0">
                <a:latin typeface="Gotham Medium" charset="0"/>
                <a:ea typeface="Gotham Medium" charset="0"/>
                <a:cs typeface="Gotham Medium" charset="0"/>
              </a:endParaRPr>
            </a:p>
          </p:txBody>
        </p:sp>
        <p:sp>
          <p:nvSpPr>
            <p:cNvPr id="57" name="Retângulo Arredondado 56"/>
            <p:cNvSpPr/>
            <p:nvPr/>
          </p:nvSpPr>
          <p:spPr>
            <a:xfrm>
              <a:off x="4857145" y="3423512"/>
              <a:ext cx="562510" cy="242329"/>
            </a:xfrm>
            <a:prstGeom prst="roundRect">
              <a:avLst>
                <a:gd name="adj" fmla="val 0"/>
              </a:avLst>
            </a:prstGeom>
            <a:solidFill>
              <a:srgbClr val="E4AB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smtClean="0">
                  <a:latin typeface="Gotham Medium" charset="0"/>
                  <a:ea typeface="Gotham Medium" charset="0"/>
                  <a:cs typeface="Gotham Medium" charset="0"/>
                </a:rPr>
                <a:t>Jan</a:t>
              </a:r>
              <a:endParaRPr lang="pt-BR" sz="1200" dirty="0">
                <a:latin typeface="Gotham Medium" charset="0"/>
                <a:ea typeface="Gotham Medium" charset="0"/>
                <a:cs typeface="Gotham Medium" charset="0"/>
              </a:endParaRPr>
            </a:p>
          </p:txBody>
        </p:sp>
      </p:grpSp>
      <p:grpSp>
        <p:nvGrpSpPr>
          <p:cNvPr id="58" name="Grupo 57"/>
          <p:cNvGrpSpPr/>
          <p:nvPr/>
        </p:nvGrpSpPr>
        <p:grpSpPr>
          <a:xfrm>
            <a:off x="7270855" y="5400477"/>
            <a:ext cx="562510" cy="432291"/>
            <a:chOff x="4857145" y="3233550"/>
            <a:chExt cx="562510" cy="432291"/>
          </a:xfrm>
        </p:grpSpPr>
        <p:sp>
          <p:nvSpPr>
            <p:cNvPr id="59" name="Retângulo Arredondado 58"/>
            <p:cNvSpPr/>
            <p:nvPr/>
          </p:nvSpPr>
          <p:spPr>
            <a:xfrm>
              <a:off x="4857145" y="3233550"/>
              <a:ext cx="562510" cy="189962"/>
            </a:xfrm>
            <a:prstGeom prst="roundRect">
              <a:avLst>
                <a:gd name="adj" fmla="val 0"/>
              </a:avLst>
            </a:prstGeom>
            <a:solidFill>
              <a:srgbClr val="125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smtClean="0">
                  <a:latin typeface="Gotham Medium" charset="0"/>
                  <a:ea typeface="Gotham Medium" charset="0"/>
                  <a:cs typeface="Gotham Medium" charset="0"/>
                </a:rPr>
                <a:t>2019</a:t>
              </a:r>
              <a:endParaRPr lang="pt-BR" sz="1200" dirty="0">
                <a:latin typeface="Gotham Medium" charset="0"/>
                <a:ea typeface="Gotham Medium" charset="0"/>
                <a:cs typeface="Gotham Medium" charset="0"/>
              </a:endParaRPr>
            </a:p>
          </p:txBody>
        </p:sp>
        <p:sp>
          <p:nvSpPr>
            <p:cNvPr id="60" name="Retângulo Arredondado 59"/>
            <p:cNvSpPr/>
            <p:nvPr/>
          </p:nvSpPr>
          <p:spPr>
            <a:xfrm>
              <a:off x="4857145" y="3423512"/>
              <a:ext cx="562510" cy="242329"/>
            </a:xfrm>
            <a:prstGeom prst="roundRect">
              <a:avLst>
                <a:gd name="adj" fmla="val 0"/>
              </a:avLst>
            </a:prstGeom>
            <a:solidFill>
              <a:srgbClr val="EF7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err="1" smtClean="0">
                  <a:latin typeface="Gotham Medium" charset="0"/>
                  <a:ea typeface="Gotham Medium" charset="0"/>
                  <a:cs typeface="Gotham Medium" charset="0"/>
                </a:rPr>
                <a:t>Jul</a:t>
              </a:r>
              <a:endParaRPr lang="pt-BR" sz="1200" dirty="0">
                <a:latin typeface="Gotham Medium" charset="0"/>
                <a:ea typeface="Gotham Medium" charset="0"/>
                <a:cs typeface="Gotham Medium" charset="0"/>
              </a:endParaRPr>
            </a:p>
          </p:txBody>
        </p:sp>
      </p:grpSp>
    </p:spTree>
    <p:extLst>
      <p:ext uri="{BB962C8B-B14F-4D97-AF65-F5344CB8AC3E}">
        <p14:creationId xmlns:p14="http://schemas.microsoft.com/office/powerpoint/2010/main" val="18073177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CaixaDeTexto 68"/>
          <p:cNvSpPr txBox="1"/>
          <p:nvPr/>
        </p:nvSpPr>
        <p:spPr>
          <a:xfrm>
            <a:off x="1042283" y="1822206"/>
            <a:ext cx="7991116" cy="4072910"/>
          </a:xfrm>
          <a:prstGeom prst="rect">
            <a:avLst/>
          </a:prstGeom>
          <a:noFill/>
        </p:spPr>
        <p:txBody>
          <a:bodyPr wrap="square" rtlCol="0">
            <a:spAutoFit/>
          </a:bodyPr>
          <a:lstStyle/>
          <a:p>
            <a:pPr>
              <a:spcAft>
                <a:spcPts val="1200"/>
              </a:spcAft>
            </a:pPr>
            <a:r>
              <a:rPr lang="pt-BR" sz="2200" b="1" dirty="0" smtClean="0">
                <a:solidFill>
                  <a:srgbClr val="019D7E"/>
                </a:solidFill>
                <a:latin typeface="Gotham" charset="0"/>
                <a:ea typeface="Gotham" charset="0"/>
                <a:cs typeface="Gotham" charset="0"/>
              </a:rPr>
              <a:t>PANORAMA GERAL</a:t>
            </a:r>
          </a:p>
          <a:p>
            <a:pPr>
              <a:lnSpc>
                <a:spcPts val="2240"/>
              </a:lnSpc>
              <a:spcAft>
                <a:spcPts val="100"/>
              </a:spcAft>
            </a:pPr>
            <a:r>
              <a:rPr lang="pt-BR" sz="1700" b="1" dirty="0" smtClean="0">
                <a:solidFill>
                  <a:srgbClr val="A2B73D"/>
                </a:solidFill>
                <a:latin typeface="Gotham" charset="0"/>
                <a:ea typeface="Gotham" charset="0"/>
                <a:cs typeface="Gotham" charset="0"/>
              </a:rPr>
              <a:t>CONTRATO INDIVIDUAL DE TRABALHO</a:t>
            </a:r>
            <a:r>
              <a:rPr lang="pt-BR" sz="1200" dirty="0">
                <a:solidFill>
                  <a:schemeClr val="tx1">
                    <a:lumMod val="65000"/>
                    <a:lumOff val="35000"/>
                  </a:schemeClr>
                </a:solidFill>
                <a:latin typeface="Gotham Book" charset="0"/>
                <a:ea typeface="Gotham Book" charset="0"/>
                <a:cs typeface="Gotham Book" charset="0"/>
              </a:rPr>
              <a:t/>
            </a:r>
            <a:br>
              <a:rPr lang="pt-BR" sz="1200" dirty="0">
                <a:solidFill>
                  <a:schemeClr val="tx1">
                    <a:lumMod val="65000"/>
                    <a:lumOff val="35000"/>
                  </a:schemeClr>
                </a:solidFill>
                <a:latin typeface="Gotham Book" charset="0"/>
                <a:ea typeface="Gotham Book" charset="0"/>
                <a:cs typeface="Gotham Book" charset="0"/>
              </a:rPr>
            </a:br>
            <a:r>
              <a:rPr lang="pt-BR" sz="1200" dirty="0" smtClean="0">
                <a:solidFill>
                  <a:schemeClr val="tx1">
                    <a:lumMod val="65000"/>
                    <a:lumOff val="35000"/>
                  </a:schemeClr>
                </a:solidFill>
                <a:latin typeface="Gotham Book" charset="0"/>
                <a:ea typeface="Gotham Book" charset="0"/>
                <a:cs typeface="Gotham Book" charset="0"/>
              </a:rPr>
              <a:t>• </a:t>
            </a:r>
            <a:r>
              <a:rPr lang="pt-BR" sz="1500" dirty="0" smtClean="0">
                <a:solidFill>
                  <a:schemeClr val="tx1">
                    <a:lumMod val="65000"/>
                    <a:lumOff val="35000"/>
                  </a:schemeClr>
                </a:solidFill>
                <a:latin typeface="Gotham Book" charset="0"/>
                <a:ea typeface="Gotham Book" charset="0"/>
                <a:cs typeface="Gotham Book" charset="0"/>
              </a:rPr>
              <a:t>Jornada de trabalho</a:t>
            </a:r>
          </a:p>
          <a:p>
            <a:pPr>
              <a:lnSpc>
                <a:spcPts val="2240"/>
              </a:lnSpc>
              <a:spcAft>
                <a:spcPts val="100"/>
              </a:spcAft>
            </a:pPr>
            <a:r>
              <a:rPr lang="pt-BR" sz="1200" dirty="0" smtClean="0">
                <a:solidFill>
                  <a:schemeClr val="tx1">
                    <a:lumMod val="65000"/>
                    <a:lumOff val="35000"/>
                  </a:schemeClr>
                </a:solidFill>
                <a:latin typeface="Gotham Book" charset="0"/>
                <a:ea typeface="Gotham Book" charset="0"/>
                <a:cs typeface="Gotham Book" charset="0"/>
              </a:rPr>
              <a:t>•</a:t>
            </a:r>
            <a:r>
              <a:rPr lang="pt-BR" sz="1500" dirty="0" smtClean="0">
                <a:solidFill>
                  <a:schemeClr val="tx1">
                    <a:lumMod val="65000"/>
                    <a:lumOff val="35000"/>
                  </a:schemeClr>
                </a:solidFill>
                <a:latin typeface="Gotham Book" charset="0"/>
                <a:ea typeface="Gotham Book" charset="0"/>
                <a:cs typeface="Gotham Book" charset="0"/>
              </a:rPr>
              <a:t> Remuneração</a:t>
            </a:r>
          </a:p>
          <a:p>
            <a:pPr>
              <a:lnSpc>
                <a:spcPts val="2240"/>
              </a:lnSpc>
              <a:spcAft>
                <a:spcPts val="100"/>
              </a:spcAft>
            </a:pPr>
            <a:r>
              <a:rPr lang="pt-BR" sz="1200" dirty="0" smtClean="0">
                <a:solidFill>
                  <a:schemeClr val="tx1">
                    <a:lumMod val="65000"/>
                    <a:lumOff val="35000"/>
                  </a:schemeClr>
                </a:solidFill>
                <a:latin typeface="Gotham Book" charset="0"/>
                <a:ea typeface="Gotham Book" charset="0"/>
                <a:cs typeface="Gotham Book" charset="0"/>
              </a:rPr>
              <a:t>•</a:t>
            </a:r>
            <a:r>
              <a:rPr lang="pt-BR" sz="2000" dirty="0" smtClean="0">
                <a:solidFill>
                  <a:schemeClr val="tx1">
                    <a:lumMod val="65000"/>
                    <a:lumOff val="35000"/>
                  </a:schemeClr>
                </a:solidFill>
                <a:latin typeface="Gotham Book" charset="0"/>
                <a:ea typeface="Gotham Book" charset="0"/>
                <a:cs typeface="Gotham Book" charset="0"/>
              </a:rPr>
              <a:t> </a:t>
            </a:r>
            <a:r>
              <a:rPr lang="pt-BR" sz="1500" dirty="0" smtClean="0">
                <a:solidFill>
                  <a:schemeClr val="tx1">
                    <a:lumMod val="65000"/>
                    <a:lumOff val="35000"/>
                  </a:schemeClr>
                </a:solidFill>
                <a:latin typeface="Gotham Book" charset="0"/>
                <a:ea typeface="Gotham Book" charset="0"/>
                <a:cs typeface="Gotham Book" charset="0"/>
              </a:rPr>
              <a:t>Rescisão do contrato de trabalho</a:t>
            </a:r>
          </a:p>
          <a:p>
            <a:pPr>
              <a:lnSpc>
                <a:spcPts val="2240"/>
              </a:lnSpc>
              <a:spcAft>
                <a:spcPts val="100"/>
              </a:spcAft>
            </a:pPr>
            <a:r>
              <a:rPr lang="pt-BR" sz="1200" dirty="0" smtClean="0">
                <a:solidFill>
                  <a:schemeClr val="tx1">
                    <a:lumMod val="65000"/>
                    <a:lumOff val="35000"/>
                  </a:schemeClr>
                </a:solidFill>
                <a:latin typeface="Gotham Book" charset="0"/>
                <a:ea typeface="Gotham Book" charset="0"/>
                <a:cs typeface="Gotham Book" charset="0"/>
              </a:rPr>
              <a:t>•</a:t>
            </a:r>
            <a:r>
              <a:rPr lang="pt-BR" sz="2000" dirty="0" smtClean="0">
                <a:solidFill>
                  <a:schemeClr val="tx1">
                    <a:lumMod val="65000"/>
                    <a:lumOff val="35000"/>
                  </a:schemeClr>
                </a:solidFill>
                <a:latin typeface="Gotham Book" charset="0"/>
                <a:ea typeface="Gotham Book" charset="0"/>
                <a:cs typeface="Gotham Book" charset="0"/>
              </a:rPr>
              <a:t> </a:t>
            </a:r>
            <a:r>
              <a:rPr lang="pt-BR" sz="1500" dirty="0" smtClean="0">
                <a:solidFill>
                  <a:schemeClr val="tx1">
                    <a:lumMod val="65000"/>
                    <a:lumOff val="35000"/>
                  </a:schemeClr>
                </a:solidFill>
                <a:latin typeface="Gotham Book" charset="0"/>
                <a:ea typeface="Gotham Book" charset="0"/>
                <a:cs typeface="Gotham Book" charset="0"/>
              </a:rPr>
              <a:t>Outras questões</a:t>
            </a:r>
          </a:p>
          <a:p>
            <a:pPr>
              <a:lnSpc>
                <a:spcPts val="2240"/>
              </a:lnSpc>
              <a:spcAft>
                <a:spcPts val="1200"/>
              </a:spcAft>
            </a:pPr>
            <a:r>
              <a:rPr lang="pt-BR" sz="1200" dirty="0" smtClean="0">
                <a:solidFill>
                  <a:schemeClr val="tx1">
                    <a:lumMod val="65000"/>
                    <a:lumOff val="35000"/>
                  </a:schemeClr>
                </a:solidFill>
                <a:latin typeface="Gotham Book" charset="0"/>
                <a:ea typeface="Gotham Book" charset="0"/>
                <a:cs typeface="Gotham Book" charset="0"/>
              </a:rPr>
              <a:t>•</a:t>
            </a:r>
            <a:r>
              <a:rPr lang="pt-BR" sz="2000" dirty="0" smtClean="0">
                <a:solidFill>
                  <a:schemeClr val="tx1">
                    <a:lumMod val="65000"/>
                    <a:lumOff val="35000"/>
                  </a:schemeClr>
                </a:solidFill>
                <a:latin typeface="Gotham Book" charset="0"/>
                <a:ea typeface="Gotham Book" charset="0"/>
                <a:cs typeface="Gotham Book" charset="0"/>
              </a:rPr>
              <a:t> </a:t>
            </a:r>
            <a:r>
              <a:rPr lang="pt-BR" sz="1500" dirty="0" smtClean="0">
                <a:solidFill>
                  <a:schemeClr val="tx1">
                    <a:lumMod val="65000"/>
                    <a:lumOff val="35000"/>
                  </a:schemeClr>
                </a:solidFill>
                <a:latin typeface="Gotham Book" charset="0"/>
                <a:ea typeface="Gotham Book" charset="0"/>
                <a:cs typeface="Gotham Book" charset="0"/>
              </a:rPr>
              <a:t>Formas de contratação</a:t>
            </a:r>
          </a:p>
          <a:p>
            <a:pPr>
              <a:lnSpc>
                <a:spcPts val="2240"/>
              </a:lnSpc>
              <a:spcAft>
                <a:spcPts val="100"/>
              </a:spcAft>
            </a:pPr>
            <a:r>
              <a:rPr lang="pt-BR" sz="1700" b="1" dirty="0" smtClean="0">
                <a:solidFill>
                  <a:srgbClr val="A2B73D"/>
                </a:solidFill>
                <a:latin typeface="Gotham" charset="0"/>
                <a:ea typeface="Gotham" charset="0"/>
                <a:cs typeface="Gotham" charset="0"/>
              </a:rPr>
              <a:t>DIREITO COLETIVO DO TRABALHO</a:t>
            </a:r>
            <a:r>
              <a:rPr lang="pt-BR" sz="1200" dirty="0" smtClean="0">
                <a:solidFill>
                  <a:schemeClr val="tx1">
                    <a:lumMod val="65000"/>
                    <a:lumOff val="35000"/>
                  </a:schemeClr>
                </a:solidFill>
                <a:latin typeface="Gotham Book" charset="0"/>
                <a:ea typeface="Gotham Book" charset="0"/>
                <a:cs typeface="Gotham Book" charset="0"/>
              </a:rPr>
              <a:t/>
            </a:r>
            <a:br>
              <a:rPr lang="pt-BR" sz="1200" dirty="0" smtClean="0">
                <a:solidFill>
                  <a:schemeClr val="tx1">
                    <a:lumMod val="65000"/>
                    <a:lumOff val="35000"/>
                  </a:schemeClr>
                </a:solidFill>
                <a:latin typeface="Gotham Book" charset="0"/>
                <a:ea typeface="Gotham Book" charset="0"/>
                <a:cs typeface="Gotham Book" charset="0"/>
              </a:rPr>
            </a:br>
            <a:r>
              <a:rPr lang="pt-BR" sz="1200" dirty="0" smtClean="0">
                <a:solidFill>
                  <a:schemeClr val="tx1">
                    <a:lumMod val="65000"/>
                    <a:lumOff val="35000"/>
                  </a:schemeClr>
                </a:solidFill>
                <a:latin typeface="Gotham Book" charset="0"/>
                <a:ea typeface="Gotham Book" charset="0"/>
                <a:cs typeface="Gotham Book" charset="0"/>
              </a:rPr>
              <a:t>• </a:t>
            </a:r>
            <a:r>
              <a:rPr lang="pt-BR" sz="1500" dirty="0" smtClean="0">
                <a:solidFill>
                  <a:schemeClr val="tx1">
                    <a:lumMod val="65000"/>
                    <a:lumOff val="35000"/>
                  </a:schemeClr>
                </a:solidFill>
                <a:latin typeface="Gotham Book" charset="0"/>
                <a:ea typeface="Gotham Book" charset="0"/>
                <a:cs typeface="Gotham Book" charset="0"/>
              </a:rPr>
              <a:t>Negociado sobre o legislado</a:t>
            </a:r>
          </a:p>
          <a:p>
            <a:pPr>
              <a:lnSpc>
                <a:spcPts val="2240"/>
              </a:lnSpc>
              <a:spcAft>
                <a:spcPts val="100"/>
              </a:spcAft>
            </a:pPr>
            <a:r>
              <a:rPr lang="pt-BR" sz="1200" dirty="0" smtClean="0">
                <a:solidFill>
                  <a:schemeClr val="tx1">
                    <a:lumMod val="65000"/>
                    <a:lumOff val="35000"/>
                  </a:schemeClr>
                </a:solidFill>
                <a:latin typeface="Gotham Book" charset="0"/>
                <a:ea typeface="Gotham Book" charset="0"/>
                <a:cs typeface="Gotham Book" charset="0"/>
              </a:rPr>
              <a:t>•</a:t>
            </a:r>
            <a:r>
              <a:rPr lang="pt-BR" sz="1600" dirty="0" smtClean="0">
                <a:solidFill>
                  <a:schemeClr val="tx1">
                    <a:lumMod val="65000"/>
                    <a:lumOff val="35000"/>
                  </a:schemeClr>
                </a:solidFill>
                <a:latin typeface="Gotham Book" charset="0"/>
                <a:ea typeface="Gotham Book" charset="0"/>
                <a:cs typeface="Gotham Book" charset="0"/>
              </a:rPr>
              <a:t> </a:t>
            </a:r>
            <a:r>
              <a:rPr lang="pt-BR" sz="1500" dirty="0" smtClean="0">
                <a:solidFill>
                  <a:schemeClr val="tx1">
                    <a:lumMod val="65000"/>
                    <a:lumOff val="35000"/>
                  </a:schemeClr>
                </a:solidFill>
                <a:latin typeface="Gotham Book" charset="0"/>
                <a:ea typeface="Gotham Book" charset="0"/>
                <a:cs typeface="Gotham Book" charset="0"/>
              </a:rPr>
              <a:t>Representação dos trabalhadores na empresa</a:t>
            </a:r>
          </a:p>
          <a:p>
            <a:pPr>
              <a:lnSpc>
                <a:spcPts val="2240"/>
              </a:lnSpc>
              <a:spcAft>
                <a:spcPts val="1200"/>
              </a:spcAft>
            </a:pPr>
            <a:r>
              <a:rPr lang="pt-BR" sz="1200" dirty="0" smtClean="0">
                <a:solidFill>
                  <a:schemeClr val="tx1">
                    <a:lumMod val="65000"/>
                    <a:lumOff val="35000"/>
                  </a:schemeClr>
                </a:solidFill>
                <a:latin typeface="Gotham Book" charset="0"/>
                <a:ea typeface="Gotham Book" charset="0"/>
                <a:cs typeface="Gotham Book" charset="0"/>
              </a:rPr>
              <a:t>•</a:t>
            </a:r>
            <a:r>
              <a:rPr lang="pt-BR" sz="1600" dirty="0" smtClean="0">
                <a:solidFill>
                  <a:schemeClr val="tx1">
                    <a:lumMod val="65000"/>
                    <a:lumOff val="35000"/>
                  </a:schemeClr>
                </a:solidFill>
                <a:latin typeface="Gotham Book" charset="0"/>
                <a:ea typeface="Gotham Book" charset="0"/>
                <a:cs typeface="Gotham Book" charset="0"/>
              </a:rPr>
              <a:t> </a:t>
            </a:r>
            <a:r>
              <a:rPr lang="pt-BR" sz="1500" dirty="0" smtClean="0">
                <a:solidFill>
                  <a:schemeClr val="tx1">
                    <a:lumMod val="65000"/>
                    <a:lumOff val="35000"/>
                  </a:schemeClr>
                </a:solidFill>
                <a:latin typeface="Gotham Book" charset="0"/>
                <a:ea typeface="Gotham Book" charset="0"/>
                <a:cs typeface="Gotham Book" charset="0"/>
              </a:rPr>
              <a:t>Financiamento das atividades sindicais</a:t>
            </a:r>
          </a:p>
          <a:p>
            <a:pPr>
              <a:lnSpc>
                <a:spcPts val="2240"/>
              </a:lnSpc>
              <a:spcAft>
                <a:spcPts val="1200"/>
              </a:spcAft>
            </a:pPr>
            <a:r>
              <a:rPr lang="pt-BR" sz="1700" b="1" dirty="0" smtClean="0">
                <a:solidFill>
                  <a:srgbClr val="A2B73D"/>
                </a:solidFill>
                <a:latin typeface="Gotham" charset="0"/>
                <a:ea typeface="Gotham" charset="0"/>
                <a:cs typeface="Gotham" charset="0"/>
              </a:rPr>
              <a:t>PROCESSO DO TRABALHO</a:t>
            </a:r>
          </a:p>
        </p:txBody>
      </p:sp>
    </p:spTree>
    <p:extLst>
      <p:ext uri="{BB962C8B-B14F-4D97-AF65-F5344CB8AC3E}">
        <p14:creationId xmlns:p14="http://schemas.microsoft.com/office/powerpoint/2010/main" val="6419151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41899"/>
            <a:ext cx="9144000" cy="6716101"/>
          </a:xfrm>
          <a:prstGeom prst="rect">
            <a:avLst/>
          </a:prstGeom>
        </p:spPr>
      </p:pic>
      <p:sp>
        <p:nvSpPr>
          <p:cNvPr id="8" name="Retângulo 7"/>
          <p:cNvSpPr/>
          <p:nvPr/>
        </p:nvSpPr>
        <p:spPr>
          <a:xfrm>
            <a:off x="1653540" y="141899"/>
            <a:ext cx="7490459" cy="6716101"/>
          </a:xfrm>
          <a:prstGeom prst="rect">
            <a:avLst/>
          </a:prstGeom>
          <a:gradFill>
            <a:gsLst>
              <a:gs pos="0">
                <a:srgbClr val="E8EA5D">
                  <a:alpha val="0"/>
                </a:srgbClr>
              </a:gs>
              <a:gs pos="41000">
                <a:srgbClr val="E8EA5D"/>
              </a:gs>
            </a:gsLst>
            <a:lin ang="215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com Único Canto Aparado 4"/>
          <p:cNvSpPr/>
          <p:nvPr/>
        </p:nvSpPr>
        <p:spPr>
          <a:xfrm rot="10800000" flipV="1">
            <a:off x="4346168" y="2193410"/>
            <a:ext cx="4797832" cy="2439550"/>
          </a:xfrm>
          <a:prstGeom prst="snip1Rect">
            <a:avLst>
              <a:gd name="adj" fmla="val 271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Retângulo 2"/>
          <p:cNvSpPr/>
          <p:nvPr/>
        </p:nvSpPr>
        <p:spPr>
          <a:xfrm>
            <a:off x="4346166" y="2574920"/>
            <a:ext cx="4797833" cy="1708160"/>
          </a:xfrm>
          <a:prstGeom prst="rect">
            <a:avLst/>
          </a:prstGeom>
        </p:spPr>
        <p:txBody>
          <a:bodyPr wrap="square">
            <a:spAutoFit/>
          </a:bodyPr>
          <a:lstStyle/>
          <a:p>
            <a:pPr algn="ctr"/>
            <a:r>
              <a:rPr lang="pt-BR" sz="3500" b="1" dirty="0" smtClean="0">
                <a:solidFill>
                  <a:srgbClr val="A2B73D"/>
                </a:solidFill>
                <a:latin typeface="Gotham" charset="0"/>
                <a:ea typeface="Gotham" charset="0"/>
                <a:cs typeface="Gotham" charset="0"/>
              </a:rPr>
              <a:t>CONTRATO </a:t>
            </a:r>
            <a:r>
              <a:rPr lang="pt-BR" sz="3500" b="1" dirty="0" smtClean="0">
                <a:solidFill>
                  <a:srgbClr val="A2B83C"/>
                </a:solidFill>
                <a:latin typeface="Gotham" charset="0"/>
                <a:ea typeface="Gotham" charset="0"/>
                <a:cs typeface="Gotham" charset="0"/>
              </a:rPr>
              <a:t>INDIVIDUAL</a:t>
            </a:r>
            <a:r>
              <a:rPr lang="pt-BR" sz="3500" b="1" dirty="0" smtClean="0">
                <a:solidFill>
                  <a:srgbClr val="A2B73D"/>
                </a:solidFill>
                <a:latin typeface="Gotham" charset="0"/>
                <a:ea typeface="Gotham" charset="0"/>
                <a:cs typeface="Gotham" charset="0"/>
              </a:rPr>
              <a:t> DE TRABALHO</a:t>
            </a:r>
            <a:endParaRPr lang="pt-BR" sz="3500" dirty="0"/>
          </a:p>
        </p:txBody>
      </p:sp>
    </p:spTree>
    <p:extLst>
      <p:ext uri="{BB962C8B-B14F-4D97-AF65-F5344CB8AC3E}">
        <p14:creationId xmlns:p14="http://schemas.microsoft.com/office/powerpoint/2010/main" val="1367372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661282" y="1944126"/>
            <a:ext cx="8063617" cy="3611245"/>
          </a:xfrm>
          <a:prstGeom prst="rect">
            <a:avLst/>
          </a:prstGeom>
          <a:noFill/>
        </p:spPr>
        <p:txBody>
          <a:bodyPr wrap="square" rtlCol="0">
            <a:spAutoFit/>
          </a:bodyPr>
          <a:lstStyle/>
          <a:p>
            <a:pPr>
              <a:spcAft>
                <a:spcPts val="1200"/>
              </a:spcAft>
            </a:pPr>
            <a:r>
              <a:rPr lang="pt-BR" sz="2200" b="1" dirty="0" smtClean="0">
                <a:solidFill>
                  <a:srgbClr val="019D7E"/>
                </a:solidFill>
                <a:latin typeface="Gotham" charset="0"/>
                <a:ea typeface="Gotham" charset="0"/>
                <a:cs typeface="Gotham" charset="0"/>
              </a:rPr>
              <a:t>JORNADA DE TRABALHO</a:t>
            </a:r>
          </a:p>
          <a:p>
            <a:pPr>
              <a:lnSpc>
                <a:spcPts val="2240"/>
              </a:lnSpc>
              <a:spcAft>
                <a:spcPts val="1200"/>
              </a:spcAft>
            </a:pPr>
            <a:r>
              <a:rPr lang="pt-BR" sz="1500" dirty="0" smtClean="0">
                <a:solidFill>
                  <a:srgbClr val="A2B83C"/>
                </a:solidFill>
                <a:latin typeface="Gotham Medium" charset="0"/>
                <a:ea typeface="Gotham Medium" charset="0"/>
                <a:cs typeface="Gotham Medium" charset="0"/>
              </a:rPr>
              <a:t>A)</a:t>
            </a:r>
            <a:r>
              <a:rPr lang="pt-BR" sz="1500" dirty="0" smtClean="0">
                <a:solidFill>
                  <a:srgbClr val="A2B83C"/>
                </a:solidFill>
                <a:latin typeface="Gotham Book" charset="0"/>
                <a:ea typeface="Gotham Book" charset="0"/>
                <a:cs typeface="Gotham Book" charset="0"/>
              </a:rPr>
              <a:t> </a:t>
            </a:r>
            <a:r>
              <a:rPr lang="pt-BR" sz="1500" dirty="0" smtClean="0">
                <a:solidFill>
                  <a:schemeClr val="tx1">
                    <a:lumMod val="65000"/>
                    <a:lumOff val="35000"/>
                  </a:schemeClr>
                </a:solidFill>
                <a:latin typeface="Gotham Book" charset="0"/>
                <a:ea typeface="Gotham Book" charset="0"/>
                <a:cs typeface="Gotham Book" charset="0"/>
              </a:rPr>
              <a:t>Trabalho em tempo parcial: 30 </a:t>
            </a:r>
            <a:r>
              <a:rPr lang="pt-BR" sz="1500" dirty="0" err="1" smtClean="0">
                <a:solidFill>
                  <a:schemeClr val="tx1">
                    <a:lumMod val="65000"/>
                    <a:lumOff val="35000"/>
                  </a:schemeClr>
                </a:solidFill>
                <a:latin typeface="Gotham Book" charset="0"/>
                <a:ea typeface="Gotham Book" charset="0"/>
                <a:cs typeface="Gotham Book" charset="0"/>
              </a:rPr>
              <a:t>hs</a:t>
            </a:r>
            <a:r>
              <a:rPr lang="pt-BR" sz="1500" dirty="0" smtClean="0">
                <a:solidFill>
                  <a:schemeClr val="tx1">
                    <a:lumMod val="65000"/>
                    <a:lumOff val="35000"/>
                  </a:schemeClr>
                </a:solidFill>
                <a:latin typeface="Gotham Book" charset="0"/>
                <a:ea typeface="Gotham Book" charset="0"/>
                <a:cs typeface="Gotham Book" charset="0"/>
              </a:rPr>
              <a:t>, sem extras; 26, 6 extras</a:t>
            </a:r>
          </a:p>
          <a:p>
            <a:pPr>
              <a:lnSpc>
                <a:spcPts val="2240"/>
              </a:lnSpc>
              <a:spcAft>
                <a:spcPts val="1200"/>
              </a:spcAft>
            </a:pPr>
            <a:r>
              <a:rPr lang="pt-BR" sz="1500" dirty="0" smtClean="0">
                <a:solidFill>
                  <a:srgbClr val="A2B83C"/>
                </a:solidFill>
                <a:latin typeface="Gotham Medium" charset="0"/>
                <a:ea typeface="Gotham Medium" charset="0"/>
                <a:cs typeface="Gotham Medium" charset="0"/>
              </a:rPr>
              <a:t>B)</a:t>
            </a:r>
            <a:r>
              <a:rPr lang="pt-BR" sz="1500" dirty="0" smtClean="0">
                <a:solidFill>
                  <a:srgbClr val="A2B83C"/>
                </a:solidFill>
                <a:latin typeface="Gotham Book" charset="0"/>
                <a:ea typeface="Gotham Book" charset="0"/>
                <a:cs typeface="Gotham Book" charset="0"/>
              </a:rPr>
              <a:t> </a:t>
            </a:r>
            <a:r>
              <a:rPr lang="pt-BR" sz="1500" dirty="0" smtClean="0">
                <a:solidFill>
                  <a:schemeClr val="tx1">
                    <a:lumMod val="65000"/>
                    <a:lumOff val="35000"/>
                  </a:schemeClr>
                </a:solidFill>
                <a:latin typeface="Gotham Book" charset="0"/>
                <a:ea typeface="Gotham Book" charset="0"/>
                <a:cs typeface="Gotham Book" charset="0"/>
              </a:rPr>
              <a:t>Banco de horas individual (compensação em até 6 meses)</a:t>
            </a:r>
          </a:p>
          <a:p>
            <a:pPr>
              <a:lnSpc>
                <a:spcPts val="2240"/>
              </a:lnSpc>
              <a:spcAft>
                <a:spcPts val="1200"/>
              </a:spcAft>
            </a:pPr>
            <a:r>
              <a:rPr lang="pt-BR" sz="1500" dirty="0" smtClean="0">
                <a:solidFill>
                  <a:srgbClr val="A2B83C"/>
                </a:solidFill>
                <a:latin typeface="Gotham Medium" charset="0"/>
                <a:ea typeface="Gotham Medium" charset="0"/>
                <a:cs typeface="Gotham Medium" charset="0"/>
              </a:rPr>
              <a:t>C)</a:t>
            </a:r>
            <a:r>
              <a:rPr lang="pt-BR" sz="1500" dirty="0" smtClean="0">
                <a:solidFill>
                  <a:srgbClr val="A2B83C"/>
                </a:solidFill>
                <a:latin typeface="Gotham Book" charset="0"/>
                <a:ea typeface="Gotham Book" charset="0"/>
                <a:cs typeface="Gotham Book" charset="0"/>
              </a:rPr>
              <a:t> </a:t>
            </a:r>
            <a:r>
              <a:rPr lang="pt-BR" sz="1500" dirty="0" smtClean="0">
                <a:solidFill>
                  <a:schemeClr val="tx1">
                    <a:lumMod val="65000"/>
                    <a:lumOff val="35000"/>
                  </a:schemeClr>
                </a:solidFill>
                <a:latin typeface="Gotham Book" charset="0"/>
                <a:ea typeface="Gotham Book" charset="0"/>
                <a:cs typeface="Gotham Book" charset="0"/>
              </a:rPr>
              <a:t>Compensação de jornada. Dentro do mesmo mês, observando as 44 </a:t>
            </a:r>
            <a:r>
              <a:rPr lang="pt-BR" sz="1500" dirty="0" err="1" smtClean="0">
                <a:solidFill>
                  <a:schemeClr val="tx1">
                    <a:lumMod val="65000"/>
                    <a:lumOff val="35000"/>
                  </a:schemeClr>
                </a:solidFill>
                <a:latin typeface="Gotham Book" charset="0"/>
                <a:ea typeface="Gotham Book" charset="0"/>
                <a:cs typeface="Gotham Book" charset="0"/>
              </a:rPr>
              <a:t>h</a:t>
            </a:r>
            <a:r>
              <a:rPr lang="pt-BR" sz="1500" dirty="0" smtClean="0">
                <a:solidFill>
                  <a:schemeClr val="tx1">
                    <a:lumMod val="65000"/>
                    <a:lumOff val="35000"/>
                  </a:schemeClr>
                </a:solidFill>
                <a:latin typeface="Gotham Book" charset="0"/>
                <a:ea typeface="Gotham Book" charset="0"/>
                <a:cs typeface="Gotham Book" charset="0"/>
              </a:rPr>
              <a:t> semanais</a:t>
            </a:r>
          </a:p>
          <a:p>
            <a:pPr>
              <a:lnSpc>
                <a:spcPts val="2240"/>
              </a:lnSpc>
              <a:spcAft>
                <a:spcPts val="1200"/>
              </a:spcAft>
            </a:pPr>
            <a:r>
              <a:rPr lang="pt-BR" sz="1500" dirty="0" smtClean="0">
                <a:solidFill>
                  <a:srgbClr val="A2B83C"/>
                </a:solidFill>
                <a:latin typeface="Gotham Medium" charset="0"/>
                <a:ea typeface="Gotham Medium" charset="0"/>
                <a:cs typeface="Gotham Medium" charset="0"/>
              </a:rPr>
              <a:t>D)</a:t>
            </a:r>
            <a:r>
              <a:rPr lang="pt-BR" sz="1500" dirty="0" smtClean="0">
                <a:solidFill>
                  <a:srgbClr val="A2B83C"/>
                </a:solidFill>
                <a:latin typeface="Gotham Book" charset="0"/>
                <a:ea typeface="Gotham Book" charset="0"/>
                <a:cs typeface="Gotham Book" charset="0"/>
              </a:rPr>
              <a:t> </a:t>
            </a:r>
            <a:r>
              <a:rPr lang="pt-BR" sz="1500" dirty="0" smtClean="0">
                <a:solidFill>
                  <a:schemeClr val="tx1">
                    <a:lumMod val="65000"/>
                    <a:lumOff val="35000"/>
                  </a:schemeClr>
                </a:solidFill>
                <a:latin typeface="Gotham Book" charset="0"/>
                <a:ea typeface="Gotham Book" charset="0"/>
                <a:cs typeface="Gotham Book" charset="0"/>
              </a:rPr>
              <a:t>Fim das horas “</a:t>
            </a:r>
            <a:r>
              <a:rPr lang="pt-BR" sz="1500" i="1" dirty="0" smtClean="0">
                <a:solidFill>
                  <a:schemeClr val="tx1">
                    <a:lumMod val="65000"/>
                    <a:lumOff val="35000"/>
                  </a:schemeClr>
                </a:solidFill>
                <a:latin typeface="Gotham Book" charset="0"/>
                <a:ea typeface="Gotham Book" charset="0"/>
                <a:cs typeface="Gotham Book" charset="0"/>
              </a:rPr>
              <a:t>in </a:t>
            </a:r>
            <a:r>
              <a:rPr lang="pt-BR" sz="1500" i="1" dirty="0" err="1" smtClean="0">
                <a:solidFill>
                  <a:schemeClr val="tx1">
                    <a:lumMod val="65000"/>
                    <a:lumOff val="35000"/>
                  </a:schemeClr>
                </a:solidFill>
                <a:latin typeface="Gotham Book" charset="0"/>
                <a:ea typeface="Gotham Book" charset="0"/>
                <a:cs typeface="Gotham Book" charset="0"/>
              </a:rPr>
              <a:t>itinere</a:t>
            </a:r>
            <a:r>
              <a:rPr lang="pt-BR" sz="1500" dirty="0" smtClean="0">
                <a:solidFill>
                  <a:schemeClr val="tx1">
                    <a:lumMod val="65000"/>
                    <a:lumOff val="35000"/>
                  </a:schemeClr>
                </a:solidFill>
                <a:latin typeface="Gotham Book" charset="0"/>
                <a:ea typeface="Gotham Book" charset="0"/>
                <a:cs typeface="Gotham Book" charset="0"/>
              </a:rPr>
              <a:t>” e de deslocamento dentro da empresa</a:t>
            </a:r>
          </a:p>
          <a:p>
            <a:pPr>
              <a:lnSpc>
                <a:spcPts val="2240"/>
              </a:lnSpc>
              <a:spcAft>
                <a:spcPts val="1200"/>
              </a:spcAft>
            </a:pPr>
            <a:r>
              <a:rPr lang="pt-BR" sz="1500" dirty="0" smtClean="0">
                <a:solidFill>
                  <a:srgbClr val="A2B83C"/>
                </a:solidFill>
                <a:latin typeface="Gotham Medium" charset="0"/>
                <a:ea typeface="Gotham Medium" charset="0"/>
                <a:cs typeface="Gotham Medium" charset="0"/>
              </a:rPr>
              <a:t>E)</a:t>
            </a:r>
            <a:r>
              <a:rPr lang="pt-BR" sz="1500" dirty="0" smtClean="0">
                <a:solidFill>
                  <a:srgbClr val="A2B83C"/>
                </a:solidFill>
                <a:latin typeface="Gotham Book" charset="0"/>
                <a:ea typeface="Gotham Book" charset="0"/>
                <a:cs typeface="Gotham Book" charset="0"/>
              </a:rPr>
              <a:t> </a:t>
            </a:r>
            <a:r>
              <a:rPr lang="pt-BR" sz="1500" dirty="0" smtClean="0">
                <a:solidFill>
                  <a:schemeClr val="tx1">
                    <a:lumMod val="65000"/>
                    <a:lumOff val="35000"/>
                  </a:schemeClr>
                </a:solidFill>
                <a:latin typeface="Gotham Book" charset="0"/>
                <a:ea typeface="Gotham Book" charset="0"/>
                <a:cs typeface="Gotham Book" charset="0"/>
              </a:rPr>
              <a:t>Intervalo intrajornada: pagamento como extra apenas do período suprimido</a:t>
            </a:r>
          </a:p>
          <a:p>
            <a:pPr>
              <a:lnSpc>
                <a:spcPts val="2240"/>
              </a:lnSpc>
              <a:spcAft>
                <a:spcPts val="1200"/>
              </a:spcAft>
            </a:pPr>
            <a:r>
              <a:rPr lang="pt-BR" sz="1500" dirty="0" smtClean="0">
                <a:solidFill>
                  <a:srgbClr val="A2B83C"/>
                </a:solidFill>
                <a:latin typeface="Gotham Medium" charset="0"/>
                <a:ea typeface="Gotham Medium" charset="0"/>
                <a:cs typeface="Gotham Medium" charset="0"/>
              </a:rPr>
              <a:t>F)</a:t>
            </a:r>
            <a:r>
              <a:rPr lang="pt-BR" sz="1500" dirty="0" smtClean="0">
                <a:solidFill>
                  <a:srgbClr val="A2B83C"/>
                </a:solidFill>
                <a:latin typeface="Gotham Book" charset="0"/>
                <a:ea typeface="Gotham Book" charset="0"/>
                <a:cs typeface="Gotham Book" charset="0"/>
              </a:rPr>
              <a:t> </a:t>
            </a:r>
            <a:r>
              <a:rPr lang="pt-BR" sz="1500" dirty="0" smtClean="0">
                <a:solidFill>
                  <a:schemeClr val="tx1">
                    <a:lumMod val="65000"/>
                    <a:lumOff val="35000"/>
                  </a:schemeClr>
                </a:solidFill>
                <a:latin typeface="Gotham Book" charset="0"/>
                <a:ea typeface="Gotham Book" charset="0"/>
                <a:cs typeface="Gotham Book" charset="0"/>
              </a:rPr>
              <a:t>Permanência do empregado para atender interesse pessoal – Higiene pessoal, alimentação e troca de roupa ou uniforme, quando não houver obrigatoriedade de realizar a troca na empresa</a:t>
            </a:r>
          </a:p>
        </p:txBody>
      </p:sp>
    </p:spTree>
    <p:extLst>
      <p:ext uri="{BB962C8B-B14F-4D97-AF65-F5344CB8AC3E}">
        <p14:creationId xmlns:p14="http://schemas.microsoft.com/office/powerpoint/2010/main" val="13847292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638422" y="1944126"/>
            <a:ext cx="8170298" cy="3431709"/>
          </a:xfrm>
          <a:prstGeom prst="rect">
            <a:avLst/>
          </a:prstGeom>
          <a:noFill/>
        </p:spPr>
        <p:txBody>
          <a:bodyPr wrap="square" rtlCol="0">
            <a:spAutoFit/>
          </a:bodyPr>
          <a:lstStyle/>
          <a:p>
            <a:pPr>
              <a:spcAft>
                <a:spcPts val="1200"/>
              </a:spcAft>
            </a:pPr>
            <a:r>
              <a:rPr lang="pt-BR" sz="2200" b="1" dirty="0" smtClean="0">
                <a:solidFill>
                  <a:srgbClr val="019D7E"/>
                </a:solidFill>
                <a:latin typeface="Gotham" charset="0"/>
                <a:ea typeface="Gotham" charset="0"/>
                <a:cs typeface="Gotham" charset="0"/>
              </a:rPr>
              <a:t>REMUNERAÇÃO</a:t>
            </a:r>
          </a:p>
          <a:p>
            <a:pPr>
              <a:lnSpc>
                <a:spcPts val="2200"/>
              </a:lnSpc>
              <a:spcAft>
                <a:spcPts val="1200"/>
              </a:spcAft>
            </a:pPr>
            <a:r>
              <a:rPr lang="pt-BR" sz="1500" dirty="0">
                <a:solidFill>
                  <a:srgbClr val="A2B83C"/>
                </a:solidFill>
                <a:latin typeface="Gotham Medium" charset="0"/>
                <a:ea typeface="Gotham Medium" charset="0"/>
                <a:cs typeface="Gotham Medium" charset="0"/>
              </a:rPr>
              <a:t>A</a:t>
            </a:r>
            <a:r>
              <a:rPr lang="pt-BR" sz="1500" dirty="0" smtClean="0">
                <a:solidFill>
                  <a:srgbClr val="A2B83C"/>
                </a:solidFill>
                <a:latin typeface="Gotham Medium" charset="0"/>
                <a:ea typeface="Gotham Medium" charset="0"/>
                <a:cs typeface="Gotham Medium" charset="0"/>
              </a:rPr>
              <a:t>)</a:t>
            </a:r>
            <a:r>
              <a:rPr lang="pt-BR" sz="1500" dirty="0" smtClean="0">
                <a:solidFill>
                  <a:srgbClr val="A2B83C"/>
                </a:solidFill>
                <a:latin typeface="Gotham Book" charset="0"/>
                <a:ea typeface="Gotham Book" charset="0"/>
                <a:cs typeface="Gotham Book" charset="0"/>
              </a:rPr>
              <a:t> </a:t>
            </a:r>
            <a:r>
              <a:rPr lang="pt-BR" sz="1500" dirty="0" smtClean="0">
                <a:solidFill>
                  <a:schemeClr val="tx1">
                    <a:lumMod val="65000"/>
                    <a:lumOff val="35000"/>
                  </a:schemeClr>
                </a:solidFill>
                <a:latin typeface="Gotham Medium" charset="0"/>
                <a:ea typeface="Gotham Medium" charset="0"/>
                <a:cs typeface="Gotham Medium" charset="0"/>
              </a:rPr>
              <a:t>Não incorporam o salário:</a:t>
            </a:r>
            <a:r>
              <a:rPr lang="pt-BR" sz="1500" dirty="0" smtClean="0">
                <a:solidFill>
                  <a:schemeClr val="tx1">
                    <a:lumMod val="65000"/>
                    <a:lumOff val="35000"/>
                  </a:schemeClr>
                </a:solidFill>
                <a:latin typeface="Gotham Book" charset="0"/>
                <a:ea typeface="Gotham Book" charset="0"/>
                <a:cs typeface="Gotham Book" charset="0"/>
              </a:rPr>
              <a:t> Ajuda de custo (até o limite de 50% do salário), auxílio alimentação (vedado pagamento em dinheiro), diárias para viagem e prêmios.</a:t>
            </a:r>
          </a:p>
          <a:p>
            <a:pPr>
              <a:lnSpc>
                <a:spcPts val="2200"/>
              </a:lnSpc>
              <a:spcAft>
                <a:spcPts val="1200"/>
              </a:spcAft>
            </a:pPr>
            <a:r>
              <a:rPr lang="pt-BR" sz="1500" dirty="0" smtClean="0">
                <a:solidFill>
                  <a:srgbClr val="A2B83C"/>
                </a:solidFill>
                <a:latin typeface="Gotham Medium" charset="0"/>
                <a:ea typeface="Gotham Medium" charset="0"/>
                <a:cs typeface="Gotham Medium" charset="0"/>
              </a:rPr>
              <a:t>B)</a:t>
            </a:r>
            <a:r>
              <a:rPr lang="pt-BR" sz="1500" dirty="0" smtClean="0">
                <a:solidFill>
                  <a:srgbClr val="A2B83C"/>
                </a:solidFill>
                <a:latin typeface="Gotham Book" charset="0"/>
                <a:ea typeface="Gotham Book" charset="0"/>
                <a:cs typeface="Gotham Book" charset="0"/>
              </a:rPr>
              <a:t> </a:t>
            </a:r>
            <a:r>
              <a:rPr lang="pt-BR" sz="1500" dirty="0" smtClean="0">
                <a:solidFill>
                  <a:schemeClr val="tx1">
                    <a:lumMod val="65000"/>
                    <a:lumOff val="35000"/>
                  </a:schemeClr>
                </a:solidFill>
                <a:latin typeface="Gotham Medium" charset="0"/>
                <a:ea typeface="Gotham Medium" charset="0"/>
                <a:cs typeface="Gotham Medium" charset="0"/>
              </a:rPr>
              <a:t>Gratificação de função:</a:t>
            </a:r>
            <a:r>
              <a:rPr lang="pt-BR" sz="1500" dirty="0" smtClean="0">
                <a:solidFill>
                  <a:schemeClr val="tx1">
                    <a:lumMod val="65000"/>
                    <a:lumOff val="35000"/>
                  </a:schemeClr>
                </a:solidFill>
                <a:latin typeface="Gotham Book" charset="0"/>
                <a:ea typeface="Gotham Book" charset="0"/>
                <a:cs typeface="Gotham Book" charset="0"/>
              </a:rPr>
              <a:t> não incorpora ao salário do empregado, independente do tempo de exercício da respectiva função.</a:t>
            </a:r>
          </a:p>
          <a:p>
            <a:pPr>
              <a:lnSpc>
                <a:spcPts val="2200"/>
              </a:lnSpc>
              <a:spcAft>
                <a:spcPts val="1200"/>
              </a:spcAft>
            </a:pPr>
            <a:r>
              <a:rPr lang="pt-BR" sz="1500" dirty="0" smtClean="0">
                <a:solidFill>
                  <a:srgbClr val="A2B83C"/>
                </a:solidFill>
                <a:latin typeface="Gotham Medium" charset="0"/>
                <a:ea typeface="Gotham Medium" charset="0"/>
                <a:cs typeface="Gotham Medium" charset="0"/>
              </a:rPr>
              <a:t>C)</a:t>
            </a:r>
            <a:r>
              <a:rPr lang="pt-BR" sz="1500" dirty="0" smtClean="0">
                <a:solidFill>
                  <a:srgbClr val="A2B83C"/>
                </a:solidFill>
                <a:latin typeface="Gotham Book" charset="0"/>
                <a:ea typeface="Gotham Book" charset="0"/>
                <a:cs typeface="Gotham Book" charset="0"/>
              </a:rPr>
              <a:t> </a:t>
            </a:r>
            <a:r>
              <a:rPr lang="pt-BR" sz="1500" dirty="0" smtClean="0">
                <a:solidFill>
                  <a:schemeClr val="tx1">
                    <a:lumMod val="65000"/>
                    <a:lumOff val="35000"/>
                  </a:schemeClr>
                </a:solidFill>
                <a:latin typeface="Gotham Medium" charset="0"/>
                <a:ea typeface="Gotham Medium" charset="0"/>
                <a:cs typeface="Gotham Medium" charset="0"/>
              </a:rPr>
              <a:t>Prêmios: </a:t>
            </a:r>
            <a:r>
              <a:rPr lang="pt-BR" sz="1500" dirty="0" smtClean="0">
                <a:solidFill>
                  <a:schemeClr val="tx1">
                    <a:lumMod val="65000"/>
                    <a:lumOff val="35000"/>
                  </a:schemeClr>
                </a:solidFill>
                <a:latin typeface="Gotham Book" charset="0"/>
                <a:ea typeface="Gotham Book" charset="0"/>
                <a:cs typeface="Gotham Book" charset="0"/>
              </a:rPr>
              <a:t>Somente poderão ser pagos duas vezes ao ano. Incide o IRPF, que deve ser retido na fonte. Consideram-se prêmios as liberalidades concedidas pelo empregador em forma de bens, serviços ou valor em dinheiro a empregado ou a grupo de empregados, </a:t>
            </a:r>
            <a:r>
              <a:rPr lang="pt-BR" sz="1500" dirty="0" smtClean="0">
                <a:solidFill>
                  <a:schemeClr val="tx1">
                    <a:lumMod val="65000"/>
                    <a:lumOff val="35000"/>
                  </a:schemeClr>
                </a:solidFill>
                <a:latin typeface="Gotham Medium" charset="0"/>
                <a:ea typeface="Gotham Medium" charset="0"/>
                <a:cs typeface="Gotham Medium" charset="0"/>
              </a:rPr>
              <a:t>em razão de desempenho superior ao ordinariamente esperado no exercício de suas atividades</a:t>
            </a:r>
            <a:r>
              <a:rPr lang="pt-BR" sz="1500" dirty="0" smtClean="0">
                <a:solidFill>
                  <a:schemeClr val="tx1">
                    <a:lumMod val="65000"/>
                    <a:lumOff val="35000"/>
                  </a:schemeClr>
                </a:solidFill>
                <a:latin typeface="Gotham Book" charset="0"/>
                <a:ea typeface="Gotham Book" charset="0"/>
                <a:cs typeface="Gotham Book" charset="0"/>
              </a:rPr>
              <a:t>.</a:t>
            </a:r>
          </a:p>
        </p:txBody>
      </p:sp>
    </p:spTree>
    <p:extLst>
      <p:ext uri="{BB962C8B-B14F-4D97-AF65-F5344CB8AC3E}">
        <p14:creationId xmlns:p14="http://schemas.microsoft.com/office/powerpoint/2010/main" val="44898614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337</TotalTime>
  <Words>2225</Words>
  <Application>Microsoft Office PowerPoint</Application>
  <PresentationFormat>Apresentação na tela (4:3)</PresentationFormat>
  <Paragraphs>196</Paragraphs>
  <Slides>32</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32</vt:i4>
      </vt:variant>
    </vt:vector>
  </HeadingPairs>
  <TitlesOfParts>
    <vt:vector size="39" baseType="lpstr">
      <vt:lpstr>Arial</vt:lpstr>
      <vt:lpstr>Calibri</vt:lpstr>
      <vt:lpstr>Calibri Light</vt:lpstr>
      <vt:lpstr>Gotham</vt:lpstr>
      <vt:lpstr>Gotham Book</vt:lpstr>
      <vt:lpstr>Gotham Medium</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Usuário do Microsoft Office</dc:creator>
  <cp:lastModifiedBy>Gilmara Dezan</cp:lastModifiedBy>
  <cp:revision>30</cp:revision>
  <dcterms:created xsi:type="dcterms:W3CDTF">2018-01-23T12:16:13Z</dcterms:created>
  <dcterms:modified xsi:type="dcterms:W3CDTF">2018-02-20T13:30:26Z</dcterms:modified>
</cp:coreProperties>
</file>