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9" r:id="rId6"/>
    <p:sldId id="263" r:id="rId7"/>
    <p:sldId id="264" r:id="rId8"/>
    <p:sldId id="269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16F7-9689-4FE0-A3A4-047B4803C478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4763-6B3C-4A1B-952C-E20BBF5AB1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707F-8F85-40FF-8603-041FDAA54FC2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D05E-B118-4914-A713-F08D3ED09E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BB84-44CB-4BC0-955D-DC908EFD0CEC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FCC4-1914-41B2-ADFD-C4A3742D4A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05CE-0CAB-4073-B1D9-D51AFABD1490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DA1B-49EC-4045-87DE-BFC7CE1EE8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8C3A-4CA4-4411-A504-137C674539EC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8A40-DC62-4046-8D4F-01EABAF1A3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898E-AB5E-4F4A-8D41-201D7162BD34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D166-C651-40DB-938D-44D837FFC6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E23C-A394-4B2F-8B7E-5136610B5F38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20D2-B953-4C00-B093-08645C3A26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33EE-A221-44D6-8654-9BC719EB4B40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2319-F141-4084-AE36-AC5E5902FF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98B5-4D4E-49D6-AB18-B216179F4FAF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3650-3FC0-4AAD-8A8F-8D87918A3A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C34-B065-4EAA-9F61-8353D4389CE2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099C-0AE8-450A-A22B-4B4BCCDD5D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BF86-DBD6-48BA-B5EE-7C5DCD97CDE0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3446-1A78-434C-B698-8045E0B2D1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F7FF1-5598-4D75-9CE1-C4264A5CE3D7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A7CC6-EC61-4C1B-ACD5-C7A5739814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gnaldo.silva@seconci-sp.org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smtClean="0"/>
          </a:p>
        </p:txBody>
      </p:sp>
      <p:pic>
        <p:nvPicPr>
          <p:cNvPr id="2052" name="Imagem 5" descr="Power Poin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8425"/>
            <a:ext cx="918686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aixaDeTexto 3"/>
          <p:cNvSpPr txBox="1">
            <a:spLocks noChangeArrowheads="1"/>
          </p:cNvSpPr>
          <p:nvPr/>
        </p:nvSpPr>
        <p:spPr bwMode="auto">
          <a:xfrm>
            <a:off x="827088" y="2074863"/>
            <a:ext cx="7058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>
                <a:solidFill>
                  <a:schemeClr val="bg1"/>
                </a:solidFill>
                <a:latin typeface="Verdana" pitchFamily="34" charset="0"/>
              </a:rPr>
              <a:t>CAMPANHAS COM ÊNFASE NA</a:t>
            </a:r>
          </a:p>
          <a:p>
            <a:pPr algn="ctr">
              <a:lnSpc>
                <a:spcPct val="150000"/>
              </a:lnSpc>
            </a:pPr>
            <a:r>
              <a:rPr lang="pt-BR" sz="3200">
                <a:solidFill>
                  <a:schemeClr val="bg1"/>
                </a:solidFill>
                <a:latin typeface="Verdana" pitchFamily="34" charset="0"/>
              </a:rPr>
              <a:t>PREVENÇÃO DE DOENÇAS E NA PROMOÇÃO DA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1267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7288"/>
            <a:ext cx="8963025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2291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00013"/>
            <a:ext cx="9186863" cy="6983413"/>
          </a:xfrm>
        </p:spPr>
      </p:pic>
      <p:sp>
        <p:nvSpPr>
          <p:cNvPr id="12292" name="CaixaDeTexto 1"/>
          <p:cNvSpPr txBox="1">
            <a:spLocks noChangeArrowheads="1"/>
          </p:cNvSpPr>
          <p:nvPr/>
        </p:nvSpPr>
        <p:spPr bwMode="auto">
          <a:xfrm>
            <a:off x="5795963" y="3525838"/>
            <a:ext cx="32400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400" b="1" dirty="0">
                <a:latin typeface="Verdana" pitchFamily="34" charset="0"/>
              </a:rPr>
              <a:t>Agnaldo Silva</a:t>
            </a:r>
          </a:p>
          <a:p>
            <a:pPr algn="ctr"/>
            <a:r>
              <a:rPr lang="pt-BR" altLang="pt-BR" sz="1400" dirty="0">
                <a:latin typeface="Verdana" pitchFamily="34" charset="0"/>
              </a:rPr>
              <a:t>Gerente Região Oeste</a:t>
            </a:r>
          </a:p>
          <a:p>
            <a:pPr algn="ctr"/>
            <a:endParaRPr lang="pt-BR" altLang="pt-BR" sz="1400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pt-BR" altLang="pt-BR" sz="1400" dirty="0" err="1">
                <a:solidFill>
                  <a:schemeClr val="bg1"/>
                </a:solidFill>
                <a:latin typeface="Verdana" pitchFamily="34" charset="0"/>
                <a:hlinkClick r:id="rId3"/>
              </a:rPr>
              <a:t>agnaldo.silva@seconci-sp.org.br</a:t>
            </a:r>
            <a:endParaRPr lang="pt-BR" altLang="pt-BR" sz="1400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pt-BR" altLang="pt-BR" sz="1400" dirty="0">
                <a:latin typeface="Verdana" pitchFamily="34" charset="0"/>
              </a:rPr>
              <a:t>16 3604-0300</a:t>
            </a:r>
          </a:p>
        </p:txBody>
      </p:sp>
      <p:sp>
        <p:nvSpPr>
          <p:cNvPr id="12293" name="CaixaDeTexto 1"/>
          <p:cNvSpPr txBox="1">
            <a:spLocks noChangeArrowheads="1"/>
          </p:cNvSpPr>
          <p:nvPr/>
        </p:nvSpPr>
        <p:spPr bwMode="auto">
          <a:xfrm>
            <a:off x="1162050" y="2073275"/>
            <a:ext cx="681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altLang="pt-BR" sz="2800">
              <a:solidFill>
                <a:schemeClr val="bg1"/>
              </a:solidFill>
              <a:latin typeface="Prometo Trial"/>
            </a:endParaRPr>
          </a:p>
        </p:txBody>
      </p:sp>
      <p:sp>
        <p:nvSpPr>
          <p:cNvPr id="12294" name="CaixaDeTexto 3"/>
          <p:cNvSpPr txBox="1">
            <a:spLocks noChangeArrowheads="1"/>
          </p:cNvSpPr>
          <p:nvPr/>
        </p:nvSpPr>
        <p:spPr bwMode="auto">
          <a:xfrm>
            <a:off x="5940425" y="2781300"/>
            <a:ext cx="306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Verdana" pitchFamily="34" charset="0"/>
              </a:rPr>
              <a:t>Obrigado</a:t>
            </a:r>
          </a:p>
        </p:txBody>
      </p:sp>
      <p:pic>
        <p:nvPicPr>
          <p:cNvPr id="12295" name="Picture 9" descr="V:\Departamentos\Administração\Fotos Unidade RP\2016\Seconci-SP_UnidadeRibeirãoPreto (7).JPG"/>
          <p:cNvPicPr>
            <a:picLocks noChangeAspect="1" noChangeArrowheads="1"/>
          </p:cNvPicPr>
          <p:nvPr/>
        </p:nvPicPr>
        <p:blipFill>
          <a:blip r:embed="rId4"/>
          <a:srcRect r="4089"/>
          <a:stretch>
            <a:fillRect/>
          </a:stretch>
        </p:blipFill>
        <p:spPr bwMode="auto">
          <a:xfrm>
            <a:off x="430215" y="1238265"/>
            <a:ext cx="521335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CaixaDeTexto 1"/>
          <p:cNvSpPr txBox="1">
            <a:spLocks noChangeArrowheads="1"/>
          </p:cNvSpPr>
          <p:nvPr/>
        </p:nvSpPr>
        <p:spPr bwMode="auto">
          <a:xfrm>
            <a:off x="144463" y="5805488"/>
            <a:ext cx="543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Verdana" pitchFamily="34" charset="0"/>
              </a:rPr>
              <a:t>Avenida Independência, 284 – Ribeirão Preto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075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sp>
        <p:nvSpPr>
          <p:cNvPr id="3076" name="CaixaDeTexto 1"/>
          <p:cNvSpPr txBox="1">
            <a:spLocks noChangeArrowheads="1"/>
          </p:cNvSpPr>
          <p:nvPr/>
        </p:nvSpPr>
        <p:spPr bwMode="auto">
          <a:xfrm>
            <a:off x="0" y="965200"/>
            <a:ext cx="91805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Verdana" pitchFamily="34" charset="0"/>
              </a:rPr>
              <a:t>CAMPANHA DE VACINAÇÃO NOS CANTEIROS </a:t>
            </a:r>
          </a:p>
          <a:p>
            <a:pPr algn="ctr"/>
            <a:endParaRPr lang="pt-BR" sz="2000">
              <a:latin typeface="Verdana" pitchFamily="34" charset="0"/>
            </a:endParaRPr>
          </a:p>
          <a:p>
            <a:pPr algn="ctr"/>
            <a:endParaRPr lang="pt-BR" sz="1400">
              <a:latin typeface="Verdana" pitchFamily="34" charset="0"/>
            </a:endParaRPr>
          </a:p>
          <a:p>
            <a:endParaRPr lang="pt-BR" sz="1400"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546225"/>
          <a:ext cx="60960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1896"/>
                <a:gridCol w="1952104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Mês Fevereiro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– Canteiros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 Gesto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Vacinal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7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00288"/>
            <a:ext cx="4178299" cy="27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Imagem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300288"/>
            <a:ext cx="4153862" cy="27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CaixaDeTexto 8"/>
          <p:cNvSpPr txBox="1">
            <a:spLocks noChangeArrowheads="1"/>
          </p:cNvSpPr>
          <p:nvPr/>
        </p:nvSpPr>
        <p:spPr bwMode="auto">
          <a:xfrm>
            <a:off x="250825" y="5189557"/>
            <a:ext cx="4178299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Facilidade para trabalhador por conta do </a:t>
            </a:r>
          </a:p>
          <a:p>
            <a:r>
              <a:rPr lang="pt-BR" sz="1400" dirty="0">
                <a:latin typeface="Verdana" pitchFamily="34" charset="0"/>
              </a:rPr>
              <a:t>horário que ficam na obra;</a:t>
            </a:r>
          </a:p>
          <a:p>
            <a:r>
              <a:rPr lang="pt-BR" sz="1400" dirty="0">
                <a:latin typeface="Verdana" pitchFamily="34" charset="0"/>
              </a:rPr>
              <a:t>Ações que estimulam a prevenção;</a:t>
            </a:r>
          </a:p>
          <a:p>
            <a:endParaRPr lang="pt-BR" sz="1400" dirty="0">
              <a:latin typeface="Verdana" pitchFamily="34" charset="0"/>
            </a:endParaRPr>
          </a:p>
        </p:txBody>
      </p:sp>
      <p:sp>
        <p:nvSpPr>
          <p:cNvPr id="3090" name="CaixaDeTexto 9"/>
          <p:cNvSpPr txBox="1">
            <a:spLocks noChangeArrowheads="1"/>
          </p:cNvSpPr>
          <p:nvPr/>
        </p:nvSpPr>
        <p:spPr bwMode="auto">
          <a:xfrm>
            <a:off x="4714876" y="5191143"/>
            <a:ext cx="4105274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Ampliação da campanha para 2018;</a:t>
            </a:r>
          </a:p>
          <a:p>
            <a:r>
              <a:rPr lang="pt-BR" sz="1400" dirty="0">
                <a:latin typeface="Verdana" pitchFamily="34" charset="0"/>
              </a:rPr>
              <a:t>Abertura sala de vacinação na unidade para atendimento do trabalhador e familiares;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4099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sp>
        <p:nvSpPr>
          <p:cNvPr id="4100" name="CaixaDeTexto 1"/>
          <p:cNvSpPr txBox="1">
            <a:spLocks noChangeArrowheads="1"/>
          </p:cNvSpPr>
          <p:nvPr/>
        </p:nvSpPr>
        <p:spPr bwMode="auto">
          <a:xfrm>
            <a:off x="0" y="965200"/>
            <a:ext cx="91805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Verdana" pitchFamily="34" charset="0"/>
              </a:rPr>
              <a:t>CONSTRUSER </a:t>
            </a:r>
          </a:p>
          <a:p>
            <a:pPr algn="ctr"/>
            <a:endParaRPr lang="pt-BR" sz="2000">
              <a:latin typeface="Verdana" pitchFamily="34" charset="0"/>
            </a:endParaRPr>
          </a:p>
          <a:p>
            <a:pPr algn="ctr"/>
            <a:endParaRPr lang="pt-BR" sz="1400">
              <a:latin typeface="Verdana" pitchFamily="34" charset="0"/>
            </a:endParaRPr>
          </a:p>
          <a:p>
            <a:endParaRPr lang="pt-BR" sz="1400"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546225"/>
          <a:ext cx="60960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1896"/>
                <a:gridCol w="1952104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Mês Março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 Atendimentos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11" name="Imagem 6"/>
          <p:cNvPicPr>
            <a:picLocks noChangeAspect="1"/>
          </p:cNvPicPr>
          <p:nvPr/>
        </p:nvPicPr>
        <p:blipFill>
          <a:blip r:embed="rId3"/>
          <a:srcRect r="3308" b="8929"/>
          <a:stretch>
            <a:fillRect/>
          </a:stretch>
        </p:blipFill>
        <p:spPr bwMode="auto">
          <a:xfrm>
            <a:off x="252413" y="2357430"/>
            <a:ext cx="4176711" cy="29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Imagem 7"/>
          <p:cNvPicPr>
            <a:picLocks noChangeAspect="1"/>
          </p:cNvPicPr>
          <p:nvPr/>
        </p:nvPicPr>
        <p:blipFill>
          <a:blip r:embed="rId4"/>
          <a:srcRect t="6285"/>
          <a:stretch>
            <a:fillRect/>
          </a:stretch>
        </p:blipFill>
        <p:spPr bwMode="auto">
          <a:xfrm>
            <a:off x="4711670" y="2357430"/>
            <a:ext cx="4218048" cy="296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CaixaDeTexto 8"/>
          <p:cNvSpPr txBox="1">
            <a:spLocks noChangeArrowheads="1"/>
          </p:cNvSpPr>
          <p:nvPr/>
        </p:nvSpPr>
        <p:spPr bwMode="auto">
          <a:xfrm>
            <a:off x="250825" y="5373688"/>
            <a:ext cx="8656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Verdana" pitchFamily="34" charset="0"/>
              </a:rPr>
              <a:t>Ações que estimulam a prevenção;</a:t>
            </a:r>
          </a:p>
          <a:p>
            <a:endParaRPr lang="pt-BR" sz="1400">
              <a:latin typeface="Verdana" pitchFamily="34" charset="0"/>
            </a:endParaRPr>
          </a:p>
        </p:txBody>
      </p:sp>
      <p:sp>
        <p:nvSpPr>
          <p:cNvPr id="4114" name="CaixaDeTexto 9"/>
          <p:cNvSpPr txBox="1">
            <a:spLocks noChangeArrowheads="1"/>
          </p:cNvSpPr>
          <p:nvPr/>
        </p:nvSpPr>
        <p:spPr bwMode="auto">
          <a:xfrm>
            <a:off x="4589463" y="5373688"/>
            <a:ext cx="42306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Verdana" pitchFamily="34" charset="0"/>
              </a:rPr>
              <a:t>Acuidade Visual</a:t>
            </a:r>
          </a:p>
          <a:p>
            <a:r>
              <a:rPr lang="pt-BR" sz="1400">
                <a:latin typeface="Verdana" pitchFamily="34" charset="0"/>
              </a:rPr>
              <a:t>Pressão Arterial</a:t>
            </a:r>
          </a:p>
          <a:p>
            <a:r>
              <a:rPr lang="pt-BR" sz="1400">
                <a:latin typeface="Verdana" pitchFamily="34" charset="0"/>
              </a:rPr>
              <a:t>Teste </a:t>
            </a:r>
          </a:p>
        </p:txBody>
      </p:sp>
      <p:sp>
        <p:nvSpPr>
          <p:cNvPr id="4115" name="CaixaDeTexto 4"/>
          <p:cNvSpPr txBox="1">
            <a:spLocks noChangeArrowheads="1"/>
          </p:cNvSpPr>
          <p:nvPr/>
        </p:nvSpPr>
        <p:spPr bwMode="auto">
          <a:xfrm>
            <a:off x="6748463" y="5373688"/>
            <a:ext cx="20716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Verdana" pitchFamily="34" charset="0"/>
              </a:rPr>
              <a:t>115</a:t>
            </a:r>
          </a:p>
          <a:p>
            <a:r>
              <a:rPr lang="pt-BR" sz="1400">
                <a:latin typeface="Verdana" pitchFamily="34" charset="0"/>
              </a:rPr>
              <a:t>119</a:t>
            </a:r>
          </a:p>
          <a:p>
            <a:r>
              <a:rPr lang="pt-BR" sz="1400">
                <a:latin typeface="Verdana" pitchFamily="34" charset="0"/>
              </a:rPr>
              <a:t>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5123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sp>
        <p:nvSpPr>
          <p:cNvPr id="5124" name="CaixaDeTexto 1"/>
          <p:cNvSpPr txBox="1">
            <a:spLocks noChangeArrowheads="1"/>
          </p:cNvSpPr>
          <p:nvPr/>
        </p:nvSpPr>
        <p:spPr bwMode="auto">
          <a:xfrm>
            <a:off x="0" y="965200"/>
            <a:ext cx="91805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Verdana" pitchFamily="34" charset="0"/>
              </a:rPr>
              <a:t>CAMPANHA OUTUBRO ROSA NOS CANTEIROS </a:t>
            </a:r>
          </a:p>
          <a:p>
            <a:pPr algn="ctr"/>
            <a:endParaRPr lang="pt-BR" sz="2000">
              <a:latin typeface="Verdana" pitchFamily="34" charset="0"/>
            </a:endParaRPr>
          </a:p>
          <a:p>
            <a:pPr algn="ctr"/>
            <a:endParaRPr lang="pt-BR" sz="1400">
              <a:latin typeface="Verdana" pitchFamily="34" charset="0"/>
            </a:endParaRPr>
          </a:p>
          <a:p>
            <a:endParaRPr lang="pt-BR" sz="1400"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546225"/>
          <a:ext cx="60960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5912"/>
                <a:gridCol w="1808088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Mês Outubro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– Locais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Participantes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35" name="Imagem 6"/>
          <p:cNvPicPr>
            <a:picLocks noChangeAspect="1"/>
          </p:cNvPicPr>
          <p:nvPr/>
        </p:nvPicPr>
        <p:blipFill>
          <a:blip r:embed="rId3"/>
          <a:srcRect l="12729"/>
          <a:stretch>
            <a:fillRect/>
          </a:stretch>
        </p:blipFill>
        <p:spPr bwMode="auto">
          <a:xfrm>
            <a:off x="214282" y="2285992"/>
            <a:ext cx="4157689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Imagem 7"/>
          <p:cNvPicPr>
            <a:picLocks noChangeAspect="1"/>
          </p:cNvPicPr>
          <p:nvPr/>
        </p:nvPicPr>
        <p:blipFill>
          <a:blip r:embed="rId4"/>
          <a:srcRect l="2903"/>
          <a:stretch>
            <a:fillRect/>
          </a:stretch>
        </p:blipFill>
        <p:spPr bwMode="auto">
          <a:xfrm>
            <a:off x="4714876" y="2303463"/>
            <a:ext cx="4194174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CaixaDeTexto 8"/>
          <p:cNvSpPr txBox="1">
            <a:spLocks noChangeArrowheads="1"/>
          </p:cNvSpPr>
          <p:nvPr/>
        </p:nvSpPr>
        <p:spPr bwMode="auto">
          <a:xfrm>
            <a:off x="250825" y="5286388"/>
            <a:ext cx="410686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Ações que estimulam a prevenção;</a:t>
            </a:r>
          </a:p>
          <a:p>
            <a:endParaRPr lang="pt-BR" sz="1400" dirty="0">
              <a:latin typeface="Verdana" pitchFamily="34" charset="0"/>
            </a:endParaRPr>
          </a:p>
        </p:txBody>
      </p:sp>
      <p:sp>
        <p:nvSpPr>
          <p:cNvPr id="5138" name="CaixaDeTexto 9"/>
          <p:cNvSpPr txBox="1">
            <a:spLocks noChangeArrowheads="1"/>
          </p:cNvSpPr>
          <p:nvPr/>
        </p:nvSpPr>
        <p:spPr bwMode="auto">
          <a:xfrm>
            <a:off x="4699031" y="5286388"/>
            <a:ext cx="42306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Especialidade de Ginecologia na unidade;</a:t>
            </a:r>
          </a:p>
          <a:p>
            <a:r>
              <a:rPr lang="pt-BR" sz="1400" dirty="0">
                <a:latin typeface="Verdana" pitchFamily="34" charset="0"/>
              </a:rPr>
              <a:t>Exames de Laboratório;</a:t>
            </a:r>
          </a:p>
          <a:p>
            <a:r>
              <a:rPr lang="pt-BR" sz="1400" dirty="0">
                <a:latin typeface="Verdana" pitchFamily="34" charset="0"/>
              </a:rPr>
              <a:t>Ultrassonografia, Mamografia, Papa Nicolau.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6147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sp>
        <p:nvSpPr>
          <p:cNvPr id="6148" name="CaixaDeTexto 1"/>
          <p:cNvSpPr txBox="1">
            <a:spLocks noChangeArrowheads="1"/>
          </p:cNvSpPr>
          <p:nvPr/>
        </p:nvSpPr>
        <p:spPr bwMode="auto">
          <a:xfrm>
            <a:off x="0" y="965200"/>
            <a:ext cx="91805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Verdana" pitchFamily="34" charset="0"/>
              </a:rPr>
              <a:t>CAMPANHA NOVEMBRO AZUL NOS CANTEIROS </a:t>
            </a:r>
          </a:p>
          <a:p>
            <a:pPr algn="ctr"/>
            <a:endParaRPr lang="pt-BR" sz="2000">
              <a:latin typeface="Verdana" pitchFamily="34" charset="0"/>
            </a:endParaRPr>
          </a:p>
          <a:p>
            <a:pPr algn="ctr"/>
            <a:endParaRPr lang="pt-BR" sz="1400">
              <a:latin typeface="Verdana" pitchFamily="34" charset="0"/>
            </a:endParaRPr>
          </a:p>
          <a:p>
            <a:endParaRPr lang="pt-BR" sz="1400"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546225"/>
          <a:ext cx="60960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5912"/>
                <a:gridCol w="1808088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Mês Novembro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– Canteiros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 Participantes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9" name="Imagem 6"/>
          <p:cNvPicPr>
            <a:picLocks noChangeAspect="1"/>
          </p:cNvPicPr>
          <p:nvPr/>
        </p:nvPicPr>
        <p:blipFill>
          <a:blip r:embed="rId3"/>
          <a:srcRect l="565" r="27675"/>
          <a:stretch>
            <a:fillRect/>
          </a:stretch>
        </p:blipFill>
        <p:spPr bwMode="auto">
          <a:xfrm>
            <a:off x="285720" y="2305050"/>
            <a:ext cx="4429156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Imagem 7"/>
          <p:cNvPicPr>
            <a:picLocks noChangeAspect="1"/>
          </p:cNvPicPr>
          <p:nvPr/>
        </p:nvPicPr>
        <p:blipFill>
          <a:blip r:embed="rId4"/>
          <a:srcRect l="4465"/>
          <a:stretch>
            <a:fillRect/>
          </a:stretch>
        </p:blipFill>
        <p:spPr bwMode="auto">
          <a:xfrm>
            <a:off x="5000628" y="2333638"/>
            <a:ext cx="366871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CaixaDeTexto 8"/>
          <p:cNvSpPr txBox="1">
            <a:spLocks noChangeArrowheads="1"/>
          </p:cNvSpPr>
          <p:nvPr/>
        </p:nvSpPr>
        <p:spPr bwMode="auto">
          <a:xfrm>
            <a:off x="250825" y="5373688"/>
            <a:ext cx="8656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Verdana" pitchFamily="34" charset="0"/>
              </a:rPr>
              <a:t>Ações que estimulam a prevenção;</a:t>
            </a:r>
          </a:p>
          <a:p>
            <a:endParaRPr lang="pt-BR" sz="1400">
              <a:latin typeface="Verdana" pitchFamily="34" charset="0"/>
            </a:endParaRPr>
          </a:p>
        </p:txBody>
      </p:sp>
      <p:sp>
        <p:nvSpPr>
          <p:cNvPr id="6162" name="CaixaDeTexto 9"/>
          <p:cNvSpPr txBox="1">
            <a:spLocks noChangeArrowheads="1"/>
          </p:cNvSpPr>
          <p:nvPr/>
        </p:nvSpPr>
        <p:spPr bwMode="auto">
          <a:xfrm>
            <a:off x="5000628" y="5373688"/>
            <a:ext cx="3676646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Especialidade de Urologia na unidade;</a:t>
            </a:r>
          </a:p>
          <a:p>
            <a:r>
              <a:rPr lang="pt-BR" sz="1400" dirty="0">
                <a:latin typeface="Verdana" pitchFamily="34" charset="0"/>
              </a:rPr>
              <a:t>Exames de Laboratório;</a:t>
            </a:r>
          </a:p>
          <a:p>
            <a:r>
              <a:rPr lang="pt-BR" sz="1400" dirty="0">
                <a:latin typeface="Verdana" pitchFamily="34" charset="0"/>
              </a:rPr>
              <a:t>Ultrassonografia.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7171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sp>
        <p:nvSpPr>
          <p:cNvPr id="7172" name="CaixaDeTexto 1"/>
          <p:cNvSpPr txBox="1">
            <a:spLocks noChangeArrowheads="1"/>
          </p:cNvSpPr>
          <p:nvPr/>
        </p:nvSpPr>
        <p:spPr bwMode="auto">
          <a:xfrm>
            <a:off x="0" y="965200"/>
            <a:ext cx="91805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Verdana" pitchFamily="34" charset="0"/>
              </a:rPr>
              <a:t>CAMPANHA DA PREVENÇÃO DO ACIDENTE DO TRABALHO </a:t>
            </a:r>
          </a:p>
          <a:p>
            <a:pPr algn="ctr"/>
            <a:endParaRPr lang="pt-BR" sz="2000">
              <a:latin typeface="Verdana" pitchFamily="34" charset="0"/>
            </a:endParaRPr>
          </a:p>
          <a:p>
            <a:pPr algn="ctr"/>
            <a:endParaRPr lang="pt-BR" sz="1400">
              <a:latin typeface="Verdana" pitchFamily="34" charset="0"/>
            </a:endParaRPr>
          </a:p>
          <a:p>
            <a:endParaRPr lang="pt-BR" sz="1400"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546225"/>
          <a:ext cx="60960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1896"/>
                <a:gridCol w="1952104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Mês Julho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 Trabalhadores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83" name="Imagem 6"/>
          <p:cNvPicPr>
            <a:picLocks noChangeAspect="1"/>
          </p:cNvPicPr>
          <p:nvPr/>
        </p:nvPicPr>
        <p:blipFill>
          <a:blip r:embed="rId3"/>
          <a:srcRect t="5852" r="1710"/>
          <a:stretch>
            <a:fillRect/>
          </a:stretch>
        </p:blipFill>
        <p:spPr bwMode="auto">
          <a:xfrm>
            <a:off x="323852" y="2357430"/>
            <a:ext cx="4105272" cy="295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Imagem 7"/>
          <p:cNvPicPr>
            <a:picLocks noChangeAspect="1"/>
          </p:cNvPicPr>
          <p:nvPr/>
        </p:nvPicPr>
        <p:blipFill>
          <a:blip r:embed="rId4"/>
          <a:srcRect l="3463" t="6285"/>
          <a:stretch>
            <a:fillRect/>
          </a:stretch>
        </p:blipFill>
        <p:spPr bwMode="auto">
          <a:xfrm>
            <a:off x="4786314" y="2357430"/>
            <a:ext cx="4071967" cy="296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CaixaDeTexto 8"/>
          <p:cNvSpPr txBox="1">
            <a:spLocks noChangeArrowheads="1"/>
          </p:cNvSpPr>
          <p:nvPr/>
        </p:nvSpPr>
        <p:spPr bwMode="auto">
          <a:xfrm>
            <a:off x="250825" y="5373688"/>
            <a:ext cx="4249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>
                <a:latin typeface="Verdana" pitchFamily="34" charset="0"/>
              </a:rPr>
              <a:t>Ações que estimulam a prevenção;</a:t>
            </a:r>
          </a:p>
          <a:p>
            <a:endParaRPr lang="pt-BR" sz="1400">
              <a:latin typeface="Verdana" pitchFamily="34" charset="0"/>
            </a:endParaRPr>
          </a:p>
        </p:txBody>
      </p:sp>
      <p:sp>
        <p:nvSpPr>
          <p:cNvPr id="7186" name="CaixaDeTexto 9"/>
          <p:cNvSpPr txBox="1">
            <a:spLocks noChangeArrowheads="1"/>
          </p:cNvSpPr>
          <p:nvPr/>
        </p:nvSpPr>
        <p:spPr bwMode="auto">
          <a:xfrm>
            <a:off x="4857752" y="5373688"/>
            <a:ext cx="396239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Evento realizado no “</a:t>
            </a:r>
            <a:r>
              <a:rPr lang="pt-BR" sz="1400" dirty="0" err="1">
                <a:latin typeface="Verdana" pitchFamily="34" charset="0"/>
              </a:rPr>
              <a:t>Über</a:t>
            </a:r>
            <a:r>
              <a:rPr lang="pt-BR" sz="1400" dirty="0">
                <a:latin typeface="Verdana" pitchFamily="34" charset="0"/>
              </a:rPr>
              <a:t> Parque Sul “Roberto </a:t>
            </a:r>
            <a:r>
              <a:rPr lang="pt-BR" sz="1400" dirty="0" err="1">
                <a:latin typeface="Verdana" pitchFamily="34" charset="0"/>
              </a:rPr>
              <a:t>Francói</a:t>
            </a:r>
            <a:r>
              <a:rPr lang="pt-BR" sz="1400" dirty="0">
                <a:latin typeface="Verdana" pitchFamily="34" charset="0"/>
              </a:rPr>
              <a:t> que contou com a presença de trabalhadores que trabalham próximo ao parque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8195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sp>
        <p:nvSpPr>
          <p:cNvPr id="8196" name="CaixaDeTexto 1"/>
          <p:cNvSpPr txBox="1">
            <a:spLocks noChangeArrowheads="1"/>
          </p:cNvSpPr>
          <p:nvPr/>
        </p:nvSpPr>
        <p:spPr bwMode="auto">
          <a:xfrm>
            <a:off x="0" y="965200"/>
            <a:ext cx="91805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Verdana" pitchFamily="34" charset="0"/>
              </a:rPr>
              <a:t>ATENDIMENTO ODONTOLÓGICO NOS CANTEIROS </a:t>
            </a:r>
          </a:p>
          <a:p>
            <a:pPr algn="ctr"/>
            <a:endParaRPr lang="pt-BR" sz="2000">
              <a:latin typeface="Verdana" pitchFamily="34" charset="0"/>
            </a:endParaRPr>
          </a:p>
          <a:p>
            <a:pPr algn="ctr"/>
            <a:endParaRPr lang="pt-BR" sz="1400">
              <a:latin typeface="Verdana" pitchFamily="34" charset="0"/>
            </a:endParaRPr>
          </a:p>
          <a:p>
            <a:endParaRPr lang="pt-BR" sz="1400"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546225"/>
          <a:ext cx="6096000" cy="518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27920"/>
                <a:gridCol w="1872208"/>
                <a:gridCol w="189587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Agosto a Novembro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 </a:t>
                      </a:r>
                    </a:p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Canteiros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1200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Atendimentos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07" name="Imagem 6"/>
          <p:cNvPicPr>
            <a:picLocks noChangeAspect="1"/>
          </p:cNvPicPr>
          <p:nvPr/>
        </p:nvPicPr>
        <p:blipFill>
          <a:blip r:embed="rId3"/>
          <a:srcRect r="2180" b="7009"/>
          <a:stretch>
            <a:fillRect/>
          </a:stretch>
        </p:blipFill>
        <p:spPr bwMode="auto">
          <a:xfrm>
            <a:off x="371475" y="2300288"/>
            <a:ext cx="3986211" cy="28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Imagem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2316163"/>
            <a:ext cx="43180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CaixaDeTexto 8"/>
          <p:cNvSpPr txBox="1">
            <a:spLocks noChangeArrowheads="1"/>
          </p:cNvSpPr>
          <p:nvPr/>
        </p:nvSpPr>
        <p:spPr bwMode="auto">
          <a:xfrm>
            <a:off x="393701" y="5187277"/>
            <a:ext cx="40354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Facilidade para trabalhador por conta do </a:t>
            </a:r>
          </a:p>
          <a:p>
            <a:r>
              <a:rPr lang="pt-BR" sz="1400" dirty="0">
                <a:latin typeface="Verdana" pitchFamily="34" charset="0"/>
              </a:rPr>
              <a:t>horário que ficam na obra;</a:t>
            </a:r>
          </a:p>
          <a:p>
            <a:r>
              <a:rPr lang="pt-BR" sz="1400" dirty="0">
                <a:latin typeface="Verdana" pitchFamily="34" charset="0"/>
              </a:rPr>
              <a:t>Ações que estimulam a prevenção;</a:t>
            </a:r>
          </a:p>
          <a:p>
            <a:r>
              <a:rPr lang="pt-BR" sz="1400" dirty="0">
                <a:latin typeface="Verdana" pitchFamily="34" charset="0"/>
              </a:rPr>
              <a:t>Ações comunitárias realizadas no calçadão.</a:t>
            </a:r>
          </a:p>
          <a:p>
            <a:endParaRPr lang="pt-BR" sz="1400" dirty="0">
              <a:latin typeface="Verdana" pitchFamily="34" charset="0"/>
            </a:endParaRPr>
          </a:p>
        </p:txBody>
      </p:sp>
      <p:sp>
        <p:nvSpPr>
          <p:cNvPr id="8210" name="CaixaDeTexto 9"/>
          <p:cNvSpPr txBox="1">
            <a:spLocks noChangeArrowheads="1"/>
          </p:cNvSpPr>
          <p:nvPr/>
        </p:nvSpPr>
        <p:spPr bwMode="auto">
          <a:xfrm>
            <a:off x="4714876" y="5214950"/>
            <a:ext cx="4230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Procedimentos:</a:t>
            </a:r>
          </a:p>
          <a:p>
            <a:r>
              <a:rPr lang="pt-BR" sz="1400" dirty="0">
                <a:latin typeface="Verdana" pitchFamily="34" charset="0"/>
              </a:rPr>
              <a:t>Restauração;</a:t>
            </a:r>
          </a:p>
          <a:p>
            <a:r>
              <a:rPr lang="pt-BR" sz="1400" dirty="0">
                <a:latin typeface="Verdana" pitchFamily="34" charset="0"/>
              </a:rPr>
              <a:t>Profilaxia;</a:t>
            </a:r>
          </a:p>
          <a:p>
            <a:r>
              <a:rPr lang="pt-BR" sz="1400" dirty="0">
                <a:latin typeface="Verdana" pitchFamily="34" charset="0"/>
              </a:rPr>
              <a:t>Gengivite e Orientações de Higiene.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9219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sp>
        <p:nvSpPr>
          <p:cNvPr id="9220" name="CaixaDeTexto 1"/>
          <p:cNvSpPr txBox="1">
            <a:spLocks noChangeArrowheads="1"/>
          </p:cNvSpPr>
          <p:nvPr/>
        </p:nvSpPr>
        <p:spPr bwMode="auto">
          <a:xfrm>
            <a:off x="0" y="965200"/>
            <a:ext cx="91805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Verdana" pitchFamily="34" charset="0"/>
              </a:rPr>
              <a:t>OS IMPACTOS DO ESOCIAL NA SAÚDE E SEGURANÇA DO TRABALHO </a:t>
            </a:r>
          </a:p>
          <a:p>
            <a:pPr algn="ctr"/>
            <a:endParaRPr lang="pt-BR" sz="2000">
              <a:latin typeface="Verdana" pitchFamily="34" charset="0"/>
            </a:endParaRPr>
          </a:p>
          <a:p>
            <a:pPr algn="ctr"/>
            <a:endParaRPr lang="pt-BR" sz="1400">
              <a:latin typeface="Verdana" pitchFamily="34" charset="0"/>
            </a:endParaRPr>
          </a:p>
          <a:p>
            <a:endParaRPr lang="pt-BR" sz="1400"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546225"/>
          <a:ext cx="60960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5912"/>
                <a:gridCol w="1944216"/>
                <a:gridCol w="189587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Agosto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Participantes</a:t>
                      </a:r>
                      <a:endParaRPr lang="pt-BR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31" name="Imagem 6"/>
          <p:cNvPicPr>
            <a:picLocks noChangeAspect="1"/>
          </p:cNvPicPr>
          <p:nvPr/>
        </p:nvPicPr>
        <p:blipFill>
          <a:blip r:embed="rId3"/>
          <a:srcRect l="3564" r="-1140"/>
          <a:stretch>
            <a:fillRect/>
          </a:stretch>
        </p:blipFill>
        <p:spPr bwMode="auto">
          <a:xfrm>
            <a:off x="285720" y="2525713"/>
            <a:ext cx="421484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Imagem 7"/>
          <p:cNvPicPr>
            <a:picLocks noChangeAspect="1"/>
          </p:cNvPicPr>
          <p:nvPr/>
        </p:nvPicPr>
        <p:blipFill>
          <a:blip r:embed="rId4"/>
          <a:srcRect l="4375" r="2977"/>
          <a:stretch>
            <a:fillRect/>
          </a:stretch>
        </p:blipFill>
        <p:spPr bwMode="auto">
          <a:xfrm>
            <a:off x="4857752" y="2527300"/>
            <a:ext cx="400052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CaixaDeTexto 8"/>
          <p:cNvSpPr txBox="1">
            <a:spLocks noChangeArrowheads="1"/>
          </p:cNvSpPr>
          <p:nvPr/>
        </p:nvSpPr>
        <p:spPr bwMode="auto">
          <a:xfrm>
            <a:off x="250825" y="5072074"/>
            <a:ext cx="4249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Principais implicações das empresas em não</a:t>
            </a:r>
          </a:p>
          <a:p>
            <a:r>
              <a:rPr lang="pt-BR" sz="1400" dirty="0">
                <a:latin typeface="Verdana" pitchFamily="34" charset="0"/>
              </a:rPr>
              <a:t>cumprir as questões de saúde e Segurança;</a:t>
            </a:r>
          </a:p>
          <a:p>
            <a:endParaRPr lang="pt-BR" sz="1400" dirty="0">
              <a:latin typeface="Verdana" pitchFamily="34" charset="0"/>
            </a:endParaRPr>
          </a:p>
          <a:p>
            <a:r>
              <a:rPr lang="pt-BR" sz="1400" dirty="0">
                <a:latin typeface="Verdana" pitchFamily="34" charset="0"/>
              </a:rPr>
              <a:t>Impactos do </a:t>
            </a:r>
            <a:r>
              <a:rPr lang="pt-BR" sz="1400" dirty="0" err="1">
                <a:latin typeface="Verdana" pitchFamily="34" charset="0"/>
              </a:rPr>
              <a:t>eSocial</a:t>
            </a:r>
            <a:r>
              <a:rPr lang="pt-BR" sz="1400" dirty="0">
                <a:latin typeface="Verdana" pitchFamily="34" charset="0"/>
              </a:rPr>
              <a:t> nas empresas.</a:t>
            </a:r>
          </a:p>
        </p:txBody>
      </p:sp>
      <p:sp>
        <p:nvSpPr>
          <p:cNvPr id="9234" name="CaixaDeTexto 9"/>
          <p:cNvSpPr txBox="1">
            <a:spLocks noChangeArrowheads="1"/>
          </p:cNvSpPr>
          <p:nvPr/>
        </p:nvSpPr>
        <p:spPr bwMode="auto">
          <a:xfrm>
            <a:off x="4913345" y="5116969"/>
            <a:ext cx="394493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Verdana" pitchFamily="34" charset="0"/>
              </a:rPr>
              <a:t>Principais produtos de saúde e segurança e respectivos arquivos.</a:t>
            </a:r>
          </a:p>
          <a:p>
            <a:endParaRPr lang="pt-BR" sz="1400" dirty="0">
              <a:latin typeface="Verdana" pitchFamily="34" charset="0"/>
            </a:endParaRPr>
          </a:p>
          <a:p>
            <a:r>
              <a:rPr lang="pt-BR" sz="1400" dirty="0">
                <a:latin typeface="Verdana" pitchFamily="34" charset="0"/>
              </a:rPr>
              <a:t>Evento promovido em todas nossas unidades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0243" name="Espaço Reservado para Conteúdo 7" descr="Power Poi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6863" cy="6983413"/>
          </a:xfrm>
        </p:spPr>
      </p:pic>
      <p:sp>
        <p:nvSpPr>
          <p:cNvPr id="10244" name="CaixaDeTexto 1"/>
          <p:cNvSpPr txBox="1">
            <a:spLocks noChangeArrowheads="1"/>
          </p:cNvSpPr>
          <p:nvPr/>
        </p:nvSpPr>
        <p:spPr bwMode="auto">
          <a:xfrm>
            <a:off x="1162050" y="2073275"/>
            <a:ext cx="681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altLang="pt-BR" sz="2800">
              <a:solidFill>
                <a:schemeClr val="bg1"/>
              </a:solidFill>
              <a:latin typeface="Prometo Trial"/>
            </a:endParaRPr>
          </a:p>
        </p:txBody>
      </p:sp>
      <p:pic>
        <p:nvPicPr>
          <p:cNvPr id="10245" name="Imagem 5939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727075"/>
            <a:ext cx="331311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Imagem 14"/>
          <p:cNvPicPr>
            <a:picLocks noChangeAspect="1"/>
          </p:cNvPicPr>
          <p:nvPr/>
        </p:nvPicPr>
        <p:blipFill>
          <a:blip r:embed="rId4"/>
          <a:srcRect b="-432"/>
          <a:stretch>
            <a:fillRect/>
          </a:stretch>
        </p:blipFill>
        <p:spPr bwMode="auto">
          <a:xfrm>
            <a:off x="6875463" y="3068638"/>
            <a:ext cx="20177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tângulo 4"/>
          <p:cNvSpPr>
            <a:spLocks noChangeArrowheads="1"/>
          </p:cNvSpPr>
          <p:nvPr/>
        </p:nvSpPr>
        <p:spPr bwMode="auto">
          <a:xfrm>
            <a:off x="323850" y="2060575"/>
            <a:ext cx="53276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1400" b="1">
                <a:latin typeface="Verdana" pitchFamily="34" charset="0"/>
              </a:rPr>
              <a:t>Controle de Perigos e Riscos no Canteiro</a:t>
            </a:r>
          </a:p>
          <a:p>
            <a:pPr algn="ctr"/>
            <a:r>
              <a:rPr lang="pt-BR" sz="1400">
                <a:latin typeface="Verdana" pitchFamily="34" charset="0"/>
              </a:rPr>
              <a:t>R. Pagano Empreendimentos e Participações - Franca</a:t>
            </a:r>
          </a:p>
          <a:p>
            <a:pPr algn="ctr"/>
            <a:r>
              <a:rPr lang="pt-BR" sz="1400">
                <a:latin typeface="Verdana" pitchFamily="34" charset="0"/>
              </a:rPr>
              <a:t>Obra: Grand Palladium</a:t>
            </a:r>
          </a:p>
          <a:p>
            <a:pPr algn="ctr"/>
            <a:endParaRPr lang="pt-BR" sz="1400">
              <a:latin typeface="Verdan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1400" b="1">
                <a:latin typeface="Verdana" pitchFamily="34" charset="0"/>
              </a:rPr>
              <a:t>Controle da Saúde no Canteiro</a:t>
            </a:r>
          </a:p>
          <a:p>
            <a:pPr algn="ctr"/>
            <a:r>
              <a:rPr lang="pt-BR" sz="1400">
                <a:latin typeface="Verdana" pitchFamily="34" charset="0"/>
              </a:rPr>
              <a:t>MRV Engenharia - Ribeirão Preto</a:t>
            </a:r>
          </a:p>
          <a:p>
            <a:pPr algn="ctr"/>
            <a:r>
              <a:rPr lang="pt-BR" sz="1400">
                <a:latin typeface="Verdana" pitchFamily="34" charset="0"/>
              </a:rPr>
              <a:t> Obra: Parque das Roseiras</a:t>
            </a:r>
          </a:p>
          <a:p>
            <a:pPr algn="ctr"/>
            <a:endParaRPr lang="pt-BR" sz="1400" b="1">
              <a:latin typeface="Verdana" pitchFamily="34" charset="0"/>
            </a:endParaRPr>
          </a:p>
          <a:p>
            <a:pPr algn="ctr"/>
            <a:endParaRPr lang="pt-BR" sz="1400" b="1">
              <a:latin typeface="Verdana" pitchFamily="34" charset="0"/>
            </a:endParaRPr>
          </a:p>
          <a:p>
            <a:pPr algn="ctr"/>
            <a:r>
              <a:rPr lang="pt-BR" sz="1400" b="1">
                <a:latin typeface="Verdana" pitchFamily="34" charset="0"/>
              </a:rPr>
              <a:t>Gerenciamento Ambiental do Entorno da Obra</a:t>
            </a:r>
          </a:p>
          <a:p>
            <a:pPr algn="ctr"/>
            <a:r>
              <a:rPr lang="pt-BR" sz="1400">
                <a:latin typeface="Verdana" pitchFamily="34" charset="0"/>
              </a:rPr>
              <a:t>TAP Construtora - Bonfim Paulista</a:t>
            </a:r>
          </a:p>
          <a:p>
            <a:pPr algn="ctr"/>
            <a:r>
              <a:rPr lang="pt-BR" sz="1400">
                <a:latin typeface="Verdana" pitchFamily="34" charset="0"/>
              </a:rPr>
              <a:t>Obra: Pagano Mirante do Bonfim Residencial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346</Words>
  <Application>Microsoft Office PowerPoint</Application>
  <PresentationFormat>Apresentação na tela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Prometo Trial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karen.grimello</dc:creator>
  <cp:lastModifiedBy>Marcio</cp:lastModifiedBy>
  <cp:revision>49</cp:revision>
  <dcterms:created xsi:type="dcterms:W3CDTF">2015-09-01T19:39:00Z</dcterms:created>
  <dcterms:modified xsi:type="dcterms:W3CDTF">2017-11-22T22:59:00Z</dcterms:modified>
</cp:coreProperties>
</file>