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57" r:id="rId4"/>
    <p:sldId id="261" r:id="rId5"/>
    <p:sldId id="262" r:id="rId6"/>
    <p:sldId id="263" r:id="rId7"/>
    <p:sldId id="264" r:id="rId8"/>
    <p:sldId id="265" r:id="rId9"/>
    <p:sldId id="273" r:id="rId10"/>
    <p:sldId id="267" r:id="rId11"/>
    <p:sldId id="269" r:id="rId12"/>
    <p:sldId id="258" r:id="rId1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366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85CADF-8E90-4E44-97E5-F02EA8B15DFF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88BCF7-93DF-45B5-9E14-E8161056CF6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BBCE8E-EFFF-4C26-A298-B3A4FE96758E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de texto mestres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98F41C5-2781-4635-976C-48C53EB826E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5A01-0D44-4B99-896E-3D694E00ADFD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B457A-B29C-448A-8314-686956C23B0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9736-41A4-4248-92DE-384553C373C2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294E4-00B0-412F-9DC3-C81A36CE6AE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C0C5-013C-41C7-BE81-E4F85DE813D5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13110-D189-4943-83FD-EABB22071B3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E8BA-EF20-46E0-A3BD-53870878B86E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8CCDC-BBEB-411A-95C8-F5CD67E7C8A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BFC9-0F3E-4E0C-A8F9-2A617466DC09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B597D-059A-4022-B241-8C3C9A4B606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9A5E-553A-4E2F-823E-2E90785AF21D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C17E0-E913-4681-B5FB-EA29956DC06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B223-8BD5-412F-B9FD-12FA45A5A1C7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5B583-FD9A-4AB8-81E5-4CCE4D50F96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E7A6-096F-4ABD-8443-7C9CFCD2DADA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1CA97-F7EB-41BD-9FA9-22BCC0900A0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0B79-9DAA-44C6-A2EF-82D5174A0500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5FCD-6A9D-4DEB-88F2-9F4D6332326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1471-25FA-4650-BD52-64DD15C8A0C3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3D837-7F29-413F-8F0E-6B51D18FD18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Arraste a imagem para o espaço reservado ou clique no ícone para adicionar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B3154-BF7F-4B20-8627-43180F20E661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D9F25-D92F-47C7-A0E3-717F7929F72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estilo do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de texto mestres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6DB269-684D-45B7-B5D9-F7B5D8D3C547}" type="datetimeFigureOut">
              <a:rPr lang="pt-BR" altLang="pt-BR"/>
              <a:pPr>
                <a:defRPr/>
              </a:pPr>
              <a:t>31/01/2018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21F51B2-2D6C-44AB-93AA-D980C19DB73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9"/>
          <p:cNvPicPr>
            <a:picLocks noChangeAspect="1"/>
          </p:cNvPicPr>
          <p:nvPr/>
        </p:nvPicPr>
        <p:blipFill>
          <a:blip r:embed="rId3"/>
          <a:srcRect l="14563" t="14983" r="50787" b="72411"/>
          <a:stretch>
            <a:fillRect/>
          </a:stretch>
        </p:blipFill>
        <p:spPr bwMode="auto">
          <a:xfrm>
            <a:off x="1349375" y="3903663"/>
            <a:ext cx="6381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aixaDeTexto 22"/>
          <p:cNvSpPr txBox="1">
            <a:spLocks noChangeArrowheads="1"/>
          </p:cNvSpPr>
          <p:nvPr/>
        </p:nvSpPr>
        <p:spPr bwMode="auto">
          <a:xfrm>
            <a:off x="3343275" y="3382963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 b="1"/>
              <a:t>PARÁ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892300" y="4838700"/>
            <a:ext cx="2165350" cy="206375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93" name="CaixaDeTexto 26"/>
          <p:cNvSpPr txBox="1">
            <a:spLocks noChangeArrowheads="1"/>
          </p:cNvSpPr>
          <p:nvPr/>
        </p:nvSpPr>
        <p:spPr bwMode="auto">
          <a:xfrm>
            <a:off x="2024063" y="4737100"/>
            <a:ext cx="194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/>
              <a:t>Total de Empresas</a:t>
            </a:r>
          </a:p>
        </p:txBody>
      </p:sp>
      <p:sp>
        <p:nvSpPr>
          <p:cNvPr id="12294" name="Retângulo 27"/>
          <p:cNvSpPr>
            <a:spLocks noChangeArrowheads="1"/>
          </p:cNvSpPr>
          <p:nvPr/>
        </p:nvSpPr>
        <p:spPr bwMode="auto">
          <a:xfrm>
            <a:off x="352425" y="1444625"/>
            <a:ext cx="84375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3800" b="1">
                <a:solidFill>
                  <a:srgbClr val="13664C"/>
                </a:solidFill>
              </a:rPr>
              <a:t>Atendimentos em SSI 2017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459163" y="3995738"/>
            <a:ext cx="2163762" cy="206375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96" name="Retângulo 30"/>
          <p:cNvSpPr>
            <a:spLocks noChangeArrowheads="1"/>
          </p:cNvSpPr>
          <p:nvPr/>
        </p:nvSpPr>
        <p:spPr bwMode="auto">
          <a:xfrm>
            <a:off x="352425" y="1995488"/>
            <a:ext cx="3941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500">
                <a:solidFill>
                  <a:srgbClr val="13664C"/>
                </a:solidFill>
              </a:rPr>
              <a:t>Empresa de Construção Civil</a:t>
            </a:r>
          </a:p>
        </p:txBody>
      </p:sp>
      <p:sp>
        <p:nvSpPr>
          <p:cNvPr id="12297" name="Retângulo 31"/>
          <p:cNvSpPr>
            <a:spLocks noChangeArrowheads="1"/>
          </p:cNvSpPr>
          <p:nvPr/>
        </p:nvSpPr>
        <p:spPr bwMode="auto">
          <a:xfrm>
            <a:off x="4948238" y="5200650"/>
            <a:ext cx="2782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000" i="1">
                <a:solidFill>
                  <a:srgbClr val="203864"/>
                </a:solidFill>
              </a:rPr>
              <a:t>Fonte: Painel de Mercado 2017 – Unimercado/CNI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446" y="2419350"/>
            <a:ext cx="83702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13664C"/>
                </a:solidFill>
              </a:rPr>
              <a:t>São </a:t>
            </a:r>
            <a:r>
              <a:rPr lang="pt-BR" sz="2000" b="1" dirty="0" smtClean="0">
                <a:solidFill>
                  <a:srgbClr val="13664C"/>
                </a:solidFill>
              </a:rPr>
              <a:t>770 </a:t>
            </a:r>
            <a:r>
              <a:rPr lang="pt-BR" sz="2000" b="1" dirty="0">
                <a:solidFill>
                  <a:srgbClr val="13664C"/>
                </a:solidFill>
              </a:rPr>
              <a:t>estabelecimentos </a:t>
            </a:r>
            <a:r>
              <a:rPr lang="pt-BR" sz="2000" b="1" dirty="0" smtClean="0">
                <a:solidFill>
                  <a:srgbClr val="13664C"/>
                </a:solidFill>
              </a:rPr>
              <a:t>contribuintes do SESI - Segmento </a:t>
            </a:r>
            <a:r>
              <a:rPr lang="pt-BR" sz="2000" b="1" dirty="0">
                <a:solidFill>
                  <a:srgbClr val="13664C"/>
                </a:solidFill>
              </a:rPr>
              <a:t>da Construção </a:t>
            </a:r>
            <a:r>
              <a:rPr lang="pt-BR" sz="2000" b="1" dirty="0" smtClean="0">
                <a:solidFill>
                  <a:srgbClr val="13664C"/>
                </a:solidFill>
              </a:rPr>
              <a:t>Civil</a:t>
            </a:r>
            <a:endParaRPr lang="pt-BR" sz="2000" b="1" dirty="0">
              <a:solidFill>
                <a:srgbClr val="13664C"/>
              </a:solidFill>
            </a:endParaRPr>
          </a:p>
          <a:p>
            <a:pPr>
              <a:defRPr/>
            </a:pPr>
            <a:endParaRPr lang="pt-BR" sz="2000" dirty="0">
              <a:solidFill>
                <a:srgbClr val="13664C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rgbClr val="13664C"/>
                </a:solidFill>
              </a:rPr>
              <a:t>O</a:t>
            </a:r>
            <a:r>
              <a:rPr lang="pt-BR" sz="2000" dirty="0" smtClean="0">
                <a:solidFill>
                  <a:srgbClr val="13664C"/>
                </a:solidFill>
              </a:rPr>
              <a:t> </a:t>
            </a:r>
            <a:r>
              <a:rPr lang="pt-BR" sz="2000" dirty="0">
                <a:solidFill>
                  <a:srgbClr val="13664C"/>
                </a:solidFill>
              </a:rPr>
              <a:t>SESI atendeu </a:t>
            </a:r>
            <a:r>
              <a:rPr lang="pt-BR" sz="2000" b="1" dirty="0">
                <a:solidFill>
                  <a:srgbClr val="13664C"/>
                </a:solidFill>
              </a:rPr>
              <a:t>154 estabelecimentos</a:t>
            </a:r>
            <a:r>
              <a:rPr lang="pt-BR" sz="2000" dirty="0">
                <a:solidFill>
                  <a:srgbClr val="13664C"/>
                </a:solidFill>
              </a:rPr>
              <a:t> </a:t>
            </a:r>
            <a:r>
              <a:rPr lang="pt-BR" sz="2000" dirty="0" smtClean="0">
                <a:solidFill>
                  <a:srgbClr val="13664C"/>
                </a:solidFill>
              </a:rPr>
              <a:t>desse total</a:t>
            </a:r>
            <a:endParaRPr lang="pt-BR" sz="2000" dirty="0">
              <a:solidFill>
                <a:srgbClr val="13664C"/>
              </a:solidFill>
            </a:endParaRPr>
          </a:p>
          <a:p>
            <a:pPr>
              <a:defRPr/>
            </a:pPr>
            <a:endParaRPr lang="pt-BR" sz="2000" dirty="0">
              <a:solidFill>
                <a:srgbClr val="13664C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rgbClr val="13664C"/>
                </a:solidFill>
              </a:rPr>
              <a:t>Dos 154 </a:t>
            </a:r>
            <a:r>
              <a:rPr lang="pt-BR" sz="2000" dirty="0" smtClean="0">
                <a:solidFill>
                  <a:srgbClr val="13664C"/>
                </a:solidFill>
              </a:rPr>
              <a:t>atendidos,  1</a:t>
            </a:r>
            <a:r>
              <a:rPr lang="pt-BR" sz="2000" b="1" dirty="0" smtClean="0">
                <a:solidFill>
                  <a:srgbClr val="13664C"/>
                </a:solidFill>
              </a:rPr>
              <a:t>42</a:t>
            </a:r>
            <a:r>
              <a:rPr lang="pt-BR" sz="2000" dirty="0" smtClean="0">
                <a:solidFill>
                  <a:srgbClr val="13664C"/>
                </a:solidFill>
              </a:rPr>
              <a:t> </a:t>
            </a:r>
            <a:r>
              <a:rPr lang="pt-BR" sz="2000" dirty="0">
                <a:solidFill>
                  <a:srgbClr val="13664C"/>
                </a:solidFill>
              </a:rPr>
              <a:t>são </a:t>
            </a:r>
            <a:r>
              <a:rPr lang="pt-BR" sz="2000" dirty="0" smtClean="0">
                <a:solidFill>
                  <a:srgbClr val="13664C"/>
                </a:solidFill>
              </a:rPr>
              <a:t>Contribuintes do SESI</a:t>
            </a:r>
            <a:endParaRPr lang="pt-BR" sz="2000" dirty="0">
              <a:solidFill>
                <a:srgbClr val="13664C"/>
              </a:solidFill>
            </a:endParaRPr>
          </a:p>
          <a:p>
            <a:pPr>
              <a:defRPr/>
            </a:pPr>
            <a:endParaRPr lang="pt-BR" sz="2000" dirty="0">
              <a:solidFill>
                <a:srgbClr val="13664C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rgbClr val="13664C"/>
                </a:solidFill>
              </a:rPr>
              <a:t>Foram </a:t>
            </a:r>
            <a:r>
              <a:rPr lang="pt-BR" sz="2000" dirty="0" smtClean="0">
                <a:solidFill>
                  <a:srgbClr val="13664C"/>
                </a:solidFill>
              </a:rPr>
              <a:t>atendidas </a:t>
            </a:r>
            <a:r>
              <a:rPr lang="pt-BR" sz="2000" b="1" dirty="0" smtClean="0">
                <a:solidFill>
                  <a:srgbClr val="13664C"/>
                </a:solidFill>
              </a:rPr>
              <a:t>22</a:t>
            </a:r>
            <a:r>
              <a:rPr lang="pt-BR" sz="2000" dirty="0" smtClean="0">
                <a:solidFill>
                  <a:srgbClr val="13664C"/>
                </a:solidFill>
              </a:rPr>
              <a:t> </a:t>
            </a:r>
            <a:r>
              <a:rPr lang="pt-BR" sz="2000" dirty="0">
                <a:solidFill>
                  <a:srgbClr val="13664C"/>
                </a:solidFill>
              </a:rPr>
              <a:t>empresas atendidas em </a:t>
            </a:r>
            <a:r>
              <a:rPr lang="pt-BR" sz="2000" b="1" dirty="0" smtClean="0">
                <a:solidFill>
                  <a:srgbClr val="13664C"/>
                </a:solidFill>
              </a:rPr>
              <a:t>SST</a:t>
            </a:r>
            <a:endParaRPr lang="pt-BR" sz="2000" b="1" dirty="0">
              <a:solidFill>
                <a:srgbClr val="13664C"/>
              </a:solidFill>
            </a:endParaRPr>
          </a:p>
        </p:txBody>
      </p:sp>
      <p:sp>
        <p:nvSpPr>
          <p:cNvPr id="13315" name="CaixaDeTexto 5"/>
          <p:cNvSpPr txBox="1">
            <a:spLocks noChangeArrowheads="1"/>
          </p:cNvSpPr>
          <p:nvPr/>
        </p:nvSpPr>
        <p:spPr bwMode="auto">
          <a:xfrm>
            <a:off x="2418373" y="1646238"/>
            <a:ext cx="3744546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3000" b="1" dirty="0" smtClean="0">
                <a:solidFill>
                  <a:srgbClr val="13664C"/>
                </a:solidFill>
              </a:rPr>
              <a:t>Atendimento </a:t>
            </a:r>
            <a:r>
              <a:rPr lang="pt-BR" altLang="pt-BR" sz="3000" b="1" dirty="0">
                <a:solidFill>
                  <a:srgbClr val="13664C"/>
                </a:solidFill>
              </a:rPr>
              <a:t>/ 2017</a:t>
            </a:r>
            <a:endParaRPr lang="pt-BR" altLang="pt-BR" sz="3000" dirty="0">
              <a:solidFill>
                <a:srgbClr val="1366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815975" y="2622550"/>
            <a:ext cx="34559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defTabSz="666750">
              <a:spcAft>
                <a:spcPct val="15000"/>
              </a:spcAft>
            </a:pPr>
            <a:r>
              <a:rPr lang="pt-BR" altLang="pt-BR" sz="4400" b="1">
                <a:solidFill>
                  <a:srgbClr val="13664C"/>
                </a:solidFill>
                <a:latin typeface="Trebuchet MS" pitchFamily="34" charset="0"/>
              </a:rPr>
              <a:t>OBRIGADO!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588" y="4116388"/>
            <a:ext cx="33813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3128963" y="1268413"/>
            <a:ext cx="5764212" cy="5337175"/>
            <a:chOff x="1953396" y="1268760"/>
            <a:chExt cx="5984236" cy="5157192"/>
          </a:xfrm>
        </p:grpSpPr>
        <p:pic>
          <p:nvPicPr>
            <p:cNvPr id="4100" name="Imagem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53396" y="1268760"/>
              <a:ext cx="5908969" cy="515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CaixaDeTexto 6"/>
            <p:cNvSpPr txBox="1">
              <a:spLocks noChangeArrowheads="1"/>
            </p:cNvSpPr>
            <p:nvPr/>
          </p:nvSpPr>
          <p:spPr bwMode="auto">
            <a:xfrm rot="-3091684">
              <a:off x="2638869" y="3460558"/>
              <a:ext cx="12448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400">
                  <a:solidFill>
                    <a:schemeClr val="bg1"/>
                  </a:solidFill>
                </a:rPr>
                <a:t>Oriximiná</a:t>
              </a:r>
            </a:p>
          </p:txBody>
        </p:sp>
        <p:sp>
          <p:nvSpPr>
            <p:cNvPr id="4102" name="CaixaDeTexto 7"/>
            <p:cNvSpPr txBox="1">
              <a:spLocks noChangeArrowheads="1"/>
            </p:cNvSpPr>
            <p:nvPr/>
          </p:nvSpPr>
          <p:spPr bwMode="auto">
            <a:xfrm rot="-3091684">
              <a:off x="3259088" y="4187101"/>
              <a:ext cx="9613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400">
                  <a:solidFill>
                    <a:schemeClr val="bg1"/>
                  </a:solidFill>
                </a:rPr>
                <a:t>Itaituba</a:t>
              </a:r>
            </a:p>
          </p:txBody>
        </p:sp>
        <p:sp>
          <p:nvSpPr>
            <p:cNvPr id="4103" name="CaixaDeTexto 8"/>
            <p:cNvSpPr txBox="1">
              <a:spLocks noChangeArrowheads="1"/>
            </p:cNvSpPr>
            <p:nvPr/>
          </p:nvSpPr>
          <p:spPr bwMode="auto">
            <a:xfrm rot="-3091684">
              <a:off x="3641985" y="3485830"/>
              <a:ext cx="10033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400">
                  <a:solidFill>
                    <a:schemeClr val="bg1"/>
                  </a:solidFill>
                </a:rPr>
                <a:t>Santarém</a:t>
              </a:r>
            </a:p>
          </p:txBody>
        </p:sp>
        <p:sp>
          <p:nvSpPr>
            <p:cNvPr id="4104" name="CaixaDeTexto 9"/>
            <p:cNvSpPr txBox="1">
              <a:spLocks noChangeArrowheads="1"/>
            </p:cNvSpPr>
            <p:nvPr/>
          </p:nvSpPr>
          <p:spPr bwMode="auto">
            <a:xfrm rot="-3091684">
              <a:off x="3596116" y="2413164"/>
              <a:ext cx="924117" cy="52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675"/>
                </a:lnSpc>
              </a:pPr>
              <a:r>
                <a:rPr lang="pt-BR" altLang="pt-BR" sz="1400">
                  <a:solidFill>
                    <a:schemeClr val="bg1"/>
                  </a:solidFill>
                </a:rPr>
                <a:t>Monte </a:t>
              </a:r>
              <a:br>
                <a:rPr lang="pt-BR" altLang="pt-BR" sz="1400">
                  <a:solidFill>
                    <a:schemeClr val="bg1"/>
                  </a:solidFill>
                </a:rPr>
              </a:br>
              <a:r>
                <a:rPr lang="pt-BR" altLang="pt-BR" sz="1400">
                  <a:solidFill>
                    <a:schemeClr val="bg1"/>
                  </a:solidFill>
                </a:rPr>
                <a:t>Alegre</a:t>
              </a:r>
            </a:p>
          </p:txBody>
        </p:sp>
        <p:sp>
          <p:nvSpPr>
            <p:cNvPr id="4105" name="CaixaDeTexto 10"/>
            <p:cNvSpPr txBox="1">
              <a:spLocks noChangeArrowheads="1"/>
            </p:cNvSpPr>
            <p:nvPr/>
          </p:nvSpPr>
          <p:spPr bwMode="auto">
            <a:xfrm rot="-3091684">
              <a:off x="3948267" y="4236634"/>
              <a:ext cx="9729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400">
                  <a:solidFill>
                    <a:schemeClr val="bg1"/>
                  </a:solidFill>
                </a:rPr>
                <a:t>Altamira</a:t>
              </a:r>
            </a:p>
          </p:txBody>
        </p:sp>
        <p:sp>
          <p:nvSpPr>
            <p:cNvPr id="4106" name="CaixaDeTexto 11"/>
            <p:cNvSpPr txBox="1">
              <a:spLocks noChangeArrowheads="1"/>
            </p:cNvSpPr>
            <p:nvPr/>
          </p:nvSpPr>
          <p:spPr bwMode="auto">
            <a:xfrm rot="-3091684">
              <a:off x="5357179" y="3596723"/>
              <a:ext cx="7200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400">
                  <a:solidFill>
                    <a:schemeClr val="bg1"/>
                  </a:solidFill>
                </a:rPr>
                <a:t>Tucuruí</a:t>
              </a:r>
            </a:p>
          </p:txBody>
        </p:sp>
        <p:sp>
          <p:nvSpPr>
            <p:cNvPr id="4107" name="CaixaDeTexto 12"/>
            <p:cNvSpPr txBox="1">
              <a:spLocks noChangeArrowheads="1"/>
            </p:cNvSpPr>
            <p:nvPr/>
          </p:nvSpPr>
          <p:spPr bwMode="auto">
            <a:xfrm rot="-3091684">
              <a:off x="5661952" y="4463347"/>
              <a:ext cx="10046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400">
                  <a:solidFill>
                    <a:schemeClr val="bg1"/>
                  </a:solidFill>
                </a:rPr>
                <a:t>Marabá</a:t>
              </a:r>
            </a:p>
          </p:txBody>
        </p:sp>
        <p:sp>
          <p:nvSpPr>
            <p:cNvPr id="4108" name="CaixaDeTexto 13"/>
            <p:cNvSpPr txBox="1">
              <a:spLocks noChangeArrowheads="1"/>
            </p:cNvSpPr>
            <p:nvPr/>
          </p:nvSpPr>
          <p:spPr bwMode="auto">
            <a:xfrm>
              <a:off x="4982598" y="4848920"/>
              <a:ext cx="15039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400">
                  <a:solidFill>
                    <a:schemeClr val="bg1"/>
                  </a:solidFill>
                </a:rPr>
                <a:t>Parauapebas</a:t>
              </a:r>
            </a:p>
          </p:txBody>
        </p:sp>
        <p:sp>
          <p:nvSpPr>
            <p:cNvPr id="4109" name="CaixaDeTexto 14"/>
            <p:cNvSpPr txBox="1">
              <a:spLocks noChangeArrowheads="1"/>
            </p:cNvSpPr>
            <p:nvPr/>
          </p:nvSpPr>
          <p:spPr bwMode="auto">
            <a:xfrm rot="-3091684">
              <a:off x="5646741" y="5016832"/>
              <a:ext cx="11024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400">
                  <a:solidFill>
                    <a:schemeClr val="bg1"/>
                  </a:solidFill>
                </a:rPr>
                <a:t>Xinguara</a:t>
              </a:r>
            </a:p>
          </p:txBody>
        </p:sp>
        <p:sp>
          <p:nvSpPr>
            <p:cNvPr id="4110" name="CaixaDeTexto 15"/>
            <p:cNvSpPr txBox="1">
              <a:spLocks noChangeArrowheads="1"/>
            </p:cNvSpPr>
            <p:nvPr/>
          </p:nvSpPr>
          <p:spPr bwMode="auto">
            <a:xfrm rot="-3091684">
              <a:off x="5317616" y="5694244"/>
              <a:ext cx="10247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400">
                  <a:solidFill>
                    <a:schemeClr val="bg1"/>
                  </a:solidFill>
                </a:rPr>
                <a:t>Redenção</a:t>
              </a:r>
            </a:p>
          </p:txBody>
        </p:sp>
        <p:sp>
          <p:nvSpPr>
            <p:cNvPr id="4111" name="CaixaDeTexto 16"/>
            <p:cNvSpPr txBox="1">
              <a:spLocks noChangeArrowheads="1"/>
            </p:cNvSpPr>
            <p:nvPr/>
          </p:nvSpPr>
          <p:spPr bwMode="auto">
            <a:xfrm rot="-1585731">
              <a:off x="6628114" y="3057804"/>
              <a:ext cx="7200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400">
                  <a:solidFill>
                    <a:schemeClr val="bg1"/>
                  </a:solidFill>
                </a:rPr>
                <a:t>Belém</a:t>
              </a:r>
            </a:p>
          </p:txBody>
        </p:sp>
        <p:sp>
          <p:nvSpPr>
            <p:cNvPr id="4112" name="CaixaDeTexto 17"/>
            <p:cNvSpPr txBox="1">
              <a:spLocks noChangeArrowheads="1"/>
            </p:cNvSpPr>
            <p:nvPr/>
          </p:nvSpPr>
          <p:spPr bwMode="auto">
            <a:xfrm rot="-1299497">
              <a:off x="6865787" y="3119742"/>
              <a:ext cx="10718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altLang="pt-BR" sz="1400">
                  <a:solidFill>
                    <a:schemeClr val="bg1"/>
                  </a:solidFill>
                </a:rPr>
                <a:t>Castanhal</a:t>
              </a:r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3" y="3275013"/>
            <a:ext cx="32829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544513" y="2376488"/>
            <a:ext cx="80629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solidFill>
                  <a:srgbClr val="13664C"/>
                </a:solidFill>
              </a:rPr>
              <a:t>Portfólio de Soluções</a:t>
            </a:r>
          </a:p>
          <a:p>
            <a:pPr algn="ctr"/>
            <a:endParaRPr lang="pt-BR" altLang="pt-BR" sz="3000">
              <a:solidFill>
                <a:srgbClr val="13664C"/>
              </a:solidFill>
            </a:endParaRPr>
          </a:p>
          <a:p>
            <a:pPr algn="ctr"/>
            <a:r>
              <a:rPr lang="pt-BR" altLang="pt-BR" sz="3000">
                <a:solidFill>
                  <a:srgbClr val="13664C"/>
                </a:solidFill>
              </a:rPr>
              <a:t>Qualidade de Vida | SESI Pará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544513" y="1430338"/>
            <a:ext cx="80629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3000" b="1">
                <a:solidFill>
                  <a:srgbClr val="13664C"/>
                </a:solidFill>
              </a:rPr>
              <a:t>Saúde e Segurança na Indústria - SSI</a:t>
            </a:r>
            <a:endParaRPr lang="pt-BR" altLang="pt-BR" sz="3000">
              <a:solidFill>
                <a:srgbClr val="13664C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6113" y="2112963"/>
            <a:ext cx="82296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pt-BR" b="1" dirty="0">
                <a:solidFill>
                  <a:srgbClr val="13664C"/>
                </a:solidFill>
              </a:rPr>
              <a:t>PROGRAMAS LEGAIS E SERVIÇOS EM SSI:</a:t>
            </a:r>
          </a:p>
          <a:p>
            <a:pPr marL="342900" indent="-342900">
              <a:buFontTx/>
              <a:buAutoNum type="arabicPeriod"/>
              <a:defRPr/>
            </a:pPr>
            <a:endParaRPr lang="pt-BR" b="1" dirty="0">
              <a:solidFill>
                <a:srgbClr val="13664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3664C"/>
                </a:solidFill>
              </a:rPr>
              <a:t>Análise Ergonômica no Trabalho / AET - NR- 17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3664C"/>
                </a:solidFill>
              </a:rPr>
              <a:t>Avaliação de Agentes Físicos (iluminação, ruído, calor...)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3664C"/>
                </a:solidFill>
              </a:rPr>
              <a:t>Avaliação de Agentes Químicos (gases, poeiras névoas, vapores e fumos metálicos)</a:t>
            </a:r>
          </a:p>
        </p:txBody>
      </p:sp>
      <p:pic>
        <p:nvPicPr>
          <p:cNvPr id="6148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688" y="3848100"/>
            <a:ext cx="453231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tângulo 4"/>
          <p:cNvSpPr>
            <a:spLocks noChangeArrowheads="1"/>
          </p:cNvSpPr>
          <p:nvPr/>
        </p:nvSpPr>
        <p:spPr bwMode="auto">
          <a:xfrm>
            <a:off x="646113" y="3508375"/>
            <a:ext cx="41544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altLang="pt-BR">
                <a:solidFill>
                  <a:srgbClr val="13664C"/>
                </a:solidFill>
              </a:rPr>
              <a:t>Exames Complementares ao PCMSO (Análises Clínicas, Audiometria, Acuidade Visual, Espirometria, EEG, ECG, Teste Ergométrico, RX e outros)</a:t>
            </a:r>
          </a:p>
          <a:p>
            <a:pPr marL="285750" indent="-285750">
              <a:buFont typeface="Arial" charset="0"/>
              <a:buChar char="•"/>
            </a:pPr>
            <a:r>
              <a:rPr lang="pt-BR" altLang="pt-BR">
                <a:solidFill>
                  <a:srgbClr val="13664C"/>
                </a:solidFill>
              </a:rPr>
              <a:t>Consultas Médicas Ocupacionais (Admissionais, Demissionais, Periódicos, Retorno ao Trabalho e Mudança de Função)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2"/>
          <p:cNvSpPr txBox="1">
            <a:spLocks noChangeArrowheads="1"/>
          </p:cNvSpPr>
          <p:nvPr/>
        </p:nvSpPr>
        <p:spPr bwMode="auto">
          <a:xfrm>
            <a:off x="646113" y="1544638"/>
            <a:ext cx="432752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altLang="pt-BR">
                <a:solidFill>
                  <a:srgbClr val="13664C"/>
                </a:solidFill>
              </a:rPr>
              <a:t>Laudo Técnico das Condições Ambientais - LTCAT</a:t>
            </a:r>
          </a:p>
          <a:p>
            <a:pPr marL="285750" indent="-285750">
              <a:buFont typeface="Arial" charset="0"/>
              <a:buChar char="•"/>
            </a:pPr>
            <a:r>
              <a:rPr lang="pt-BR" altLang="pt-BR">
                <a:solidFill>
                  <a:srgbClr val="13664C"/>
                </a:solidFill>
              </a:rPr>
              <a:t>Laudos de Insalubridade e Periculosidade - NR 15 e 16</a:t>
            </a:r>
          </a:p>
          <a:p>
            <a:pPr marL="285750" indent="-285750">
              <a:buFont typeface="Arial" charset="0"/>
              <a:buChar char="•"/>
            </a:pPr>
            <a:r>
              <a:rPr lang="pt-BR" altLang="pt-BR">
                <a:solidFill>
                  <a:srgbClr val="13664C"/>
                </a:solidFill>
              </a:rPr>
              <a:t>Programa de Conservação Auditiva – PCA</a:t>
            </a:r>
          </a:p>
          <a:p>
            <a:pPr marL="285750" indent="-285750">
              <a:buFont typeface="Arial" charset="0"/>
              <a:buChar char="•"/>
            </a:pPr>
            <a:r>
              <a:rPr lang="pt-BR" altLang="pt-BR">
                <a:solidFill>
                  <a:srgbClr val="13664C"/>
                </a:solidFill>
              </a:rPr>
              <a:t>Programa de Controle Médico em Saúde Ocupacional / PCMSO - NR 7</a:t>
            </a:r>
          </a:p>
          <a:p>
            <a:pPr marL="285750" indent="-285750">
              <a:buFont typeface="Arial" charset="0"/>
              <a:buChar char="•"/>
            </a:pPr>
            <a:r>
              <a:rPr lang="pt-BR" altLang="pt-BR">
                <a:solidFill>
                  <a:srgbClr val="13664C"/>
                </a:solidFill>
              </a:rPr>
              <a:t> Programa de Prevenção De Riscos Ambientais / PPRA - NR 9</a:t>
            </a:r>
          </a:p>
          <a:p>
            <a:pPr marL="285750" indent="-285750">
              <a:buFont typeface="Arial" charset="0"/>
              <a:buChar char="•"/>
            </a:pPr>
            <a:r>
              <a:rPr lang="pt-BR" altLang="pt-BR">
                <a:solidFill>
                  <a:srgbClr val="13664C"/>
                </a:solidFill>
              </a:rPr>
              <a:t>Programa de Condições de Meio Ambiente do Trabalho para a Indústria da Construção / PCMAT - NR 18</a:t>
            </a:r>
          </a:p>
          <a:p>
            <a:pPr marL="285750" indent="-285750">
              <a:buFont typeface="Arial" charset="0"/>
              <a:buChar char="•"/>
            </a:pPr>
            <a:r>
              <a:rPr lang="pt-BR" altLang="pt-BR">
                <a:solidFill>
                  <a:srgbClr val="13664C"/>
                </a:solidFill>
              </a:rPr>
              <a:t>Exames de Análises Clínicas Laboratoriais, Audiometria, Acuidade Visual, Espirometria, Eletroencefalograma,  Eletrocardiograma, Teste Ergométrico, RX e outros.</a:t>
            </a:r>
          </a:p>
        </p:txBody>
      </p:sp>
      <p:pic>
        <p:nvPicPr>
          <p:cNvPr id="7171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38" y="2511425"/>
            <a:ext cx="394176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6113" y="1679575"/>
            <a:ext cx="341312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13664C"/>
                </a:solidFill>
              </a:rPr>
              <a:t>2. CONSULTORIA EM SSI: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3664C"/>
                </a:solidFill>
              </a:rPr>
              <a:t>Indústria Segura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3664C"/>
                </a:solidFill>
              </a:rPr>
              <a:t>Assessoria de CIPA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3664C"/>
                </a:solidFill>
              </a:rPr>
              <a:t>Diagnóstico de Saúde e Estilo de Vida – DSEV (para empresas com contrato em SST)</a:t>
            </a:r>
          </a:p>
        </p:txBody>
      </p:sp>
      <p:pic>
        <p:nvPicPr>
          <p:cNvPr id="8195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4654550"/>
            <a:ext cx="370681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Imagem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4672013"/>
            <a:ext cx="38830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352925" y="1679575"/>
            <a:ext cx="45307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13664C"/>
                </a:solidFill>
              </a:rPr>
              <a:t>3. EDUCAÇÃO PARA SSI: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3664C"/>
                </a:solidFill>
              </a:rPr>
              <a:t>Curso de CIPA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3664C"/>
                </a:solidFill>
              </a:rPr>
              <a:t>Palestras | SST no </a:t>
            </a:r>
            <a:r>
              <a:rPr lang="pt-BR" dirty="0" err="1">
                <a:solidFill>
                  <a:srgbClr val="13664C"/>
                </a:solidFill>
              </a:rPr>
              <a:t>eSocial</a:t>
            </a:r>
            <a:r>
              <a:rPr lang="pt-BR" dirty="0">
                <a:solidFill>
                  <a:srgbClr val="13664C"/>
                </a:solidFill>
              </a:rPr>
              <a:t> [novo]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3664C"/>
                </a:solidFill>
              </a:rPr>
              <a:t>CAMPANHAS:</a:t>
            </a:r>
          </a:p>
          <a:p>
            <a:pPr>
              <a:defRPr/>
            </a:pPr>
            <a:endParaRPr lang="pt-BR" dirty="0">
              <a:solidFill>
                <a:srgbClr val="13664C"/>
              </a:solidFill>
            </a:endParaRPr>
          </a:p>
          <a:p>
            <a:pPr>
              <a:defRPr/>
            </a:pPr>
            <a:endParaRPr lang="pt-BR" dirty="0">
              <a:solidFill>
                <a:srgbClr val="13664C"/>
              </a:solidFill>
            </a:endParaRPr>
          </a:p>
          <a:p>
            <a:pPr>
              <a:defRPr/>
            </a:pPr>
            <a:endParaRPr lang="pt-BR" dirty="0">
              <a:solidFill>
                <a:srgbClr val="13664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3664C"/>
                </a:solidFill>
              </a:rPr>
              <a:t>SIPAT</a:t>
            </a:r>
          </a:p>
        </p:txBody>
      </p:sp>
      <p:sp>
        <p:nvSpPr>
          <p:cNvPr id="8198" name="CaixaDeTexto 7"/>
          <p:cNvSpPr txBox="1">
            <a:spLocks noChangeArrowheads="1"/>
          </p:cNvSpPr>
          <p:nvPr/>
        </p:nvSpPr>
        <p:spPr bwMode="auto">
          <a:xfrm>
            <a:off x="4352925" y="2828925"/>
            <a:ext cx="2978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 i="1">
                <a:solidFill>
                  <a:srgbClr val="13664C"/>
                </a:solidFill>
              </a:rPr>
              <a:t>- Combate ao estresse,</a:t>
            </a:r>
          </a:p>
          <a:p>
            <a:r>
              <a:rPr lang="pt-BR" altLang="pt-BR" sz="1400" i="1">
                <a:solidFill>
                  <a:srgbClr val="13664C"/>
                </a:solidFill>
              </a:rPr>
              <a:t>- Saúde Auditiva com orelha inflável,</a:t>
            </a:r>
          </a:p>
          <a:p>
            <a:r>
              <a:rPr lang="pt-BR" altLang="pt-BR" sz="1400" i="1">
                <a:solidFill>
                  <a:srgbClr val="13664C"/>
                </a:solidFill>
              </a:rPr>
              <a:t>- Outubro Rosa,</a:t>
            </a:r>
          </a:p>
        </p:txBody>
      </p:sp>
      <p:sp>
        <p:nvSpPr>
          <p:cNvPr id="8199" name="Retângulo 8"/>
          <p:cNvSpPr>
            <a:spLocks noChangeArrowheads="1"/>
          </p:cNvSpPr>
          <p:nvPr/>
        </p:nvSpPr>
        <p:spPr bwMode="auto">
          <a:xfrm>
            <a:off x="7232650" y="2832100"/>
            <a:ext cx="14303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 i="1">
                <a:solidFill>
                  <a:srgbClr val="13664C"/>
                </a:solidFill>
              </a:rPr>
              <a:t>- Novembro Azul, </a:t>
            </a:r>
          </a:p>
          <a:p>
            <a:r>
              <a:rPr lang="pt-BR" altLang="pt-BR" sz="1400" i="1">
                <a:solidFill>
                  <a:srgbClr val="13664C"/>
                </a:solidFill>
              </a:rPr>
              <a:t>- DST/AIDS,</a:t>
            </a:r>
          </a:p>
          <a:p>
            <a:r>
              <a:rPr lang="pt-BR" altLang="pt-BR" sz="1400" i="1">
                <a:solidFill>
                  <a:srgbClr val="13664C"/>
                </a:solidFill>
              </a:rPr>
              <a:t>- E outros</a:t>
            </a:r>
            <a:r>
              <a:rPr lang="pt-BR" altLang="pt-BR" sz="1400">
                <a:solidFill>
                  <a:srgbClr val="13664C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9"/>
          <p:cNvSpPr txBox="1">
            <a:spLocks noChangeArrowheads="1"/>
          </p:cNvSpPr>
          <p:nvPr/>
        </p:nvSpPr>
        <p:spPr bwMode="auto">
          <a:xfrm>
            <a:off x="544513" y="1430338"/>
            <a:ext cx="80629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3000" b="1">
                <a:solidFill>
                  <a:srgbClr val="13664C"/>
                </a:solidFill>
              </a:rPr>
              <a:t>Serviços em Saúde</a:t>
            </a:r>
            <a:endParaRPr lang="pt-BR" altLang="pt-BR" sz="3000">
              <a:solidFill>
                <a:srgbClr val="13664C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6113" y="2112963"/>
            <a:ext cx="82296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pt-BR" b="1" dirty="0">
                <a:solidFill>
                  <a:srgbClr val="13664C"/>
                </a:solidFill>
              </a:rPr>
              <a:t>ATENDIMENTO ODONTOLÓGICO</a:t>
            </a:r>
          </a:p>
          <a:p>
            <a:pPr>
              <a:defRPr/>
            </a:pPr>
            <a:endParaRPr lang="pt-BR" b="1" dirty="0">
              <a:solidFill>
                <a:srgbClr val="13664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13664C"/>
                </a:solidFill>
              </a:rPr>
              <a:t>Unidades fixas e móveis</a:t>
            </a:r>
          </a:p>
        </p:txBody>
      </p:sp>
      <p:sp>
        <p:nvSpPr>
          <p:cNvPr id="9220" name="CaixaDeTexto 12"/>
          <p:cNvSpPr txBox="1">
            <a:spLocks noChangeArrowheads="1"/>
          </p:cNvSpPr>
          <p:nvPr/>
        </p:nvSpPr>
        <p:spPr bwMode="auto">
          <a:xfrm>
            <a:off x="646113" y="3187700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>
                <a:solidFill>
                  <a:srgbClr val="13664C"/>
                </a:solidFill>
              </a:rPr>
              <a:t>2. PROGRAMA DE SAÚDE VISUAL (INVISTA)</a:t>
            </a:r>
          </a:p>
          <a:p>
            <a:endParaRPr lang="pt-BR" altLang="pt-BR" b="1">
              <a:solidFill>
                <a:srgbClr val="13664C"/>
              </a:solidFill>
            </a:endParaRPr>
          </a:p>
          <a:p>
            <a:r>
              <a:rPr lang="pt-BR" altLang="pt-BR" b="1">
                <a:solidFill>
                  <a:srgbClr val="13664C"/>
                </a:solidFill>
              </a:rPr>
              <a:t>3. CAMPANHA DE VACINAÇÃO ANTIGRIPAL</a:t>
            </a:r>
          </a:p>
        </p:txBody>
      </p:sp>
      <p:pic>
        <p:nvPicPr>
          <p:cNvPr id="9221" name="Imagem 2"/>
          <p:cNvPicPr>
            <a:picLocks noChangeAspect="1"/>
          </p:cNvPicPr>
          <p:nvPr/>
        </p:nvPicPr>
        <p:blipFill>
          <a:blip r:embed="rId3"/>
          <a:srcRect r="53387"/>
          <a:stretch>
            <a:fillRect/>
          </a:stretch>
        </p:blipFill>
        <p:spPr bwMode="auto">
          <a:xfrm>
            <a:off x="6226175" y="384175"/>
            <a:ext cx="2690813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magem 15"/>
          <p:cNvPicPr>
            <a:picLocks noChangeAspect="1"/>
          </p:cNvPicPr>
          <p:nvPr/>
        </p:nvPicPr>
        <p:blipFill>
          <a:blip r:embed="rId3"/>
          <a:srcRect l="56908" t="49234"/>
          <a:stretch>
            <a:fillRect/>
          </a:stretch>
        </p:blipFill>
        <p:spPr bwMode="auto">
          <a:xfrm>
            <a:off x="646113" y="4683125"/>
            <a:ext cx="24018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Imagem 16"/>
          <p:cNvPicPr>
            <a:picLocks noChangeAspect="1"/>
          </p:cNvPicPr>
          <p:nvPr/>
        </p:nvPicPr>
        <p:blipFill>
          <a:blip r:embed="rId3"/>
          <a:srcRect l="56908" b="49094"/>
          <a:stretch>
            <a:fillRect/>
          </a:stretch>
        </p:blipFill>
        <p:spPr bwMode="auto">
          <a:xfrm>
            <a:off x="3375025" y="4352925"/>
            <a:ext cx="2401888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5"/>
          <p:cNvSpPr txBox="1">
            <a:spLocks noChangeArrowheads="1"/>
          </p:cNvSpPr>
          <p:nvPr/>
        </p:nvSpPr>
        <p:spPr bwMode="auto">
          <a:xfrm>
            <a:off x="546100" y="1646238"/>
            <a:ext cx="8064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3000" b="1">
                <a:solidFill>
                  <a:srgbClr val="13664C"/>
                </a:solidFill>
              </a:rPr>
              <a:t>Serviços em Alimentação e Nutrição</a:t>
            </a:r>
            <a:endParaRPr lang="pt-BR" altLang="pt-BR" sz="3000">
              <a:solidFill>
                <a:srgbClr val="13664C"/>
              </a:solidFill>
            </a:endParaRPr>
          </a:p>
        </p:txBody>
      </p:sp>
      <p:sp>
        <p:nvSpPr>
          <p:cNvPr id="10243" name="CaixaDeTexto 6"/>
          <p:cNvSpPr txBox="1">
            <a:spLocks noChangeArrowheads="1"/>
          </p:cNvSpPr>
          <p:nvPr/>
        </p:nvSpPr>
        <p:spPr bwMode="auto">
          <a:xfrm>
            <a:off x="649288" y="2327275"/>
            <a:ext cx="8229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>
                <a:solidFill>
                  <a:srgbClr val="13664C"/>
                </a:solidFill>
              </a:rPr>
              <a:t>• PALESTRAS EDUCATIVAS </a:t>
            </a:r>
          </a:p>
          <a:p>
            <a:endParaRPr lang="pt-BR" altLang="pt-BR" b="1">
              <a:solidFill>
                <a:srgbClr val="13664C"/>
              </a:solidFill>
            </a:endParaRPr>
          </a:p>
          <a:p>
            <a:r>
              <a:rPr lang="pt-BR" altLang="pt-BR" b="1">
                <a:solidFill>
                  <a:srgbClr val="13664C"/>
                </a:solidFill>
              </a:rPr>
              <a:t>• OFICINAS:</a:t>
            </a:r>
          </a:p>
          <a:p>
            <a:r>
              <a:rPr lang="pt-BR" altLang="pt-BR">
                <a:solidFill>
                  <a:srgbClr val="13664C"/>
                </a:solidFill>
              </a:rPr>
              <a:t>- Elaboração de marmita saudável </a:t>
            </a:r>
          </a:p>
          <a:p>
            <a:r>
              <a:rPr lang="pt-BR" altLang="pt-BR">
                <a:solidFill>
                  <a:srgbClr val="13664C"/>
                </a:solidFill>
              </a:rPr>
              <a:t>- Cozinha FIT (com degustação de receitas) </a:t>
            </a:r>
          </a:p>
          <a:p>
            <a:r>
              <a:rPr lang="pt-BR" altLang="pt-BR">
                <a:solidFill>
                  <a:srgbClr val="13664C"/>
                </a:solidFill>
              </a:rPr>
              <a:t>- Café da manhã com nutricionista</a:t>
            </a:r>
          </a:p>
          <a:p>
            <a:r>
              <a:rPr lang="pt-BR" altLang="pt-BR">
                <a:solidFill>
                  <a:srgbClr val="13664C"/>
                </a:solidFill>
              </a:rPr>
              <a:t>- Prevenção à obesidade (com apresentação de receitas)</a:t>
            </a:r>
          </a:p>
          <a:p>
            <a:endParaRPr lang="pt-BR" altLang="pt-BR" b="1">
              <a:solidFill>
                <a:srgbClr val="13664C"/>
              </a:solidFill>
            </a:endParaRPr>
          </a:p>
          <a:p>
            <a:r>
              <a:rPr lang="pt-BR" altLang="pt-BR" b="1">
                <a:solidFill>
                  <a:srgbClr val="13664C"/>
                </a:solidFill>
              </a:rPr>
              <a:t>• CURSO COZINHA BRASIL - 4h</a:t>
            </a:r>
          </a:p>
          <a:p>
            <a:endParaRPr lang="pt-BR" altLang="pt-BR" b="1">
              <a:solidFill>
                <a:srgbClr val="13664C"/>
              </a:solidFill>
            </a:endParaRPr>
          </a:p>
          <a:p>
            <a:r>
              <a:rPr lang="pt-BR" altLang="pt-BR" b="1">
                <a:solidFill>
                  <a:srgbClr val="13664C"/>
                </a:solidFill>
              </a:rPr>
              <a:t>• AVALIAÇÃO NUTRICIONAL</a:t>
            </a:r>
          </a:p>
          <a:p>
            <a:endParaRPr lang="pt-BR" altLang="pt-BR" b="1">
              <a:solidFill>
                <a:srgbClr val="13664C"/>
              </a:solidFill>
            </a:endParaRPr>
          </a:p>
          <a:p>
            <a:r>
              <a:rPr lang="pt-BR" altLang="pt-BR" b="1">
                <a:solidFill>
                  <a:srgbClr val="13664C"/>
                </a:solidFill>
              </a:rPr>
              <a:t>• ATENDIMENTO NUTRICIONAL COM BIOIMPEDÂNCIA</a:t>
            </a:r>
          </a:p>
          <a:p>
            <a:endParaRPr lang="pt-BR" altLang="pt-BR" b="1">
              <a:solidFill>
                <a:srgbClr val="13664C"/>
              </a:solidFill>
            </a:endParaRPr>
          </a:p>
          <a:p>
            <a:r>
              <a:rPr lang="pt-BR" altLang="pt-BR" b="1">
                <a:solidFill>
                  <a:srgbClr val="13664C"/>
                </a:solidFill>
              </a:rPr>
              <a:t>• CONSULTORIA EM SERVIÇOS DE ALIMENTAÇÃO</a:t>
            </a:r>
            <a:endParaRPr lang="pt-BR" altLang="pt-BR">
              <a:solidFill>
                <a:srgbClr val="13664C"/>
              </a:solidFill>
            </a:endParaRPr>
          </a:p>
        </p:txBody>
      </p:sp>
      <p:pic>
        <p:nvPicPr>
          <p:cNvPr id="10244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689350"/>
            <a:ext cx="2843212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5"/>
          <p:cNvSpPr txBox="1">
            <a:spLocks noChangeArrowheads="1"/>
          </p:cNvSpPr>
          <p:nvPr/>
        </p:nvSpPr>
        <p:spPr bwMode="auto">
          <a:xfrm>
            <a:off x="546100" y="1646238"/>
            <a:ext cx="67611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3000" b="1">
                <a:solidFill>
                  <a:srgbClr val="13664C"/>
                </a:solidFill>
              </a:rPr>
              <a:t>Equipe de Saúde e Segurança no Trabalho</a:t>
            </a:r>
            <a:endParaRPr lang="pt-BR" altLang="pt-BR" sz="3000">
              <a:solidFill>
                <a:srgbClr val="13664C"/>
              </a:solidFill>
            </a:endParaRPr>
          </a:p>
        </p:txBody>
      </p:sp>
      <p:sp>
        <p:nvSpPr>
          <p:cNvPr id="11267" name="CaixaDeTexto 6"/>
          <p:cNvSpPr txBox="1">
            <a:spLocks noChangeArrowheads="1"/>
          </p:cNvSpPr>
          <p:nvPr/>
        </p:nvSpPr>
        <p:spPr bwMode="auto">
          <a:xfrm>
            <a:off x="649288" y="2327275"/>
            <a:ext cx="8229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13664C"/>
                </a:solidFill>
              </a:rPr>
              <a:t>1 Coordenador de Saúde e Segurança do Trabalho</a:t>
            </a:r>
          </a:p>
          <a:p>
            <a:r>
              <a:rPr lang="pt-BR" altLang="pt-BR">
                <a:solidFill>
                  <a:srgbClr val="13664C"/>
                </a:solidFill>
              </a:rPr>
              <a:t>2 Engenheiros de Segurança do Trabalho</a:t>
            </a:r>
          </a:p>
          <a:p>
            <a:r>
              <a:rPr lang="pt-BR" altLang="pt-BR">
                <a:solidFill>
                  <a:srgbClr val="13664C"/>
                </a:solidFill>
              </a:rPr>
              <a:t>2 Médicos do Trabalho</a:t>
            </a:r>
          </a:p>
          <a:p>
            <a:r>
              <a:rPr lang="pt-BR" altLang="pt-BR">
                <a:solidFill>
                  <a:srgbClr val="13664C"/>
                </a:solidFill>
              </a:rPr>
              <a:t>2 Enfermeiras do Trabalho</a:t>
            </a:r>
          </a:p>
          <a:p>
            <a:r>
              <a:rPr lang="pt-BR" altLang="pt-BR">
                <a:solidFill>
                  <a:srgbClr val="13664C"/>
                </a:solidFill>
              </a:rPr>
              <a:t>2 Assistentes Sociais</a:t>
            </a:r>
          </a:p>
          <a:p>
            <a:r>
              <a:rPr lang="pt-BR" altLang="pt-BR">
                <a:solidFill>
                  <a:srgbClr val="13664C"/>
                </a:solidFill>
              </a:rPr>
              <a:t>2 Fonoaudiólogas</a:t>
            </a:r>
          </a:p>
          <a:p>
            <a:r>
              <a:rPr lang="pt-BR" altLang="pt-BR">
                <a:solidFill>
                  <a:srgbClr val="13664C"/>
                </a:solidFill>
              </a:rPr>
              <a:t>1 Psicólogo</a:t>
            </a:r>
          </a:p>
          <a:p>
            <a:r>
              <a:rPr lang="pt-BR" altLang="pt-BR">
                <a:solidFill>
                  <a:srgbClr val="13664C"/>
                </a:solidFill>
              </a:rPr>
              <a:t>1 Fisioterapeuta</a:t>
            </a:r>
          </a:p>
          <a:p>
            <a:r>
              <a:rPr lang="pt-BR" altLang="pt-BR">
                <a:solidFill>
                  <a:srgbClr val="13664C"/>
                </a:solidFill>
              </a:rPr>
              <a:t>5 Técnicos em Segurança do Trabalho</a:t>
            </a:r>
          </a:p>
          <a:p>
            <a:r>
              <a:rPr lang="pt-BR" altLang="pt-BR">
                <a:solidFill>
                  <a:srgbClr val="13664C"/>
                </a:solidFill>
              </a:rPr>
              <a:t>6 Técnicos em Enfermagem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470</Words>
  <Application>Microsoft Office PowerPoint</Application>
  <PresentationFormat>Apresentação na tela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Calibri</vt:lpstr>
      <vt:lpstr>MS PGothic</vt:lpstr>
      <vt:lpstr>Arial</vt:lpstr>
      <vt:lpstr>Calibri Light</vt:lpstr>
      <vt:lpstr>Trebuchet MS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jacilaine</cp:lastModifiedBy>
  <cp:revision>13</cp:revision>
  <dcterms:created xsi:type="dcterms:W3CDTF">2017-11-13T20:03:29Z</dcterms:created>
  <dcterms:modified xsi:type="dcterms:W3CDTF">2018-01-31T21:07:56Z</dcterms:modified>
</cp:coreProperties>
</file>