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81" r:id="rId6"/>
    <p:sldId id="275" r:id="rId7"/>
    <p:sldId id="259" r:id="rId8"/>
    <p:sldId id="263" r:id="rId9"/>
    <p:sldId id="264" r:id="rId10"/>
    <p:sldId id="273" r:id="rId11"/>
    <p:sldId id="274" r:id="rId12"/>
    <p:sldId id="272" r:id="rId13"/>
    <p:sldId id="267" r:id="rId14"/>
    <p:sldId id="268" r:id="rId15"/>
    <p:sldId id="265" r:id="rId16"/>
    <p:sldId id="278" r:id="rId17"/>
    <p:sldId id="279" r:id="rId18"/>
    <p:sldId id="280" r:id="rId19"/>
    <p:sldId id="25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73D"/>
    <a:srgbClr val="019D7E"/>
    <a:srgbClr val="46A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9"/>
    <p:restoredTop sz="94651"/>
  </p:normalViewPr>
  <p:slideViewPr>
    <p:cSldViewPr snapToGrid="0" snapToObjects="1">
      <p:cViewPr varScale="1">
        <p:scale>
          <a:sx n="176" d="100"/>
          <a:sy n="176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6ABB5-B1C9-E54F-A706-D28B95C12FE4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D1EBD-FA82-CD42-A2DE-F117EBC2DF8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64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59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F8F3-16D8-D54E-A0A5-1F79B0F51C67}" type="datetimeFigureOut">
              <a:rPr lang="pt-BR" smtClean="0"/>
              <a:t>17/11/17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255D-5EC5-4C4F-BC17-2D9E4E910E1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43632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Para Gestão de Segurança</a:t>
            </a:r>
            <a:b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nos Canteiros de Obra 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 Guia apresenta e esclarece as principais temáticas e regulações relativas à saúde e segurança no trabalho que devem ser observadas nos canteiros de obra, como fundamentos e legislações; procedimentos operacionais e administrativos para atendimento às normas regulamentadoras; recomendações, sugestões e exemplos para sanar dúvidas; documentação legal mínima exigida no canteiro, e os itens de normas técnicas do Ministério do Trabalho mais visados pela fiscalização.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24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3637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Manual Básico de Indicadores de Produtividade na Construção Civil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Com foco na Estrutura de Concreto Armado Convencional e Estrutura em Paredes e Lajes de Concreto Moldadas com Uso de Fôrma de Alumínio. Voltado ao gestor de obras, o Manual tem como principal objetivo melhorar a produtividade na construção civil, organizar as atividades no canteiro, apresentando modelos de indicadores de produtividade.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85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071" y="1881699"/>
            <a:ext cx="33883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</a:t>
            </a:r>
            <a:r>
              <a:rPr lang="pt-BR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Orientativo</a:t>
            </a: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 de Incentivo à Formalidade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Guia básico de exigências trabalhistas, de segurança, previdenciárias e técnicas na construção de obras. Objetiva das as orientações mínimas para que as empresas sejam regulares e formais.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491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384180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</a:t>
            </a:r>
            <a:r>
              <a:rPr lang="pt-BR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Orientativo</a:t>
            </a: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/>
            </a:r>
            <a:b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Áreas de Vivência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Guia para implantação de áreas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vivência nos canteiros de obra. Trata-se de uma compilação das regras que devem ser observadas para instalação e manutenção das áreas de vivência, bem como onde os trabalhadores circularão ou que servirão como alojamento. Com uma linguagem simples e didática, as orientações têm fundamento na Norma Regulamentadora nº 18, que é de cumprimento obrigatório por todo setor da construção.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1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070" y="1881699"/>
            <a:ext cx="3811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</a:t>
            </a:r>
            <a:r>
              <a:rPr lang="pt-BR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Orientativo</a:t>
            </a: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 de Segurança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Guia básico para implantação de segurança e saúde nos canteiros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obra. Objetiva instruir os empresários sobre as regras básicas para gestão de segurança e saúde na indústria da construção. Ilustrações e informações a respeito do tema apresentam, de forma didática, as normas de segurança a fim de auxiliar na implantação básica de medidas de controle e de sistemas preventivos de segurança nos processos, nas condições e no ambiente de trabalho.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1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16" y="1156225"/>
            <a:ext cx="4431284" cy="528504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7071" y="1881699"/>
            <a:ext cx="33883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Contrate Certo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 Guia Contrate Certo tem por objetivo orientar as empresas do segmento da construção sobre a contratação de serviços na modalidade de empreitada 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subempreitada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. As empresas dispõem de uma ferramenta importante para otimizar todo o processo de contratação: do planejamento e seleção do empreiteiro à análise e contratação do prestador de serviço.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0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830" y="1156225"/>
            <a:ext cx="4431282" cy="528504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7071" y="1881699"/>
            <a:ext cx="33883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Edificar o Trabalho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lei de modernização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trabalhista e as relações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trabalho na indústria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da construção.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436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Livreto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307" y="960926"/>
            <a:ext cx="4382153" cy="5258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39" y="2817778"/>
            <a:ext cx="5251430" cy="34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436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Folder Comitê de Incentivo</a:t>
            </a:r>
            <a:b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à Formalidade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567" y="795130"/>
            <a:ext cx="7682405" cy="51216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44" y="2756943"/>
            <a:ext cx="5112689" cy="34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5387" y="3105835"/>
            <a:ext cx="390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Fernando Guedes Ferreira Filho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Presidente da CPRT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85387" y="1338625"/>
            <a:ext cx="19078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Obrigado!</a:t>
            </a:r>
            <a:endParaRPr lang="pt-BR" sz="2600" dirty="0">
              <a:solidFill>
                <a:srgbClr val="A2B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7592" y="1942155"/>
            <a:ext cx="7628816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A CBIC</a:t>
            </a: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Câmara Brasileira da Indústria da Construção - CBIC foi fundada em 1957, no estado do Rio de Janeiro, com o objetivo de tratar de questões ligadas à Indústria da Construção e ao Mercado Imobiliário, e de ser a representante do setor no Brasil e no exterior. Sediada em Brasília, a CBIC reúne 85 sindicatos e associações patronais do setor da construção, das 27 unidades da Federação.</a:t>
            </a: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CBIC representa politicamente o setor e promove a integração da cadeia produtiva da construção, em âmbito nacional, contribuindo para o desenvolvimento econômico e social do país.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1" y="1968512"/>
            <a:ext cx="8150965" cy="34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3461" y="1708282"/>
            <a:ext cx="8019851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CPRT - Comissão de Política de Relações Trabalhistas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É responsável pela análise dos assuntos referentes à política de relações do trabalho no setor da construção civil.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Em conjunto com as Centrais Sindicais, Sindicatos de trabalhadores e entidades governamentais, trabalha em torno de uma agenda comum que busca melhorar as relações de trabalho no setor; aumentar a formalização; promover ações que visem garantir a saúde e segurança no trabalho no setor; elevar o nível de escolaridade; incrementar o nível de qualificação dos trabalhadores; impulsionar a produtividade, e fortalecer o setor na economia nacional.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>
              <a:spcAft>
                <a:spcPts val="2000"/>
              </a:spcAft>
            </a:pP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Presidente da CPRT: </a:t>
            </a:r>
            <a:r>
              <a:rPr lang="pt-BR" sz="13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Fernando Guedes Ferreira Filho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/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Assessora e Gestora de Projetos da CPRT: </a:t>
            </a:r>
            <a:r>
              <a:rPr lang="pt-BR" sz="13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Gilmara </a:t>
            </a:r>
            <a:r>
              <a:rPr lang="pt-BR" sz="1300" b="1" dirty="0" err="1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Dezan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/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Engenheira de SST da CPRT: </a:t>
            </a:r>
            <a:r>
              <a:rPr lang="pt-BR" sz="13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Lígia Correa</a:t>
            </a:r>
          </a:p>
          <a:p>
            <a:pPr>
              <a:spcAft>
                <a:spcPts val="600"/>
              </a:spcAft>
            </a:pP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Contato: (61) 3327-1013</a:t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3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www.cbic.org.br</a:t>
            </a:r>
            <a:r>
              <a:rPr lang="pt-BR" sz="13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/</a:t>
            </a:r>
            <a:r>
              <a:rPr lang="pt-BR" sz="13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relacoestrabalhistas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  e-mail: </a:t>
            </a:r>
            <a:r>
              <a:rPr lang="pt-BR" sz="13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cprt@cbic.org.br</a:t>
            </a:r>
            <a:endParaRPr lang="pt-BR" sz="1300" dirty="0">
              <a:solidFill>
                <a:srgbClr val="A2B73D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605" y="2108126"/>
            <a:ext cx="7982051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Participação em fóruns paritários de normatização de segurança no trabalho</a:t>
            </a:r>
          </a:p>
          <a:p>
            <a:pPr algn="just">
              <a:spcAft>
                <a:spcPts val="12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CPRT participa do Comitê Permanente Nacional sobre Condições e Meio Ambiente de Trabalho na Indústria da Construção – CPN, criado para o acompanhamento e alterações da Norma Regulamentadora nº 18, aplicável ao setor.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EFC539F-4523-42C9-B0B1-41AE7ACE2D50}"/>
              </a:ext>
            </a:extLst>
          </p:cNvPr>
          <p:cNvSpPr txBox="1"/>
          <p:nvPr/>
        </p:nvSpPr>
        <p:spPr>
          <a:xfrm>
            <a:off x="559605" y="3815948"/>
            <a:ext cx="7982051" cy="187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Realização de eventos e elaboração de materiais </a:t>
            </a:r>
            <a:r>
              <a:rPr lang="pt-BR" sz="2000" b="1" dirty="0" err="1">
                <a:solidFill>
                  <a:srgbClr val="A2B73D"/>
                </a:solidFill>
                <a:latin typeface="Gotham" charset="0"/>
              </a:rPr>
              <a:t>orientativos</a:t>
            </a: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 em SST</a:t>
            </a:r>
          </a:p>
          <a:p>
            <a:pPr algn="just">
              <a:lnSpc>
                <a:spcPts val="2080"/>
              </a:lnSpc>
              <a:spcAft>
                <a:spcPts val="18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CPRT/CBIC, juntamente com o SESI-DN e também em parceria com outras entidades ligadas à construção e à Saúde e Segurança do Trabalho elaborou materiais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orientativos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sobre o tema (manuais, guias, vídeos e outros), direcionados à indústria da construção, além de realizar e apoiar vários eventos, como a CANPAT Construção 2017/2018.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5A1590B-C9C1-4186-AEFE-C615E0753A76}"/>
              </a:ext>
            </a:extLst>
          </p:cNvPr>
          <p:cNvSpPr txBox="1"/>
          <p:nvPr/>
        </p:nvSpPr>
        <p:spPr>
          <a:xfrm>
            <a:off x="559605" y="1513429"/>
            <a:ext cx="792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Ações da CPRT/CBIC</a:t>
            </a:r>
            <a:r>
              <a:rPr lang="pt-BR" sz="2200" dirty="0">
                <a:solidFill>
                  <a:srgbClr val="019D7E"/>
                </a:solidFill>
                <a:latin typeface="ChunkFive Ex" charset="0"/>
                <a:ea typeface="ChunkFive Ex" charset="0"/>
                <a:cs typeface="ChunkFive Ex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59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606" y="2108126"/>
            <a:ext cx="7929796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Acompanhamento de Normas Técnicas</a:t>
            </a:r>
            <a:br>
              <a:rPr lang="pt-BR" sz="2000" b="1" dirty="0">
                <a:solidFill>
                  <a:srgbClr val="A2B73D"/>
                </a:solidFill>
                <a:latin typeface="Gotham" charset="0"/>
              </a:rPr>
            </a:b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com Impacto na Construção</a:t>
            </a:r>
          </a:p>
          <a:p>
            <a:pPr algn="just">
              <a:spcAft>
                <a:spcPts val="12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CPRT participa e monitora os processos de revisão de normas técnicas e projetos de normas da ABNT afetas ao setor da construção.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EFC539F-4523-42C9-B0B1-41AE7ACE2D50}"/>
              </a:ext>
            </a:extLst>
          </p:cNvPr>
          <p:cNvSpPr txBox="1"/>
          <p:nvPr/>
        </p:nvSpPr>
        <p:spPr>
          <a:xfrm>
            <a:off x="559606" y="3634519"/>
            <a:ext cx="7929796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PNSST – IC – Acordo de Governança</a:t>
            </a:r>
          </a:p>
          <a:p>
            <a:pPr algn="just">
              <a:lnSpc>
                <a:spcPts val="2080"/>
              </a:lnSpc>
              <a:spcAft>
                <a:spcPts val="18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 Acordo de Governança é um instrumento legal firmado pela CBIC e SESI-DN por meio do Programa Nacional de Segurança e Saúde no Trabalho para a Indústria da Construção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–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PNSST-IC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, na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qual são realizadas reuniões periódicas pelo Grupo de Trabalho Tático – GTT e Comitê Estratégico - CE, onde são definidos e desenvolvidos estudos, monitoramentos, apresentações e resultados de projetos relacionados, exclusivamente, à Segurança e Saúde no Trabalho – SST.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5A1590B-C9C1-4186-AEFE-C615E0753A76}"/>
              </a:ext>
            </a:extLst>
          </p:cNvPr>
          <p:cNvSpPr txBox="1"/>
          <p:nvPr/>
        </p:nvSpPr>
        <p:spPr>
          <a:xfrm>
            <a:off x="559605" y="1513429"/>
            <a:ext cx="792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Ações da CPRT/CBIC</a:t>
            </a:r>
            <a:r>
              <a:rPr lang="pt-BR" sz="2200" dirty="0">
                <a:solidFill>
                  <a:srgbClr val="019D7E"/>
                </a:solidFill>
                <a:latin typeface="ChunkFive Ex" charset="0"/>
                <a:ea typeface="ChunkFive Ex" charset="0"/>
                <a:cs typeface="ChunkFive Ex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53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071" y="1907562"/>
            <a:ext cx="600817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Produtos da CPRT/CBIC</a:t>
            </a:r>
            <a:r>
              <a:rPr lang="pt-BR" sz="2200" dirty="0">
                <a:solidFill>
                  <a:srgbClr val="019D7E"/>
                </a:solidFill>
                <a:latin typeface="ChunkFive Ex" charset="0"/>
                <a:ea typeface="ChunkFive Ex" charset="0"/>
                <a:cs typeface="ChunkFive Ex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Construindo Segurança &amp; Saúde</a:t>
            </a:r>
            <a:r>
              <a:rPr lang="pt-BR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/>
            </a:r>
            <a:br>
              <a:rPr lang="pt-BR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Simulador de custos de acidentes e afastamentos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Lançada em 2014, a ferramenta “Construindo Segurança &amp; Saúde” permite a simulação dos custos de acidentes de trabalho e afastamentos, em uma empresa, estimulando investimentos em ações preventivas.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Objetivo: Reduzir os índices de acidentes de trabalho ocorridos no setor da construção.</a:t>
            </a:r>
          </a:p>
          <a:p>
            <a:pPr algn="just">
              <a:spcAft>
                <a:spcPts val="1200"/>
              </a:spcAft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Acesse a ferramenta no site da CBIC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www.cbic.org.br</a:t>
            </a:r>
            <a:r>
              <a:rPr lang="pt-BR" sz="16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/</a:t>
            </a:r>
            <a:r>
              <a:rPr lang="pt-BR" sz="16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construindosegurancaesaude</a:t>
            </a:r>
            <a:endParaRPr lang="pt-BR" sz="1600" dirty="0">
              <a:solidFill>
                <a:srgbClr val="A2B73D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527" y="475765"/>
            <a:ext cx="2646961" cy="1784456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19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694" y="2418887"/>
            <a:ext cx="1351392" cy="3489770"/>
          </a:xfrm>
          <a:prstGeom prst="rect">
            <a:avLst/>
          </a:prstGeom>
          <a:effectLst>
            <a:outerShdw blurRad="101600" dir="17220000" kx="-1200000" algn="bl" rotWithShape="0">
              <a:prstClr val="black">
                <a:alpha val="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3373" y="1894512"/>
            <a:ext cx="7877254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Vídeos </a:t>
            </a:r>
            <a:r>
              <a:rPr lang="pt-BR" sz="2000" b="1" dirty="0" err="1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orientativos</a:t>
            </a:r>
            <a:r>
              <a:rPr lang="pt-BR" sz="20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 de SST</a:t>
            </a:r>
          </a:p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Foi produzida uma série de três vídeos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orientativos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, com enfoque nos acidentes de maior ocorrência no setor:</a:t>
            </a:r>
          </a:p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pt-BR" sz="1600" dirty="0">
                <a:solidFill>
                  <a:srgbClr val="A2B73D"/>
                </a:solidFill>
                <a:latin typeface="Gotham Book" charset="0"/>
                <a:ea typeface="Gotham Book" charset="0"/>
                <a:cs typeface="Gotham Book" charset="0"/>
              </a:rPr>
              <a:t>•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Queda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      </a:t>
            </a:r>
            <a:r>
              <a:rPr lang="pt-BR" sz="1600" dirty="0">
                <a:solidFill>
                  <a:srgbClr val="A2B73D"/>
                </a:solidFill>
                <a:latin typeface="Gotham Book" charset="0"/>
                <a:ea typeface="Gotham Book" charset="0"/>
                <a:cs typeface="Gotham Book" charset="0"/>
              </a:rPr>
              <a:t>•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Choque elétrico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     </a:t>
            </a:r>
            <a:r>
              <a:rPr lang="pt-BR" sz="1600" dirty="0">
                <a:solidFill>
                  <a:srgbClr val="A2B73D"/>
                </a:solidFill>
                <a:latin typeface="Gotham Book" charset="0"/>
                <a:ea typeface="Gotham Book" charset="0"/>
                <a:cs typeface="Gotham Book" charset="0"/>
              </a:rPr>
              <a:t>•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Soterramento</a:t>
            </a: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uma forma bem humorada os vídeos vão informar  empresários e trabalhadores os perigos e os cuidados que devem ser tomados nos canteiros de obra. A intenção é que os empresários possam utilizá-los durante os treinamentos, nos diálogos diários de segurança, visando orientar  e conscientizar a todos envolvidos na obra sobre a importância de se utilizar adequadamente os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EPI's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EPCs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645041" y="4501253"/>
            <a:ext cx="167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Choque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45041" y="1394160"/>
            <a:ext cx="167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Soterramento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88" y="4811502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64" y="4812744"/>
            <a:ext cx="1808620" cy="1014868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39" y="4811502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88" y="3247176"/>
            <a:ext cx="1808620" cy="101549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64" y="3247176"/>
            <a:ext cx="1808620" cy="1017525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39" y="3250007"/>
            <a:ext cx="1808620" cy="1014695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88" y="1711666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64" y="1712762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39" y="1713859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sp>
        <p:nvSpPr>
          <p:cNvPr id="19" name="CaixaDeTexto 18"/>
          <p:cNvSpPr txBox="1"/>
          <p:nvPr/>
        </p:nvSpPr>
        <p:spPr>
          <a:xfrm>
            <a:off x="1645041" y="2933274"/>
            <a:ext cx="167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Queda</a:t>
            </a:r>
          </a:p>
        </p:txBody>
      </p:sp>
    </p:spTree>
    <p:extLst>
      <p:ext uri="{BB962C8B-B14F-4D97-AF65-F5344CB8AC3E}">
        <p14:creationId xmlns:p14="http://schemas.microsoft.com/office/powerpoint/2010/main" val="459176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738</Words>
  <Application>Microsoft Macintosh PowerPoint</Application>
  <PresentationFormat>Apresentação na tela (4:3)</PresentationFormat>
  <Paragraphs>54</Paragraphs>
  <Slides>19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ChunkFive Ex</vt:lpstr>
      <vt:lpstr>Gotham</vt:lpstr>
      <vt:lpstr>Gotham Book</vt:lpstr>
      <vt:lpstr>Gotham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36</cp:revision>
  <cp:lastPrinted>2017-11-17T19:28:49Z</cp:lastPrinted>
  <dcterms:created xsi:type="dcterms:W3CDTF">2017-11-13T20:03:29Z</dcterms:created>
  <dcterms:modified xsi:type="dcterms:W3CDTF">2017-11-17T19:28:50Z</dcterms:modified>
</cp:coreProperties>
</file>