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257" r:id="rId4"/>
    <p:sldId id="260" r:id="rId5"/>
    <p:sldId id="282" r:id="rId6"/>
    <p:sldId id="261" r:id="rId7"/>
    <p:sldId id="281" r:id="rId8"/>
    <p:sldId id="275" r:id="rId9"/>
    <p:sldId id="259" r:id="rId10"/>
    <p:sldId id="263" r:id="rId11"/>
    <p:sldId id="264" r:id="rId12"/>
    <p:sldId id="268" r:id="rId13"/>
    <p:sldId id="273" r:id="rId14"/>
    <p:sldId id="267" r:id="rId15"/>
    <p:sldId id="274" r:id="rId16"/>
    <p:sldId id="272" r:id="rId17"/>
    <p:sldId id="265" r:id="rId18"/>
    <p:sldId id="278" r:id="rId19"/>
    <p:sldId id="279" r:id="rId20"/>
    <p:sldId id="280" r:id="rId21"/>
    <p:sldId id="28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73D"/>
    <a:srgbClr val="019D7E"/>
    <a:srgbClr val="46A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27B9D-744E-45C3-A2C0-FC7825B1705F}" v="3" dt="2023-12-06T17:00:57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9"/>
    <p:restoredTop sz="94651"/>
  </p:normalViewPr>
  <p:slideViewPr>
    <p:cSldViewPr snapToGrid="0" snapToObjects="1">
      <p:cViewPr varScale="1">
        <p:scale>
          <a:sx n="64" d="100"/>
          <a:sy n="64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ABB5-B1C9-E54F-A706-D28B95C12FE4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D1EBD-FA82-CD42-A2DE-F117EBC2D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7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64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59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B22A7-475E-454E-5A77-9721D2AF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2CBE-3F38-4C00-98E1-E932788E0ED5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C9DCB-0442-081F-63AF-31756DE5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C97D0-48F0-8D31-687B-EBB78DD4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4096A-8884-4340-9FB2-EEEF5DF402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5864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4C198-147E-6A59-6E79-350F8530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9694-548D-4C2A-A449-63BBAA004A45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F8091-F909-F2B7-7106-1158F9CE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5A897-8383-E647-41E2-76BEB747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76D7B-7238-435E-A98A-25FDDF2818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352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F7A5A-3838-BE93-2FAB-0E16F63B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62B2-8826-4B94-91DE-BE91EEB83B51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D77DE-FCB1-5017-D946-542DCBC7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0239A-C158-7C43-68DD-1C994755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DEF-CBFA-4478-9750-ACC48AB21D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35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087318-0233-C694-75BA-B2FE0457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DF91-9BA3-4157-BF94-B0AF6531E822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650755-EE2B-1AAE-772E-5C89132B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15E191-9EE3-52C7-172D-DF9909BD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77D8-6252-4B0E-8F7D-7ED473BE38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6540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B3FD3F-9AC3-2576-7CAD-67B86D16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4656-D4AF-400A-8628-478762632FB5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0B9559-99DC-AE9B-B095-E89F8E84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77921A-4FCE-3248-6BC8-961FC769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19552-45B5-40F1-9B51-0F4C9E4908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30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77A491-CD4B-FCF5-4C36-9FAC6ABB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CBDC-38E3-4179-97FC-72BC47EE0B27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489F92-2F33-6BC8-8ECC-4BA9E7CC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516DA5-881A-337B-0644-5EAD6C02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824B6-A341-466C-A0F5-059D4DB276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905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B9D93D-F98F-4FE6-5653-0C331853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CCBC-1B42-4823-932F-9C6A5DD1D334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D6E12F-195A-38F3-D835-43E602C9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E942C8-0378-2164-5AC0-3DB5277C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039E-8CEA-468C-B21E-95F91D0F1D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88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2850A9-CA75-0C75-5F5E-B435E091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756D-D140-455E-9551-81B72E1765F1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B82538-B81D-9D7F-C433-82C958FA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4A990E-2516-9EEF-B5BC-4C6CD03F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0CD5-D30A-45FE-AE12-8B0535A76B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92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Arraste a imagem para o espaço reservado ou clique no ícone para adicionar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671B03-85A7-53F3-8184-9DD35AB1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D301-DEA9-4FD3-B094-2EDA609DA35F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DD67D4-1A1B-A041-563C-9711F1D9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96E661-4D7D-B1AE-D838-FB7EEB98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45FAB-6137-4897-89F9-92945EEE43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113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B6D6-53AB-F8D8-32B2-00DDF9EC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68FB-D383-4B4E-A818-5ABBC7791671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57D40-9A19-8700-71BD-ECCDAE78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E3B45-1D96-0CF3-2218-BDD59411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FBCA6-B927-4E42-8C6D-646B1ABBE8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4183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5EF18-F122-14BA-6D13-35EB5F38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7F57-3044-46B7-8909-5096325A090A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83F23-6C6E-9553-877A-B6D2F208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E067D-C461-89A2-B1E5-575B49C7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9E17B-2781-4DDB-8452-EA7FB9D19A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654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F8F3-16D8-D54E-A0A5-1F79B0F51C67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44EE223-90C7-611B-C4E3-46A90C5944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estilo do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CC6664-D9D1-CF6E-7C04-7BB2E79E9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65815-0852-757B-A774-5AA743B9D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0601D4-9317-492F-9EDA-14F4A1137774}" type="datetimeFigureOut">
              <a:rPr lang="pt-BR"/>
              <a:pPr>
                <a:defRPr/>
              </a:pPr>
              <a:t>06/12/2023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3630B-8D35-C792-2D13-C0EA51D1E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E5981-7851-8503-A733-E114C6D12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ECDC102-5ADE-4F6E-BE7B-541371EEDD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967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645041" y="4501253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Choque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45041" y="1394160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Soterramento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481150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4812744"/>
            <a:ext cx="1808620" cy="1014868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481150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3247176"/>
            <a:ext cx="1808620" cy="101549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3247176"/>
            <a:ext cx="1808620" cy="101752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3250007"/>
            <a:ext cx="1808620" cy="101469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1711666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171276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1713859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sp>
        <p:nvSpPr>
          <p:cNvPr id="19" name="CaixaDeTexto 18"/>
          <p:cNvSpPr txBox="1"/>
          <p:nvPr/>
        </p:nvSpPr>
        <p:spPr>
          <a:xfrm>
            <a:off x="1645041" y="2933274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Queda</a:t>
            </a:r>
          </a:p>
        </p:txBody>
      </p:sp>
    </p:spTree>
    <p:extLst>
      <p:ext uri="{BB962C8B-B14F-4D97-AF65-F5344CB8AC3E}">
        <p14:creationId xmlns:p14="http://schemas.microsoft.com/office/powerpoint/2010/main" val="45917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0" y="1881699"/>
            <a:ext cx="3811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 de Segurança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básico para implantação de segurança e saúde nos canteiros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obra. Objetiva instruir os empresários sobre as regras básicas para gestão de segurança e saúde na indústria da construção. Ilustrações e informações a respeito do tema apresentam, de forma didática, as normas de segurança a fim de auxiliar na implantação básica de medidas de controle e de sistemas preventivos de segurança nos processos, nas condições e no ambiente de trabalho.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Para Gestão de Segurança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nos Canteiros de Obra 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Guia apresenta e esclarece as principais temáticas e regulações relativas à saúde e segurança no trabalho que devem ser observadas nos canteiros de obra, como fundamentos e legislações; procedimentos operacionais e administrativos para atendimento às normas regulamentadoras; recomendações, sugestões e exemplos para sanar dúvidas; documentação legal mínima exigida no canteiro, e os itens de normas técnicas do Ministério do Trabalho mais visados pela fiscalização.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24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384180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Áreas de Vivência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para implantação de áreas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vivência nos canteiros de obra. Trata-se de uma compilação das regras que devem ser observadas para instalação e manutenção das áreas de vivência, bem como onde os trabalhadores circularão ou que servirão como alojamento. Com uma linguagem simples e didática, as orientações têm fundamento na Norma Regulamentadora nº 18, que é de cumprimento obrigatório por todo setor da construção.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3637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Manual Básico de Indicadores de Produtividade na Construção Civil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Com foco na Estrutura de Concreto Armado Convencional e Estrutura em Paredes e Lajes de Concreto Moldadas com Uso de Fôrma de Alumínio. Voltado ao gestor de obras, o Manual tem como principal objetivo melhorar a produtividade na construção civil, organizar as atividades no canteiro, apresentando modelos de indicadores de produtividade.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85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1" y="1881699"/>
            <a:ext cx="3388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 de Incentivo à Formalidade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básico de exigências trabalhistas, de segurança, previdenciárias e técnicas na construção de obras. Objetiva das as orientações mínimas para que as empresas sejam regulares e formais.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49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16" y="1156225"/>
            <a:ext cx="4431284" cy="52850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7071" y="1881699"/>
            <a:ext cx="33883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Contrate Certo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Guia Contrate Certo tem por objetivo orientar as empresas do segmento da construção sobre a contratação de serviços na modalidade de empreitada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subempreitada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. As empresas dispõem de uma ferramenta importante para otimizar todo o processo de contratação: do planejamento e seleção do empreiteiro à análise e contratação do prestador de serviço.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0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016" y="1150647"/>
            <a:ext cx="4433480" cy="529062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7071" y="1881699"/>
            <a:ext cx="3388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Edificar o Trabalho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lei de modernização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trabalhista e as relações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trabalho na indústria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da construção.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Livreto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307" y="960926"/>
            <a:ext cx="4382153" cy="5258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39" y="2817778"/>
            <a:ext cx="5251430" cy="34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Folder Comitê de Incentivo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à Formalidade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567" y="795130"/>
            <a:ext cx="7682405" cy="51216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44" y="2756943"/>
            <a:ext cx="5112689" cy="34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7592" y="1942155"/>
            <a:ext cx="7628816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 CBIC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Câmara Brasileira da Indústria da Construção - CBIC foi fundada em 1957, no estado do Rio de Janeiro, com o objetivo de tratar de questões ligadas à Indústria da Construção e ao Mercado Imobiliário, e de ser a representante do setor no Brasil e no exterior. Sediada em Brasília, a CBIC reúne 85 sindicatos e associações patronais do setor da construção, das 27 unidades da Federação.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CBIC representa politicamente o setor e promove a integração da cadeia produtiva da construção, em âmbito nacional, contribuindo para o desenvolvimento econômico e social do país.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56C9793-F2E3-DB83-6CAD-C46B23CF5F12}"/>
              </a:ext>
            </a:extLst>
          </p:cNvPr>
          <p:cNvSpPr/>
          <p:nvPr/>
        </p:nvSpPr>
        <p:spPr>
          <a:xfrm>
            <a:off x="585387" y="3105835"/>
            <a:ext cx="390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Fernando Guedes Ferreira Filho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Presidente da CPRT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76311B6-399A-5C9D-DACF-049C7E4D6D3F}"/>
              </a:ext>
            </a:extLst>
          </p:cNvPr>
          <p:cNvSpPr/>
          <p:nvPr/>
        </p:nvSpPr>
        <p:spPr>
          <a:xfrm>
            <a:off x="585387" y="1338625"/>
            <a:ext cx="19078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Obrigado!</a:t>
            </a:r>
            <a:endParaRPr lang="pt-BR" sz="2600" dirty="0">
              <a:solidFill>
                <a:srgbClr val="A2B73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81" y="1968512"/>
            <a:ext cx="8150965" cy="34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0485" y="1340810"/>
            <a:ext cx="79911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Comissões Técnicas/Fórum e Conselho </a:t>
            </a:r>
            <a:r>
              <a:rPr lang="mr-IN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–</a:t>
            </a: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 CBIC</a:t>
            </a:r>
          </a:p>
          <a:p>
            <a:pPr>
              <a:spcAft>
                <a:spcPts val="1200"/>
              </a:spcAft>
            </a:pPr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CII – COMISSÃO DA INDÚSTRIA IMOBILIÁRIA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Fortalecimento do mercado imobiliário; redução da insegurança jurídica; melhoria do crédito; desburocratização; melhoria das cidades; acesso da população à moradia digna e ao financiamento imobiliário.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COP – COMISSÃO DE INFRAESTRUTURA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Ampliação das oportunidades de negócios; inserção de um número maior de empresas no mercado; busca do equilíbrio nas relações contratuais; revisão da Lei de licitações; custo de obras; e relações com órgãos de fiscalização e controle externo.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CMA – COMISSÃO DE MEIO AMBIENTE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Disseminar a sustentabilidade na indústria da construção; estímulo às boas práticas e alinhamento diante dos principais acordos e agendas internacionais ambientais; recursos hídricos; energia renovável; resíduos sólidos; cidades sustentáveis; e legislação ambiental.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COMAT </a:t>
            </a:r>
            <a:r>
              <a:rPr lang="mr-IN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–</a:t>
            </a:r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 COMISSÃO DE MATERIAIS, TECNOLOGIA, QUALIDADE E PRODUTIVIDADE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Busca de soluções no campo dos materiais, sistemas construtivos, equipamentos e serviços, visando iniciativas que resultem na melhoria produtividade, da gestão da qualidade e da inovação tecnológica para as empresas da construção civil. Normalização técnica; Tendências e melhorias em materiais, processos de gestão, tecnologia e inovação.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FASC – FÓRUM DE AÇÃO SOCIAL E CIDADANIA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Estimular a cultura de responsabilidade social da cadeia produtiva e alavancar o impacto social da indústria da construção, com vistas a fortalecer sua geração de valor nos aspectos econômicos, sociais e ambientais.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CONJUR – CONSELHO JURÍDICO</a:t>
            </a:r>
          </a:p>
          <a:p>
            <a:pPr>
              <a:spcAft>
                <a:spcPts val="20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É um núcleo de advogados, assessores jurídicos e empresários atuantes no segmento jurídico da construção civil de todas as entidades filiadas à CBIC, voltado exclusivamente, ao desenvolvimento de estudos e debates em torno de aspectos jurídicos das questões nacionais de interesse da construção civil e do mercado imobiliário.</a:t>
            </a:r>
            <a:endParaRPr lang="pt-BR" sz="10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4023235"/>
            <a:ext cx="902904" cy="4213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1969231"/>
            <a:ext cx="923629" cy="3078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3292193"/>
            <a:ext cx="923629" cy="3078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5477178"/>
            <a:ext cx="923629" cy="3078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2587801"/>
            <a:ext cx="923629" cy="3078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4755284"/>
            <a:ext cx="923629" cy="3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3461" y="1708282"/>
            <a:ext cx="8019851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CPRT - Comissão de Política de Relações Trabalhistas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É responsável pela análise dos assuntos referentes à política de relações do trabalho no setor da construção civil.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Em conjunto com as Centrais Sindicais, Sindicatos de trabalhadores e entidades governamentais, trabalha em torno de uma agenda comum que busca melhorar as relações de trabalho no setor; aumentar a formalização; promover ações que visem garantir a saúde e segurança no trabalho no setor; elevar o nível de escolaridade; incrementar o nível de qualificação dos trabalhadores; impulsionar a produtividade, e fortalecer o setor na economia nacional.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lvl="4">
              <a:spcAft>
                <a:spcPts val="2000"/>
              </a:spcAft>
            </a:pP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Presidente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Fernando Guedes Ferreira Filho</a:t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Assessora e Gestora de Projetos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Gilmara </a:t>
            </a:r>
            <a:r>
              <a:rPr lang="pt-BR" sz="1300" b="1" dirty="0" err="1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Dezan</a:t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Engenheira de SST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Lígia Correa</a:t>
            </a:r>
          </a:p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Contato: (61) 3327-1013</a:t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www.cbic.org.br</a:t>
            </a:r>
            <a:r>
              <a:rPr lang="pt-BR" sz="13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/</a:t>
            </a: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relacoestrabalhistas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e-mail: </a:t>
            </a: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cprt@cbic.org.br</a:t>
            </a:r>
            <a:endParaRPr lang="pt-BR" sz="13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8" y="4979872"/>
            <a:ext cx="1784279" cy="5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605" y="2108126"/>
            <a:ext cx="7982051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Participação em fóruns paritários de normatização de segurança no trabalho</a:t>
            </a:r>
          </a:p>
          <a:p>
            <a:pPr algn="just">
              <a:spcAft>
                <a:spcPts val="12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 participa do Comitê Permanente Nacional sobre Condições e Meio Ambiente de Trabalho na Indústria da Construção – CPN, criado para o acompanhamento e alterações da Norma Regulamentadora nº 18, aplicável ao setor.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FC539F-4523-42C9-B0B1-41AE7ACE2D50}"/>
              </a:ext>
            </a:extLst>
          </p:cNvPr>
          <p:cNvSpPr txBox="1"/>
          <p:nvPr/>
        </p:nvSpPr>
        <p:spPr>
          <a:xfrm>
            <a:off x="559605" y="3815948"/>
            <a:ext cx="7982051" cy="187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Realização de eventos e elaboração de materiais </a:t>
            </a:r>
            <a:r>
              <a:rPr lang="pt-BR" sz="2000" b="1" dirty="0" err="1">
                <a:solidFill>
                  <a:srgbClr val="A2B73D"/>
                </a:solidFill>
                <a:latin typeface="Gotham" charset="0"/>
              </a:rPr>
              <a:t>orientativos</a:t>
            </a: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 em SST</a:t>
            </a:r>
          </a:p>
          <a:p>
            <a:pPr algn="just">
              <a:lnSpc>
                <a:spcPts val="2080"/>
              </a:lnSpc>
              <a:spcAft>
                <a:spcPts val="18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CPRT/CBIC, juntamente com o SESI-DN e também em parceria com outras entidades ligadas à construção e à Saúde e Segurança do Trabalho elaborou materiais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orientativos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sobre o tema (manuais, guias, vídeos e outros), direcionados à indústria da construção, além de realizar e apoiar vários eventos, como a CANPAT Construção 2017/2018.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A1590B-C9C1-4186-AEFE-C615E0753A76}"/>
              </a:ext>
            </a:extLst>
          </p:cNvPr>
          <p:cNvSpPr txBox="1"/>
          <p:nvPr/>
        </p:nvSpPr>
        <p:spPr>
          <a:xfrm>
            <a:off x="559605" y="1513429"/>
            <a:ext cx="79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Ações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59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606" y="2108126"/>
            <a:ext cx="7929796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Acompanhamento de Normas Técnicas</a:t>
            </a:r>
            <a:br>
              <a:rPr lang="pt-BR" sz="2000" b="1" dirty="0">
                <a:solidFill>
                  <a:srgbClr val="A2B73D"/>
                </a:solidFill>
                <a:latin typeface="Gotham" charset="0"/>
              </a:rPr>
            </a:b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com Impacto na Construção</a:t>
            </a:r>
          </a:p>
          <a:p>
            <a:pPr algn="just">
              <a:spcAft>
                <a:spcPts val="12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 participa e monitora os processos de revisão de normas técnicas e projetos de normas da ABNT afetas ao setor da construção.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FC539F-4523-42C9-B0B1-41AE7ACE2D50}"/>
              </a:ext>
            </a:extLst>
          </p:cNvPr>
          <p:cNvSpPr txBox="1"/>
          <p:nvPr/>
        </p:nvSpPr>
        <p:spPr>
          <a:xfrm>
            <a:off x="559606" y="3634519"/>
            <a:ext cx="7929796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PNSST – IC – Acordo de Governança</a:t>
            </a:r>
          </a:p>
          <a:p>
            <a:pPr algn="just">
              <a:lnSpc>
                <a:spcPts val="2080"/>
              </a:lnSpc>
              <a:spcAft>
                <a:spcPts val="18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Acordo de Governança é um instrumento legal firmado pela CBIC e SESI-DN por meio do Programa Nacional de Segurança e Saúde no Trabalho para a Indústria da Construção –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PNSST-IC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na qual são realizadas reuniões periódicas pelo Grupo de Trabalho Tático – GTT e Comitê Estratégico - CE, onde são definidos e desenvolvidos estudos, monitoramentos, apresentações e resultados de projetos relacionados, exclusivamente, à Segurança e Saúde no Trabalho – SST.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A1590B-C9C1-4186-AEFE-C615E0753A76}"/>
              </a:ext>
            </a:extLst>
          </p:cNvPr>
          <p:cNvSpPr txBox="1"/>
          <p:nvPr/>
        </p:nvSpPr>
        <p:spPr>
          <a:xfrm>
            <a:off x="559605" y="1513429"/>
            <a:ext cx="79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Ações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53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1" y="1907562"/>
            <a:ext cx="60081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Produtos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Construindo Segurança &amp; Saúde</a:t>
            </a:r>
            <a:br>
              <a:rPr lang="pt-BR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Simulador de custos de acidentes e afastamentos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Lançada em 2014, a ferramenta “Construindo Segurança &amp; Saúde” permite a simulação dos custos de acidentes de trabalho e afastamentos, em uma empresa, estimulando investimentos em ações preventivas.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Objetivo: Reduzir os índices de acidentes de trabalho ocorridos no setor da construção.</a:t>
            </a:r>
          </a:p>
          <a:p>
            <a:pPr algn="just">
              <a:spcAft>
                <a:spcPts val="1200"/>
              </a:spcAft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Acesse a ferramenta no site da CBIC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www.cbic.org.br</a:t>
            </a:r>
            <a:r>
              <a:rPr lang="pt-BR" sz="16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/</a:t>
            </a:r>
            <a:r>
              <a:rPr lang="pt-BR" sz="16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construindosegurancaesaude</a:t>
            </a:r>
            <a:endParaRPr lang="pt-BR" sz="16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527" y="475765"/>
            <a:ext cx="2646961" cy="1784456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694" y="2418887"/>
            <a:ext cx="1351392" cy="3489770"/>
          </a:xfrm>
          <a:prstGeom prst="rect">
            <a:avLst/>
          </a:prstGeom>
          <a:effectLst>
            <a:outerShdw blurRad="101600" dir="17220000" kx="-1200000" algn="bl" rotWithShape="0">
              <a:prstClr val="black">
                <a:alpha val="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3373" y="1894512"/>
            <a:ext cx="787725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Vídeos </a:t>
            </a:r>
            <a:r>
              <a:rPr lang="pt-BR" sz="2000" b="1" dirty="0" err="1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orientativos</a:t>
            </a: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 de SST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Foi produzida uma série de três vídeos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orientativos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com enfoque nos acidentes de maior ocorrência no setor: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Queda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    </a:t>
            </a: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Choque elétrico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   </a:t>
            </a: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Soterramento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uma forma bem humorada os vídeos vão informar  empresários e trabalhadores os perigos e os cuidados que devem ser tomados nos canteiros de obra. A intenção é que os empresários possam utilizá-los durante os treinamentos, nos diálogos diários de segurança, visando orientar  e conscientizar a todos envolvidos na obra sobre a importância de se utilizar adequadamente 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EPI's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EPCs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1437</Words>
  <Application>Microsoft Office PowerPoint</Application>
  <PresentationFormat>Apresentação na tela (4:3)</PresentationFormat>
  <Paragraphs>67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ChunkFive Ex</vt:lpstr>
      <vt:lpstr>Gotham</vt:lpstr>
      <vt:lpstr>Gotham Book</vt:lpstr>
      <vt:lpstr>Gotham Medium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Gabriela Santos Serafim</cp:lastModifiedBy>
  <cp:revision>47</cp:revision>
  <cp:lastPrinted>2017-11-17T19:28:49Z</cp:lastPrinted>
  <dcterms:created xsi:type="dcterms:W3CDTF">2017-11-13T20:03:29Z</dcterms:created>
  <dcterms:modified xsi:type="dcterms:W3CDTF">2023-12-06T17:01:03Z</dcterms:modified>
</cp:coreProperties>
</file>