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61" r:id="rId3"/>
    <p:sldId id="262" r:id="rId4"/>
    <p:sldId id="362" r:id="rId5"/>
    <p:sldId id="363" r:id="rId6"/>
    <p:sldId id="366" r:id="rId7"/>
    <p:sldId id="364" r:id="rId8"/>
    <p:sldId id="365" r:id="rId9"/>
    <p:sldId id="367" r:id="rId10"/>
    <p:sldId id="257" r:id="rId11"/>
    <p:sldId id="368" r:id="rId12"/>
    <p:sldId id="369" r:id="rId13"/>
    <p:sldId id="370" r:id="rId14"/>
    <p:sldId id="372" r:id="rId15"/>
    <p:sldId id="373" r:id="rId16"/>
    <p:sldId id="374" r:id="rId17"/>
    <p:sldId id="376" r:id="rId18"/>
    <p:sldId id="377" r:id="rId19"/>
    <p:sldId id="378" r:id="rId20"/>
    <p:sldId id="258" r:id="rId21"/>
    <p:sldId id="260" r:id="rId22"/>
    <p:sldId id="261" r:id="rId23"/>
    <p:sldId id="375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79" autoAdjust="0"/>
    <p:restoredTop sz="94660"/>
  </p:normalViewPr>
  <p:slideViewPr>
    <p:cSldViewPr snapToGrid="0">
      <p:cViewPr>
        <p:scale>
          <a:sx n="64" d="100"/>
          <a:sy n="64" d="100"/>
        </p:scale>
        <p:origin x="-984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DFC11-CB4A-4805-AF90-29575E6A1258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19214-8DC5-4266-90F9-702B9DB2AD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C7B9229-9454-E623-32FB-3DE0D8EB1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5844752-11C4-E537-6BBE-870587477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E92A372C-0014-D636-E57B-EA9034A7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2C54E4AE-23B8-7033-43A8-A8C2F2D7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14CD983-2054-6737-A649-5095EBE4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83526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4CACDD-8604-3E07-19A0-C1C7A8CF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85924F52-BE3B-CFC7-20D9-B7ACEE95F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21745F99-4245-96EE-5C94-B0A30B8C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145145B4-92DD-251C-EED6-D3928F35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8E97602B-2AB8-E743-B79A-EB21817F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0796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D4625142-0DE9-343E-2802-0A90C02EC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4B1A54DC-C696-2DD5-AF96-83243DD1B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A9807E5D-79E4-336C-B940-5F4CAAB9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6E7CF8C-BDC3-C110-1398-A0DD7E70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A34DA2E-064F-64A3-4BAD-3123BEFE2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6158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4A20304-C0F2-8F3E-A6C8-9C8E7FC7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2E3ABC1-A482-46F7-C405-CC23A44D6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3633CAE-4132-0462-593F-9774A1D0A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238FBECB-EF6E-5AC2-7A77-F445C5C47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EE1DFEB-9872-053F-5E68-4DA316A0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0008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38FF51-1813-189D-280E-ECBC6B860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EC348052-ACD3-3CF9-A4F9-2F834D0AE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81A98DA4-84C0-5842-602B-F8A74B7E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D04CF72-FE47-4C76-8D8A-98AF48BD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CAB5B2C0-E6BB-00ED-A7A2-FEBE3901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4789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81ED1B-1356-9C35-95D5-42EAA8A9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02C3FED-C149-F428-C9D2-6092FEDB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C8BDA284-CD15-24C6-352C-89D0794F1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22D5BEEA-1ABB-6DCF-890A-EED22DE90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566824D8-621B-C11D-981E-7FE95820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D56A8A4F-D669-12C4-4F19-0FF59AEE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404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FDB15F9-CBB6-3797-811A-2E7EA3A1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4F9D4D3D-E329-6BF8-D1CA-518292F2E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3A291E4D-C617-1E0C-39CD-74F8BF9B7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99FBB74D-CEE3-BF17-67B6-474D5D4C1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7C13F2EF-7B48-9009-FB1E-31DF3914E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12D8A7F2-CE32-F0D0-0847-06CF9E6A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311245CC-3DB0-2157-B3C0-4EDB112F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5968520D-43FE-4315-4734-2D06D127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6107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4AD446-CC80-3E2E-4DF7-4C46D14A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5C6210F9-DCC6-4F9D-6D51-2F4F753E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A973560F-3007-13B4-FA48-69E086944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B820ED2E-3B4E-8B85-D9C3-BDBF18DD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1330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5BF6F0B2-9792-568D-6E06-272F0A964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64ADDF1A-0152-021B-27E6-C6A1030F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9CB6D834-1238-98E2-C637-50B31D83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8330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B0F5B90-3246-600C-CA9A-0CD995F45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FB49B0F-86B6-4784-CDB9-5B03879BE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6841146D-CA98-B6DA-1160-D616D158C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E0CF5A90-779D-0ACD-29EB-3A7ABFBF9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2AC89A37-F917-5136-66FC-DA3626431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3A4FECC2-FC20-CB89-9745-2DFCBC74A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0691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33C6FB6-50A2-6601-9419-0E3C8FBB3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11069F0E-4FEE-2F48-FA71-54F42FF407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CB8CD3E8-A522-FC4B-3843-A6FC2EC6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AA90A199-B231-A5B0-668D-C99103F7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9629312B-D536-870D-73D4-7A877123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FFB774C0-B6A4-9A5C-7C55-7D4684E4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2524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D1BEC53B-64A3-DC18-90D6-67AA8CDFA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D3C3FD05-544F-1B0F-90DF-00FE715FF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AD78743D-8D2D-A7BE-1372-60DD30404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BD3977-9AF8-4E2C-A6C0-03ED8B2E09B6}" type="datetimeFigureOut">
              <a:rPr lang="pt-BR" smtClean="0"/>
              <a:pPr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C1870159-9518-EC12-3069-EE644DB8B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9F29F43B-90E3-0B86-2B45-62438D1F1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4BD99C-FE57-4229-ACDE-F8A5E0231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7504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9D1E38E9-C635-D687-269F-7B535F837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7040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7296743A-4D32-7C11-B54D-AF4089476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184" y="1584325"/>
            <a:ext cx="9694333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8786813" y="1428750"/>
            <a:ext cx="2427817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Imagem da Empresa</a:t>
            </a:r>
          </a:p>
        </p:txBody>
      </p:sp>
      <p:sp>
        <p:nvSpPr>
          <p:cNvPr id="6" name="Retângulo 5"/>
          <p:cNvSpPr/>
          <p:nvPr/>
        </p:nvSpPr>
        <p:spPr>
          <a:xfrm>
            <a:off x="8758238" y="5343525"/>
            <a:ext cx="2796116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Produtividade</a:t>
            </a:r>
          </a:p>
        </p:txBody>
      </p:sp>
      <p:sp>
        <p:nvSpPr>
          <p:cNvPr id="7" name="Retângulo 6"/>
          <p:cNvSpPr/>
          <p:nvPr/>
        </p:nvSpPr>
        <p:spPr>
          <a:xfrm>
            <a:off x="375180" y="1281114"/>
            <a:ext cx="204893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Planejamento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200025" y="5872163"/>
            <a:ext cx="2878667" cy="531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Governança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7058025" y="1685925"/>
            <a:ext cx="1400175" cy="385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7958138" y="4843463"/>
            <a:ext cx="628650" cy="400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10800000">
            <a:off x="2586038" y="1814513"/>
            <a:ext cx="1357312" cy="500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ângulo 16"/>
          <p:cNvSpPr/>
          <p:nvPr/>
        </p:nvSpPr>
        <p:spPr>
          <a:xfrm>
            <a:off x="0" y="857251"/>
            <a:ext cx="11338984" cy="2714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IMPACTO DO ACIDENTE DE TRABALHO E DOENÇA OCUPACIONAL  </a:t>
            </a:r>
          </a:p>
        </p:txBody>
      </p:sp>
      <p:cxnSp>
        <p:nvCxnSpPr>
          <p:cNvPr id="19" name="Conector de seta reta 18"/>
          <p:cNvCxnSpPr/>
          <p:nvPr/>
        </p:nvCxnSpPr>
        <p:spPr>
          <a:xfrm rot="10800000" flipV="1">
            <a:off x="2457450" y="5043487"/>
            <a:ext cx="800100" cy="657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67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615488" cy="6186488"/>
          </a:xfrm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770" y="1412430"/>
            <a:ext cx="9429168" cy="4616895"/>
          </a:xfrm>
        </p:spPr>
      </p:pic>
      <p:sp>
        <p:nvSpPr>
          <p:cNvPr id="6" name="Retângulo 5"/>
          <p:cNvSpPr/>
          <p:nvPr/>
        </p:nvSpPr>
        <p:spPr>
          <a:xfrm>
            <a:off x="4029075" y="214313"/>
            <a:ext cx="3973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Capacidade de influenciar o projeto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443288" y="4536995"/>
            <a:ext cx="4810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altLang="pt-BR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pt-BR" altLang="pt-BR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pt-BR" altLang="pt-BR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pt-BR" altLang="pt-BR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pt-BR" altLang="pt-BR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pt-BR" altLang="pt-BR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pt-BR" altLang="pt-BR" dirty="0" smtClean="0">
                <a:solidFill>
                  <a:srgbClr val="000000"/>
                </a:solidFill>
                <a:latin typeface="Calibri" pitchFamily="34" charset="0"/>
              </a:rPr>
              <a:t>Fonte: </a:t>
            </a:r>
            <a:r>
              <a:rPr lang="pt-BR" altLang="pt-BR" dirty="0" err="1" smtClean="0">
                <a:solidFill>
                  <a:srgbClr val="000000"/>
                </a:solidFill>
                <a:latin typeface="Calibri" pitchFamily="34" charset="0"/>
              </a:rPr>
              <a:t>Gambatese</a:t>
            </a:r>
            <a:r>
              <a:rPr lang="pt-BR" altLang="pt-BR" dirty="0" smtClean="0">
                <a:solidFill>
                  <a:srgbClr val="000000"/>
                </a:solidFill>
                <a:latin typeface="Calibri" pitchFamily="34" charset="0"/>
              </a:rPr>
              <a:t> (apud SYMBERSKI, 1987).</a:t>
            </a:r>
            <a:endParaRPr lang="pt-BR" altLang="pt-BR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:\Users\Dell\Desktop\Boas Práticas\IMG-20240516-WA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5038"/>
            <a:ext cx="5257800" cy="4665663"/>
          </a:xfrm>
          <a:prstGeom prst="rect">
            <a:avLst/>
          </a:prstGeom>
          <a:noFill/>
        </p:spPr>
      </p:pic>
      <p:pic>
        <p:nvPicPr>
          <p:cNvPr id="6" name="Picture 2" descr="C:\Users\Dell\Desktop\Boas Práticas\IMG-20240516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4964" y="971549"/>
            <a:ext cx="6777036" cy="4686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1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92175"/>
            <a:ext cx="4957763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6459" y="912318"/>
            <a:ext cx="4452079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:\Users\Dell\AppData\Local\Temp\32251e31-a20e-488c-a87d-6299d1360cb0_áreas de vivência.zip.cb0\IMG-20230301-WA0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92225"/>
            <a:ext cx="5172075" cy="4665663"/>
          </a:xfr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2976" y="1280160"/>
            <a:ext cx="5538315" cy="464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84224"/>
            <a:ext cx="5486400" cy="4960544"/>
          </a:xfrm>
        </p:spPr>
      </p:pic>
      <p:pic>
        <p:nvPicPr>
          <p:cNvPr id="6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0839" y="1243584"/>
            <a:ext cx="5851161" cy="495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:\Users\Convidado\Desktop\Segurança na Construção\20170623_1130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9128" y="1137171"/>
            <a:ext cx="3242872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SC009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43003" cy="262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6951" y="4152275"/>
            <a:ext cx="3267856" cy="270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2767" y="838200"/>
            <a:ext cx="5051686" cy="317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525" y="3372787"/>
            <a:ext cx="3082509" cy="312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749915" y="1080706"/>
            <a:ext cx="4442085" cy="287669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779894" y="4167266"/>
            <a:ext cx="4412105" cy="1783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Laboratório de Certificação em Piracicaba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Com apoio do MPT-15.ª Região, CEREST e Sindicatos laborais e do patronato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2128603"/>
            <a:ext cx="4476739" cy="293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CE:002:142.002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350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Segurança na  Execução de Obras e  Serviços de Construção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350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50" dirty="0">
                <a:solidFill>
                  <a:prstClr val="white"/>
                </a:solidFill>
              </a:rPr>
              <a:t>ABNT / CB - 002</a:t>
            </a:r>
          </a:p>
        </p:txBody>
      </p:sp>
      <p:sp>
        <p:nvSpPr>
          <p:cNvPr id="9" name="Seta para a esquerda 8"/>
          <p:cNvSpPr/>
          <p:nvPr/>
        </p:nvSpPr>
        <p:spPr>
          <a:xfrm>
            <a:off x="5561351" y="2563318"/>
            <a:ext cx="1424065" cy="5846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>
            <a:off x="5741231" y="4661941"/>
            <a:ext cx="131913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68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915" y="1090427"/>
            <a:ext cx="3532576" cy="396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9263" y="1136885"/>
            <a:ext cx="3640553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9658" y="1114400"/>
            <a:ext cx="4052341" cy="401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169A581-5453-E77C-D320-0AD9D193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092200"/>
            <a:ext cx="10661095" cy="4665663"/>
          </a:xfrm>
        </p:spPr>
        <p:txBody>
          <a:bodyPr/>
          <a:lstStyle/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72638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169A581-5453-E77C-D320-0AD9D193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092200"/>
            <a:ext cx="10661095" cy="4665663"/>
          </a:xfrm>
        </p:spPr>
        <p:txBody>
          <a:bodyPr/>
          <a:lstStyle/>
          <a:p>
            <a:pPr marL="0" indent="0" algn="ctr">
              <a:buNone/>
            </a:pPr>
            <a:r>
              <a:rPr lang="pt-BR" sz="1900" dirty="0">
                <a:solidFill>
                  <a:schemeClr val="accent1">
                    <a:lumMod val="75000"/>
                  </a:schemeClr>
                </a:solidFill>
              </a:rPr>
              <a:t>Atualmente há 25 (vinte e cinco) itens em andamento na pauta relacionada à Agenda Regulatória da CTPP:  </a:t>
            </a:r>
          </a:p>
          <a:p>
            <a:pPr algn="just"/>
            <a:endParaRPr lang="pt-BR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1. Norma Regulamentadora nº 01 – revisão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item 1.5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julho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2. Norma Regulamentadora nº 04 –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SESMT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dezembro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3. Norma Regulamentadora nº 05 –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CIPA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outubro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4. Norma Regulamentadora nº 06 –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EPI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5. Norma Regulamentadora nº  09 –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GTT Químicos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; 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6. Norma Regulamentadora nº 10 –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Eletricidade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– revisão geral – previsão: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junho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7. Norma Regulamentadora nº 11 –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Movimentação de Mercadorias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dezembro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8. Norma Regulamentadora nº 12 –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Anexo X 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(calçados) – previsão: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dezembro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pt-BR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169A581-5453-E77C-D320-0AD9D193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092200"/>
            <a:ext cx="10661095" cy="4665663"/>
          </a:xfrm>
        </p:spPr>
        <p:txBody>
          <a:bodyPr/>
          <a:lstStyle/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171450" y="1243013"/>
            <a:ext cx="120205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9. Norma Regulamentadora nº 15 –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Anexo 3 – Calor 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junho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pt-B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10. Norma Regulamentadora nº 15 –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Agentes Químicos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: previsão para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outubro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 - Anexos 11 (Limite de tolerância); Anexo 13 (Agentes Químicos); Anexo 13 A (Benzeno); Anexo 12 (poeiras minerais – será discutido em consonância com a NR-22); Asbesto;</a:t>
            </a:r>
          </a:p>
          <a:p>
            <a:pPr algn="just"/>
            <a:endParaRPr lang="pt-B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11. Norma Regulamentadora nº 15 –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Agentes Biológicos 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– Anexo 14 – previsão: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dezembro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pt-B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12. Norma Regulamentadora nº 16 – Anexo 5 –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Motociclistas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 – previsão: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outubro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pt-B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13. Norma Regulamentadora nº 16 –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Agentes de Trânsito (novo anexo) 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outubro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pt-B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14. Norma Regulamentadora nº 16 –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Abastecimento aeronaves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(novo)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 – previsão: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junho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pt-B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15. Norma Regulamentadora nº 16 – Lei 14.766/23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Tanques de combustíveis 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junho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pt-B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16. Norma Regulamentadora nº 18 –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CNTT – Construção Civil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pt-B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17. Norma Regulamentadora nº 20 –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Carga e descarga combustíveis 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dezembro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/>
            <a:endParaRPr lang="pt-BR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18. Norma Regulamentadora nº 20 –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Tanques de combustíveis no interior de edifícios 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dezembro</a:t>
            </a:r>
            <a:r>
              <a:rPr lang="pt-BR" sz="16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169A581-5453-E77C-D320-0AD9D193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092200"/>
            <a:ext cx="10661095" cy="4665663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19. Norma Regulamentadora nº 21 –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Trabalho a céu aberto 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outubro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>
              <a:buNone/>
            </a:pPr>
            <a:endParaRPr lang="pt-BR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20. Norma Regulamentadora nº 22 –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Mineração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 - Fase de finalização;</a:t>
            </a:r>
          </a:p>
          <a:p>
            <a:pPr algn="just">
              <a:buNone/>
            </a:pPr>
            <a:endParaRPr lang="pt-BR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21. Norma Regulamentadora nº 35 –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Anexo de escadas 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– previsão: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junho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>
              <a:buNone/>
            </a:pPr>
            <a:endParaRPr lang="pt-BR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22. Norma Regulamentadora nº 38 –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CNTT - Coleta de resíduos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>
              <a:buNone/>
            </a:pPr>
            <a:endParaRPr lang="pt-BR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23 Papel dos Ministérios na CTPP – previsão: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dezembro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>
              <a:buNone/>
            </a:pPr>
            <a:endParaRPr lang="pt-BR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24. Tratamento diferenciado MEI/EPP – previsão: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outubro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;</a:t>
            </a:r>
          </a:p>
          <a:p>
            <a:pPr algn="just">
              <a:buNone/>
            </a:pPr>
            <a:endParaRPr lang="pt-BR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None/>
            </a:pP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25. Alteração do item 6.9.4 da NR-6 (harmonização com a Portaria 672/2021).</a:t>
            </a:r>
          </a:p>
          <a:p>
            <a:pPr algn="just"/>
            <a:endParaRPr lang="pt-BR" sz="2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22885" y="344774"/>
            <a:ext cx="481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Pontos a discutir na revisão da NR-18</a:t>
            </a:r>
            <a:endParaRPr lang="pt-BR" dirty="0"/>
          </a:p>
        </p:txBody>
      </p:sp>
      <p:pic>
        <p:nvPicPr>
          <p:cNvPr id="6" name="Imagem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8583" y="1093405"/>
            <a:ext cx="2413417" cy="202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3574" y="3372786"/>
            <a:ext cx="2398426" cy="167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Dell\AppData\Local\Temp\9c84becb-c1be-4e18-9d2f-5416dface117_Boas práticas fachadeiro e escoramento.zip.117\IMG-20240129-WA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" y="3117956"/>
            <a:ext cx="3087974" cy="1528995"/>
          </a:xfrm>
          <a:prstGeom prst="rect">
            <a:avLst/>
          </a:prstGeom>
          <a:noFill/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84420"/>
            <a:ext cx="3177915" cy="1948722"/>
          </a:xfrm>
          <a:prstGeom prst="rect">
            <a:avLst/>
          </a:prstGeom>
        </p:spPr>
      </p:pic>
      <p:sp>
        <p:nvSpPr>
          <p:cNvPr id="74754" name="AutoShape 2" descr="Cadeira Suspensa Sobe Desce P/ Cabo E Trabalho Em Altura- Prateado, , COLOR Prate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756" name="AutoShape 4" descr="Cadeira Suspensa Sobe Desce P/ Cabo E Trabalho Em Al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4758" name="AutoShape 6" descr="Cadeira Suspensa Sobe Desce P/ Cabo E Trabalho Em Al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5241" y="1034321"/>
            <a:ext cx="2493572" cy="184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m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52274" y="1019333"/>
            <a:ext cx="2398427" cy="176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976734"/>
            <a:ext cx="3087974" cy="188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6088" y="3192905"/>
            <a:ext cx="5287676" cy="266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169A581-5453-E77C-D320-0AD9D193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092200"/>
            <a:ext cx="10661095" cy="4665663"/>
          </a:xfrm>
        </p:spPr>
        <p:txBody>
          <a:bodyPr/>
          <a:lstStyle/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</p:txBody>
      </p:sp>
      <p:pic>
        <p:nvPicPr>
          <p:cNvPr id="4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01213" cy="614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169A581-5453-E77C-D320-0AD9D193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092200"/>
            <a:ext cx="10661095" cy="4665663"/>
          </a:xfrm>
        </p:spPr>
        <p:txBody>
          <a:bodyPr/>
          <a:lstStyle/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</p:txBody>
      </p:sp>
      <p:graphicFrame>
        <p:nvGraphicFramePr>
          <p:cNvPr id="4" name="Tabela 3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0" y="1093788"/>
          <a:ext cx="11081157" cy="4943312"/>
        </p:xfrm>
        <a:graphic>
          <a:graphicData uri="http://schemas.openxmlformats.org/drawingml/2006/table">
            <a:tbl>
              <a:tblPr/>
              <a:tblGrid>
                <a:gridCol w="761755">
                  <a:extLst>
                    <a:ext uri="{9D8B030D-6E8A-4147-A177-3AD203B41FA5}"/>
                  </a:extLst>
                </a:gridCol>
                <a:gridCol w="4225361">
                  <a:extLst>
                    <a:ext uri="{9D8B030D-6E8A-4147-A177-3AD203B41FA5}"/>
                  </a:extLst>
                </a:gridCol>
                <a:gridCol w="761755">
                  <a:extLst>
                    <a:ext uri="{9D8B030D-6E8A-4147-A177-3AD203B41FA5}"/>
                  </a:extLst>
                </a:gridCol>
                <a:gridCol w="761755">
                  <a:extLst>
                    <a:ext uri="{9D8B030D-6E8A-4147-A177-3AD203B41FA5}"/>
                  </a:extLst>
                </a:gridCol>
                <a:gridCol w="761755">
                  <a:extLst>
                    <a:ext uri="{9D8B030D-6E8A-4147-A177-3AD203B41FA5}"/>
                  </a:extLst>
                </a:gridCol>
                <a:gridCol w="761755">
                  <a:extLst>
                    <a:ext uri="{9D8B030D-6E8A-4147-A177-3AD203B41FA5}"/>
                  </a:extLst>
                </a:gridCol>
                <a:gridCol w="989227">
                  <a:extLst>
                    <a:ext uri="{9D8B030D-6E8A-4147-A177-3AD203B41FA5}"/>
                  </a:extLst>
                </a:gridCol>
                <a:gridCol w="841640">
                  <a:extLst>
                    <a:ext uri="{9D8B030D-6E8A-4147-A177-3AD203B41FA5}"/>
                  </a:extLst>
                </a:gridCol>
                <a:gridCol w="619320">
                  <a:extLst>
                    <a:ext uri="{9D8B030D-6E8A-4147-A177-3AD203B41FA5}"/>
                  </a:extLst>
                </a:gridCol>
                <a:gridCol w="596834">
                  <a:extLst>
                    <a:ext uri="{9D8B030D-6E8A-4147-A177-3AD203B41FA5}"/>
                  </a:extLst>
                </a:gridCol>
              </a:tblGrid>
              <a:tr h="282406">
                <a:tc>
                  <a:txBody>
                    <a:bodyPr/>
                    <a:lstStyle/>
                    <a:p>
                      <a:pPr algn="l" fontAlgn="ctr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Geral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31.200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31.783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25.398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31.644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filtrado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31.200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31.783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25.398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31.644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9481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UF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Divisão CNAE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Óbito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</a:t>
                      </a:r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Óbito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</a:t>
                      </a:r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Óbito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 </a:t>
                      </a:r>
                      <a:endParaRPr lang="pt-BR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Óbito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Queda de pessoa com diferença de nível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4.061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4.191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4.216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4.765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Aprisionamento em, sobre ou entre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3.947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Impacto sofrido por pessoa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5.197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5.604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6.262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Exposição a energia elétrica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Impacto de pessoa contra objeto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3.314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3.469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3.638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Queda de pessoa em mesmo nível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Imersão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49481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Ataque de ser vivo, contato com pessoas doentes ou material infecto-contagiante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Reação do corpo a movimento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1.143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inexistente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Atrito ou abrasão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2.459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Inalação, ingestão ou absorção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  <a:tr h="28240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Esforço excessivo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776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2957513" y="1"/>
            <a:ext cx="6186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ESTATÍSTICAS – ACIDENTES DE TRABALHO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por SITUAÇÃO GERADORA (Brasil)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169A581-5453-E77C-D320-0AD9D193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092200"/>
            <a:ext cx="10661095" cy="4665663"/>
          </a:xfrm>
        </p:spPr>
        <p:txBody>
          <a:bodyPr/>
          <a:lstStyle/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762500" cy="600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57764" y="0"/>
            <a:ext cx="5086350" cy="5972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:\Users\Dell\Desktop\Em Fiscalização\Villarta\IMG-20240603-WA0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5838"/>
            <a:ext cx="4929188" cy="5172075"/>
          </a:xfrm>
          <a:prstGeom prst="rect">
            <a:avLst/>
          </a:prstGeom>
          <a:noFill/>
        </p:spPr>
      </p:pic>
      <p:pic>
        <p:nvPicPr>
          <p:cNvPr id="6" name="Picture 2" descr="C:\Users\Dell\Desktop\Em Fiscalização\Villarta\IMG-20240603-WA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7788" y="928688"/>
            <a:ext cx="7034211" cy="5157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169A581-5453-E77C-D320-0AD9D193B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092200"/>
            <a:ext cx="10661095" cy="4665663"/>
          </a:xfrm>
        </p:spPr>
        <p:txBody>
          <a:bodyPr/>
          <a:lstStyle/>
          <a:p>
            <a:pPr algn="just"/>
            <a:endParaRPr lang="pt-BR" sz="2000" dirty="0"/>
          </a:p>
          <a:p>
            <a:pPr algn="just"/>
            <a:endParaRPr lang="pt-BR" sz="2000" dirty="0"/>
          </a:p>
          <a:p>
            <a:pPr algn="just"/>
            <a:endParaRPr lang="pt-BR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014412"/>
            <a:ext cx="5629275" cy="534352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450" y="942974"/>
            <a:ext cx="6305550" cy="538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4425"/>
            <a:ext cx="5900738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0775" y="1148557"/>
            <a:ext cx="5991225" cy="499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="" xmlns:a16="http://schemas.microsoft.com/office/drawing/2014/main" id="{8A9A5949-2CF5-E3A0-EDB6-358FA0577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44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401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713</Words>
  <Application>Microsoft Office PowerPoint</Application>
  <PresentationFormat>Personalizar</PresentationFormat>
  <Paragraphs>236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miguel corrente</dc:creator>
  <cp:lastModifiedBy>Dell</cp:lastModifiedBy>
  <cp:revision>26</cp:revision>
  <dcterms:created xsi:type="dcterms:W3CDTF">2024-06-17T18:53:00Z</dcterms:created>
  <dcterms:modified xsi:type="dcterms:W3CDTF">2024-06-19T14:30:17Z</dcterms:modified>
</cp:coreProperties>
</file>